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1.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97" r:id="rId3"/>
  </p:sldMasterIdLst>
  <p:notesMasterIdLst>
    <p:notesMasterId r:id="rId82"/>
  </p:notesMasterIdLst>
  <p:sldIdLst>
    <p:sldId id="2146849974" r:id="rId4"/>
    <p:sldId id="256" r:id="rId5"/>
    <p:sldId id="2146848511" r:id="rId6"/>
    <p:sldId id="2146849354" r:id="rId7"/>
    <p:sldId id="774" r:id="rId8"/>
    <p:sldId id="2146849356" r:id="rId9"/>
    <p:sldId id="2146849969" r:id="rId10"/>
    <p:sldId id="2146848268" r:id="rId11"/>
    <p:sldId id="2146849358" r:id="rId12"/>
    <p:sldId id="2146849200" r:id="rId13"/>
    <p:sldId id="2146849785" r:id="rId14"/>
    <p:sldId id="2146849786" r:id="rId15"/>
    <p:sldId id="2146848834" r:id="rId16"/>
    <p:sldId id="2146849365" r:id="rId17"/>
    <p:sldId id="2146848868" r:id="rId18"/>
    <p:sldId id="2146848869" r:id="rId19"/>
    <p:sldId id="2146849366" r:id="rId20"/>
    <p:sldId id="2146848825" r:id="rId21"/>
    <p:sldId id="2146848822" r:id="rId22"/>
    <p:sldId id="2146849970" r:id="rId23"/>
    <p:sldId id="2146848827" r:id="rId24"/>
    <p:sldId id="2146848550" r:id="rId25"/>
    <p:sldId id="2146849971" r:id="rId26"/>
    <p:sldId id="2146849202" r:id="rId27"/>
    <p:sldId id="2146849203" r:id="rId28"/>
    <p:sldId id="2146848293" r:id="rId29"/>
    <p:sldId id="2146848294" r:id="rId30"/>
    <p:sldId id="2146848295" r:id="rId31"/>
    <p:sldId id="2146848292" r:id="rId32"/>
    <p:sldId id="2146848581" r:id="rId33"/>
    <p:sldId id="2146849351" r:id="rId34"/>
    <p:sldId id="2146849800" r:id="rId35"/>
    <p:sldId id="2146849801" r:id="rId36"/>
    <p:sldId id="2146849798" r:id="rId37"/>
    <p:sldId id="2146849799" r:id="rId38"/>
    <p:sldId id="2146848909" r:id="rId39"/>
    <p:sldId id="2146849349" r:id="rId40"/>
    <p:sldId id="2146849369" r:id="rId41"/>
    <p:sldId id="2146849339" r:id="rId42"/>
    <p:sldId id="2146849367" r:id="rId43"/>
    <p:sldId id="2146849216" r:id="rId44"/>
    <p:sldId id="2146849370" r:id="rId45"/>
    <p:sldId id="2146849168" r:id="rId46"/>
    <p:sldId id="2146849169" r:id="rId47"/>
    <p:sldId id="575" r:id="rId48"/>
    <p:sldId id="2146849170" r:id="rId49"/>
    <p:sldId id="2146849171" r:id="rId50"/>
    <p:sldId id="2146849172" r:id="rId51"/>
    <p:sldId id="2146849173" r:id="rId52"/>
    <p:sldId id="2146849174" r:id="rId53"/>
    <p:sldId id="2146849968" r:id="rId54"/>
    <p:sldId id="275" r:id="rId55"/>
    <p:sldId id="340" r:id="rId56"/>
    <p:sldId id="2146849371" r:id="rId57"/>
    <p:sldId id="2146849372" r:id="rId58"/>
    <p:sldId id="2146849373" r:id="rId59"/>
    <p:sldId id="2146849177" r:id="rId60"/>
    <p:sldId id="2146849374" r:id="rId61"/>
    <p:sldId id="2146849375" r:id="rId62"/>
    <p:sldId id="2146849180" r:id="rId63"/>
    <p:sldId id="2146849181" r:id="rId64"/>
    <p:sldId id="2146849376" r:id="rId65"/>
    <p:sldId id="2146849184" r:id="rId66"/>
    <p:sldId id="2146849185" r:id="rId67"/>
    <p:sldId id="2146849186" r:id="rId68"/>
    <p:sldId id="2146849188" r:id="rId69"/>
    <p:sldId id="2146849194" r:id="rId70"/>
    <p:sldId id="2146849189" r:id="rId71"/>
    <p:sldId id="513" r:id="rId72"/>
    <p:sldId id="2146848854" r:id="rId73"/>
    <p:sldId id="2146849377" r:id="rId74"/>
    <p:sldId id="263" r:id="rId75"/>
    <p:sldId id="2146849972" r:id="rId76"/>
    <p:sldId id="2146848230" r:id="rId77"/>
    <p:sldId id="2146849217" r:id="rId78"/>
    <p:sldId id="2146849973" r:id="rId79"/>
    <p:sldId id="2146849964" r:id="rId80"/>
    <p:sldId id="2146849965"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an Arafa" initials="EA" lastIdx="1" clrIdx="0">
    <p:extLst>
      <p:ext uri="{19B8F6BF-5375-455C-9EA6-DF929625EA0E}">
        <p15:presenceInfo xmlns:p15="http://schemas.microsoft.com/office/powerpoint/2012/main" userId="S-1-5-21-1318173548-1856746541-3310844734-14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83744"/>
  </p:normalViewPr>
  <p:slideViewPr>
    <p:cSldViewPr snapToGrid="0">
      <p:cViewPr varScale="1">
        <p:scale>
          <a:sx n="96" d="100"/>
          <a:sy n="96" d="100"/>
        </p:scale>
        <p:origin x="834" y="7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presProps" Target="pres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8-13T16:04:29.203" idx="1">
    <p:pos x="3525" y="2517"/>
    <p:text/>
    <p:extLst>
      <p:ext uri="{C676402C-5697-4E1C-873F-D02D1690AC5C}">
        <p15:threadingInfo xmlns:p15="http://schemas.microsoft.com/office/powerpoint/2012/main" timeZoneBias="-180"/>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42B91B-0CE1-4D3C-AB21-B63BA0AD5684}"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9D835142-4F1D-40B7-9099-C4243481852A}">
      <dgm:prSet custT="1"/>
      <dgm:spPr/>
      <dgm:t>
        <a:bodyPr/>
        <a:lstStyle/>
        <a:p>
          <a:pPr marL="228600" lvl="1" indent="-228600" algn="l" defTabSz="1066800">
            <a:lnSpc>
              <a:spcPct val="90000"/>
            </a:lnSpc>
            <a:spcBef>
              <a:spcPct val="0"/>
            </a:spcBef>
            <a:spcAft>
              <a:spcPct val="20000"/>
            </a:spcAft>
            <a:buChar char="•"/>
          </a:pPr>
          <a:r>
            <a:rPr lang="en-US" sz="2400" kern="1200" dirty="0">
              <a:solidFill>
                <a:prstClr val="black">
                  <a:hueOff val="0"/>
                  <a:satOff val="0"/>
                  <a:lumOff val="0"/>
                  <a:alphaOff val="0"/>
                </a:prstClr>
              </a:solidFill>
              <a:latin typeface="Calibri" panose="020F0502020204030204"/>
              <a:ea typeface="+mn-ea"/>
              <a:cs typeface="+mn-cs"/>
            </a:rPr>
            <a:t>Macroenvironment analysis |PESTEL|</a:t>
          </a:r>
        </a:p>
      </dgm:t>
    </dgm:pt>
    <dgm:pt modelId="{0B2E9A99-2D28-4245-BAC6-8714A75D7213}" type="parTrans" cxnId="{83BDC2DC-4F4B-4FCD-8FAB-0C2B43F90B9D}">
      <dgm:prSet/>
      <dgm:spPr/>
      <dgm:t>
        <a:bodyPr/>
        <a:lstStyle/>
        <a:p>
          <a:endParaRPr lang="en-US"/>
        </a:p>
      </dgm:t>
    </dgm:pt>
    <dgm:pt modelId="{45250521-2C86-47CF-873D-92C6A3C9545C}" type="sibTrans" cxnId="{83BDC2DC-4F4B-4FCD-8FAB-0C2B43F90B9D}">
      <dgm:prSet/>
      <dgm:spPr/>
      <dgm:t>
        <a:bodyPr/>
        <a:lstStyle/>
        <a:p>
          <a:endParaRPr lang="en-US"/>
        </a:p>
      </dgm:t>
    </dgm:pt>
    <dgm:pt modelId="{554480FB-5E92-493C-88BB-AA3F7896DA07}">
      <dgm:prSet custT="1"/>
      <dgm:spPr/>
      <dgm:t>
        <a:bodyPr/>
        <a:lstStyle/>
        <a:p>
          <a:r>
            <a:rPr lang="en-US" sz="2400" kern="1200" dirty="0">
              <a:solidFill>
                <a:prstClr val="white"/>
              </a:solidFill>
              <a:latin typeface="Impact" panose="020B0806030902050204"/>
              <a:ea typeface="+mn-ea"/>
              <a:cs typeface="+mn-cs"/>
            </a:rPr>
            <a:t>SWOT</a:t>
          </a:r>
          <a:r>
            <a:rPr lang="en-US" sz="700" kern="1200" dirty="0"/>
            <a:t> </a:t>
          </a:r>
          <a:r>
            <a:rPr lang="en-US" sz="2400" kern="1200" dirty="0"/>
            <a:t>Analysis |integration of internal and external analyses|</a:t>
          </a:r>
          <a:r>
            <a:rPr lang="en-US" sz="700" kern="1200" dirty="0"/>
            <a:t> </a:t>
          </a:r>
        </a:p>
      </dgm:t>
    </dgm:pt>
    <dgm:pt modelId="{4D11D107-DC48-447F-B6B1-348249EE7CA4}" type="parTrans" cxnId="{D15E3E1A-FA73-483D-BF59-3369CD7DB2CF}">
      <dgm:prSet/>
      <dgm:spPr/>
      <dgm:t>
        <a:bodyPr/>
        <a:lstStyle/>
        <a:p>
          <a:endParaRPr lang="en-US"/>
        </a:p>
      </dgm:t>
    </dgm:pt>
    <dgm:pt modelId="{78BDCDCA-4268-41E1-8F47-08AD6962C751}" type="sibTrans" cxnId="{D15E3E1A-FA73-483D-BF59-3369CD7DB2CF}">
      <dgm:prSet/>
      <dgm:spPr/>
      <dgm:t>
        <a:bodyPr/>
        <a:lstStyle/>
        <a:p>
          <a:endParaRPr lang="en-US"/>
        </a:p>
      </dgm:t>
    </dgm:pt>
    <dgm:pt modelId="{26D1820D-ED34-4E0B-8B10-314FA778A321}">
      <dgm:prSet custT="1"/>
      <dgm:spPr/>
      <dgm:t>
        <a:bodyPr/>
        <a:lstStyle/>
        <a:p>
          <a:pPr marL="228600" lvl="1" indent="-228600" algn="l" defTabSz="1066800">
            <a:lnSpc>
              <a:spcPct val="90000"/>
            </a:lnSpc>
            <a:spcBef>
              <a:spcPct val="0"/>
            </a:spcBef>
            <a:spcAft>
              <a:spcPct val="20000"/>
            </a:spcAft>
            <a:buChar char="•"/>
          </a:pPr>
          <a:r>
            <a:rPr lang="en-US" sz="2400" kern="1200" dirty="0">
              <a:solidFill>
                <a:prstClr val="black">
                  <a:hueOff val="0"/>
                  <a:satOff val="0"/>
                  <a:lumOff val="0"/>
                  <a:alphaOff val="0"/>
                </a:prstClr>
              </a:solidFill>
              <a:latin typeface="Calibri" panose="020F0502020204030204"/>
              <a:ea typeface="+mn-ea"/>
              <a:cs typeface="+mn-cs"/>
            </a:rPr>
            <a:t>Microenvironmental analysis |Porter 5 forces|</a:t>
          </a:r>
        </a:p>
      </dgm:t>
    </dgm:pt>
    <dgm:pt modelId="{5D22807D-A7A9-4496-9F20-D2940A0782D9}" type="parTrans" cxnId="{E70F38D5-7D53-4FDC-B82D-ED4AD1DBA2CF}">
      <dgm:prSet/>
      <dgm:spPr/>
      <dgm:t>
        <a:bodyPr/>
        <a:lstStyle/>
        <a:p>
          <a:endParaRPr lang="en-US"/>
        </a:p>
      </dgm:t>
    </dgm:pt>
    <dgm:pt modelId="{EECDD628-777E-4E80-8268-B9CF7DB27674}" type="sibTrans" cxnId="{E70F38D5-7D53-4FDC-B82D-ED4AD1DBA2CF}">
      <dgm:prSet/>
      <dgm:spPr/>
      <dgm:t>
        <a:bodyPr/>
        <a:lstStyle/>
        <a:p>
          <a:endParaRPr lang="en-US"/>
        </a:p>
      </dgm:t>
    </dgm:pt>
    <dgm:pt modelId="{8632DE3D-BF64-44AB-B8CE-9F87F5F0F9A6}">
      <dgm:prSet custT="1"/>
      <dgm:spPr/>
      <dgm:t>
        <a:bodyPr/>
        <a:lstStyle/>
        <a:p>
          <a:r>
            <a:rPr lang="en-US" sz="2400" dirty="0"/>
            <a:t>business portfolio analysis |internal environmental analysis|</a:t>
          </a:r>
        </a:p>
      </dgm:t>
    </dgm:pt>
    <dgm:pt modelId="{10188569-3BEE-458F-B2A2-2B60A200FDF1}" type="parTrans" cxnId="{10EC4505-7C13-48E2-9E23-9B7A22925AEF}">
      <dgm:prSet/>
      <dgm:spPr/>
      <dgm:t>
        <a:bodyPr/>
        <a:lstStyle/>
        <a:p>
          <a:endParaRPr lang="en-US"/>
        </a:p>
      </dgm:t>
    </dgm:pt>
    <dgm:pt modelId="{FFB76A7D-6DD0-4A54-95C9-7829B0444A5E}" type="sibTrans" cxnId="{10EC4505-7C13-48E2-9E23-9B7A22925AEF}">
      <dgm:prSet/>
      <dgm:spPr/>
      <dgm:t>
        <a:bodyPr/>
        <a:lstStyle/>
        <a:p>
          <a:endParaRPr lang="en-US"/>
        </a:p>
      </dgm:t>
    </dgm:pt>
    <dgm:pt modelId="{B79B4D79-2B96-8B44-9AFD-F36CB2CFB149}">
      <dgm:prSet custT="1"/>
      <dgm:spPr/>
      <dgm:t>
        <a:bodyPr/>
        <a:lstStyle/>
        <a:p>
          <a:r>
            <a:rPr lang="en-US" sz="2400" dirty="0"/>
            <a:t>PLC |product life cycle|</a:t>
          </a:r>
        </a:p>
      </dgm:t>
    </dgm:pt>
    <dgm:pt modelId="{6570CA07-E0DB-4649-BB95-70E75D7E8E80}" type="parTrans" cxnId="{3C63DD6D-5972-BB46-B8FD-E28140057404}">
      <dgm:prSet/>
      <dgm:spPr/>
      <dgm:t>
        <a:bodyPr/>
        <a:lstStyle/>
        <a:p>
          <a:endParaRPr lang="en-US"/>
        </a:p>
      </dgm:t>
    </dgm:pt>
    <dgm:pt modelId="{3D13594A-C0E1-144A-9DC1-C815EED8359D}" type="sibTrans" cxnId="{3C63DD6D-5972-BB46-B8FD-E28140057404}">
      <dgm:prSet/>
      <dgm:spPr/>
      <dgm:t>
        <a:bodyPr/>
        <a:lstStyle/>
        <a:p>
          <a:endParaRPr lang="en-US"/>
        </a:p>
      </dgm:t>
    </dgm:pt>
    <dgm:pt modelId="{C3E26AEC-6BDC-2248-A3FA-6635A15BDF65}">
      <dgm:prSet custT="1"/>
      <dgm:spPr/>
      <dgm:t>
        <a:bodyPr/>
        <a:lstStyle/>
        <a:p>
          <a:r>
            <a:rPr lang="en-US" sz="2400" dirty="0"/>
            <a:t>BCG |Growth share matrix|</a:t>
          </a:r>
        </a:p>
      </dgm:t>
    </dgm:pt>
    <dgm:pt modelId="{FF0C479F-0AD4-6A4E-ACA9-3238C7CAE089}" type="parTrans" cxnId="{197D5D81-2CCE-3947-96F5-70058A9E61DF}">
      <dgm:prSet/>
      <dgm:spPr/>
      <dgm:t>
        <a:bodyPr/>
        <a:lstStyle/>
        <a:p>
          <a:endParaRPr lang="en-US"/>
        </a:p>
      </dgm:t>
    </dgm:pt>
    <dgm:pt modelId="{36831632-5B0F-E141-865C-8A37E38245E5}" type="sibTrans" cxnId="{197D5D81-2CCE-3947-96F5-70058A9E61DF}">
      <dgm:prSet/>
      <dgm:spPr/>
      <dgm:t>
        <a:bodyPr/>
        <a:lstStyle/>
        <a:p>
          <a:endParaRPr lang="en-US"/>
        </a:p>
      </dgm:t>
    </dgm:pt>
    <dgm:pt modelId="{4DFE84D4-3960-AC43-8A68-D81321A49999}">
      <dgm:prSet custT="1"/>
      <dgm:spPr/>
      <dgm:t>
        <a:bodyPr/>
        <a:lstStyle/>
        <a:p>
          <a:r>
            <a:rPr lang="en-US" sz="2400" dirty="0"/>
            <a:t>Portfolio analysis</a:t>
          </a:r>
        </a:p>
      </dgm:t>
    </dgm:pt>
    <dgm:pt modelId="{534F83A3-11D6-C243-8851-7A0AC8D7391E}" type="parTrans" cxnId="{DF6A458E-166F-1146-8902-B3C516E820E6}">
      <dgm:prSet/>
      <dgm:spPr/>
      <dgm:t>
        <a:bodyPr/>
        <a:lstStyle/>
        <a:p>
          <a:endParaRPr lang="en-US"/>
        </a:p>
      </dgm:t>
    </dgm:pt>
    <dgm:pt modelId="{F5C6578F-CC6A-1B4D-8ECD-F43646B4C8BD}" type="sibTrans" cxnId="{DF6A458E-166F-1146-8902-B3C516E820E6}">
      <dgm:prSet/>
      <dgm:spPr/>
      <dgm:t>
        <a:bodyPr/>
        <a:lstStyle/>
        <a:p>
          <a:endParaRPr lang="en-US"/>
        </a:p>
      </dgm:t>
    </dgm:pt>
    <dgm:pt modelId="{AA7A8FED-8C1D-D447-ABFD-F6F08E6D0535}">
      <dgm:prSet/>
      <dgm:spPr/>
      <dgm:t>
        <a:bodyPr/>
        <a:lstStyle/>
        <a:p>
          <a:r>
            <a:rPr lang="en-US" altLang="en-US" dirty="0">
              <a:latin typeface="+mj-lt"/>
            </a:rPr>
            <a:t>Marketing Environment |</a:t>
          </a:r>
          <a:r>
            <a:rPr lang="en-US" dirty="0"/>
            <a:t>external environmental analysis|. </a:t>
          </a:r>
        </a:p>
      </dgm:t>
    </dgm:pt>
    <dgm:pt modelId="{1E67AB43-3BA8-F74C-AECE-D54B91722AD9}" type="parTrans" cxnId="{336FCC3A-0A1C-DD47-A3E1-18DE8B2E1432}">
      <dgm:prSet/>
      <dgm:spPr/>
      <dgm:t>
        <a:bodyPr/>
        <a:lstStyle/>
        <a:p>
          <a:endParaRPr lang="en-US"/>
        </a:p>
      </dgm:t>
    </dgm:pt>
    <dgm:pt modelId="{52A2456F-3ECB-3942-949D-4B2137F27A71}" type="sibTrans" cxnId="{336FCC3A-0A1C-DD47-A3E1-18DE8B2E1432}">
      <dgm:prSet/>
      <dgm:spPr/>
      <dgm:t>
        <a:bodyPr/>
        <a:lstStyle/>
        <a:p>
          <a:endParaRPr lang="en-US"/>
        </a:p>
      </dgm:t>
    </dgm:pt>
    <dgm:pt modelId="{D241D699-D9BF-4E0D-86B0-CC1994057CDC}" type="pres">
      <dgm:prSet presAssocID="{6342B91B-0CE1-4D3C-AB21-B63BA0AD5684}" presName="linear" presStyleCnt="0">
        <dgm:presLayoutVars>
          <dgm:animLvl val="lvl"/>
          <dgm:resizeHandles val="exact"/>
        </dgm:presLayoutVars>
      </dgm:prSet>
      <dgm:spPr/>
    </dgm:pt>
    <dgm:pt modelId="{08FC531F-43F6-AA48-AB3B-6F4F1CCE841E}" type="pres">
      <dgm:prSet presAssocID="{AA7A8FED-8C1D-D447-ABFD-F6F08E6D0535}" presName="parentText" presStyleLbl="node1" presStyleIdx="0" presStyleCnt="3">
        <dgm:presLayoutVars>
          <dgm:chMax val="0"/>
          <dgm:bulletEnabled val="1"/>
        </dgm:presLayoutVars>
      </dgm:prSet>
      <dgm:spPr/>
    </dgm:pt>
    <dgm:pt modelId="{26411FF9-FF83-D64E-9FFE-84C2B52E07C8}" type="pres">
      <dgm:prSet presAssocID="{AA7A8FED-8C1D-D447-ABFD-F6F08E6D0535}" presName="childText" presStyleLbl="revTx" presStyleIdx="0" presStyleCnt="2">
        <dgm:presLayoutVars>
          <dgm:bulletEnabled val="1"/>
        </dgm:presLayoutVars>
      </dgm:prSet>
      <dgm:spPr/>
    </dgm:pt>
    <dgm:pt modelId="{20362A1A-D917-45B3-A830-2DE440CF2242}" type="pres">
      <dgm:prSet presAssocID="{8632DE3D-BF64-44AB-B8CE-9F87F5F0F9A6}" presName="parentText" presStyleLbl="node1" presStyleIdx="1" presStyleCnt="3">
        <dgm:presLayoutVars>
          <dgm:chMax val="0"/>
          <dgm:bulletEnabled val="1"/>
        </dgm:presLayoutVars>
      </dgm:prSet>
      <dgm:spPr/>
    </dgm:pt>
    <dgm:pt modelId="{BA7F2752-3777-DA44-8C01-3A68CEA4D7F4}" type="pres">
      <dgm:prSet presAssocID="{8632DE3D-BF64-44AB-B8CE-9F87F5F0F9A6}" presName="childText" presStyleLbl="revTx" presStyleIdx="1" presStyleCnt="2">
        <dgm:presLayoutVars>
          <dgm:bulletEnabled val="1"/>
        </dgm:presLayoutVars>
      </dgm:prSet>
      <dgm:spPr/>
    </dgm:pt>
    <dgm:pt modelId="{F00E0C1A-1277-45A5-AC84-246FD1A1A749}" type="pres">
      <dgm:prSet presAssocID="{554480FB-5E92-493C-88BB-AA3F7896DA07}" presName="parentText" presStyleLbl="node1" presStyleIdx="2" presStyleCnt="3">
        <dgm:presLayoutVars>
          <dgm:chMax val="0"/>
          <dgm:bulletEnabled val="1"/>
        </dgm:presLayoutVars>
      </dgm:prSet>
      <dgm:spPr/>
    </dgm:pt>
  </dgm:ptLst>
  <dgm:cxnLst>
    <dgm:cxn modelId="{4F23A804-B0E9-C748-B67E-2D52C8B2D6F3}" type="presOf" srcId="{B79B4D79-2B96-8B44-9AFD-F36CB2CFB149}" destId="{BA7F2752-3777-DA44-8C01-3A68CEA4D7F4}" srcOrd="0" destOrd="1" presId="urn:microsoft.com/office/officeart/2005/8/layout/vList2"/>
    <dgm:cxn modelId="{10EC4505-7C13-48E2-9E23-9B7A22925AEF}" srcId="{6342B91B-0CE1-4D3C-AB21-B63BA0AD5684}" destId="{8632DE3D-BF64-44AB-B8CE-9F87F5F0F9A6}" srcOrd="1" destOrd="0" parTransId="{10188569-3BEE-458F-B2A2-2B60A200FDF1}" sibTransId="{FFB76A7D-6DD0-4A54-95C9-7829B0444A5E}"/>
    <dgm:cxn modelId="{D15E3E1A-FA73-483D-BF59-3369CD7DB2CF}" srcId="{6342B91B-0CE1-4D3C-AB21-B63BA0AD5684}" destId="{554480FB-5E92-493C-88BB-AA3F7896DA07}" srcOrd="2" destOrd="0" parTransId="{4D11D107-DC48-447F-B6B1-348249EE7CA4}" sibTransId="{78BDCDCA-4268-41E1-8F47-08AD6962C751}"/>
    <dgm:cxn modelId="{4D8A6229-413D-3C46-9A50-F5AFAA976B03}" type="presOf" srcId="{AA7A8FED-8C1D-D447-ABFD-F6F08E6D0535}" destId="{08FC531F-43F6-AA48-AB3B-6F4F1CCE841E}" srcOrd="0" destOrd="0" presId="urn:microsoft.com/office/officeart/2005/8/layout/vList2"/>
    <dgm:cxn modelId="{336FCC3A-0A1C-DD47-A3E1-18DE8B2E1432}" srcId="{6342B91B-0CE1-4D3C-AB21-B63BA0AD5684}" destId="{AA7A8FED-8C1D-D447-ABFD-F6F08E6D0535}" srcOrd="0" destOrd="0" parTransId="{1E67AB43-3BA8-F74C-AECE-D54B91722AD9}" sibTransId="{52A2456F-3ECB-3942-949D-4B2137F27A71}"/>
    <dgm:cxn modelId="{F982FE67-C838-3241-8F91-1AB9245293D9}" type="presOf" srcId="{9D835142-4F1D-40B7-9099-C4243481852A}" destId="{26411FF9-FF83-D64E-9FFE-84C2B52E07C8}" srcOrd="0" destOrd="1" presId="urn:microsoft.com/office/officeart/2005/8/layout/vList2"/>
    <dgm:cxn modelId="{3C63DD6D-5972-BB46-B8FD-E28140057404}" srcId="{8632DE3D-BF64-44AB-B8CE-9F87F5F0F9A6}" destId="{B79B4D79-2B96-8B44-9AFD-F36CB2CFB149}" srcOrd="1" destOrd="0" parTransId="{6570CA07-E0DB-4649-BB95-70E75D7E8E80}" sibTransId="{3D13594A-C0E1-144A-9DC1-C815EED8359D}"/>
    <dgm:cxn modelId="{95D5247C-59D4-2D4C-ABB6-AB8F5BD9E202}" type="presOf" srcId="{C3E26AEC-6BDC-2248-A3FA-6635A15BDF65}" destId="{BA7F2752-3777-DA44-8C01-3A68CEA4D7F4}" srcOrd="0" destOrd="0" presId="urn:microsoft.com/office/officeart/2005/8/layout/vList2"/>
    <dgm:cxn modelId="{197D5D81-2CCE-3947-96F5-70058A9E61DF}" srcId="{8632DE3D-BF64-44AB-B8CE-9F87F5F0F9A6}" destId="{C3E26AEC-6BDC-2248-A3FA-6635A15BDF65}" srcOrd="0" destOrd="0" parTransId="{FF0C479F-0AD4-6A4E-ACA9-3238C7CAE089}" sibTransId="{36831632-5B0F-E141-865C-8A37E38245E5}"/>
    <dgm:cxn modelId="{DF6A458E-166F-1146-8902-B3C516E820E6}" srcId="{8632DE3D-BF64-44AB-B8CE-9F87F5F0F9A6}" destId="{4DFE84D4-3960-AC43-8A68-D81321A49999}" srcOrd="2" destOrd="0" parTransId="{534F83A3-11D6-C243-8851-7A0AC8D7391E}" sibTransId="{F5C6578F-CC6A-1B4D-8ECD-F43646B4C8BD}"/>
    <dgm:cxn modelId="{AFCD2C94-321E-4349-A346-E0232FEC8604}" type="presOf" srcId="{4DFE84D4-3960-AC43-8A68-D81321A49999}" destId="{BA7F2752-3777-DA44-8C01-3A68CEA4D7F4}" srcOrd="0" destOrd="2" presId="urn:microsoft.com/office/officeart/2005/8/layout/vList2"/>
    <dgm:cxn modelId="{3FA68FA1-5C85-0C4C-843F-C569E9BA0023}" type="presOf" srcId="{26D1820D-ED34-4E0B-8B10-314FA778A321}" destId="{26411FF9-FF83-D64E-9FFE-84C2B52E07C8}" srcOrd="0" destOrd="0" presId="urn:microsoft.com/office/officeart/2005/8/layout/vList2"/>
    <dgm:cxn modelId="{045A69BA-4251-2340-B8C0-0D63FCC5315A}" type="presOf" srcId="{8632DE3D-BF64-44AB-B8CE-9F87F5F0F9A6}" destId="{20362A1A-D917-45B3-A830-2DE440CF2242}" srcOrd="0" destOrd="0" presId="urn:microsoft.com/office/officeart/2005/8/layout/vList2"/>
    <dgm:cxn modelId="{AC21CAD1-0E2D-664C-9F6B-86D2A877307B}" type="presOf" srcId="{554480FB-5E92-493C-88BB-AA3F7896DA07}" destId="{F00E0C1A-1277-45A5-AC84-246FD1A1A749}" srcOrd="0" destOrd="0" presId="urn:microsoft.com/office/officeart/2005/8/layout/vList2"/>
    <dgm:cxn modelId="{E70F38D5-7D53-4FDC-B82D-ED4AD1DBA2CF}" srcId="{AA7A8FED-8C1D-D447-ABFD-F6F08E6D0535}" destId="{26D1820D-ED34-4E0B-8B10-314FA778A321}" srcOrd="0" destOrd="0" parTransId="{5D22807D-A7A9-4496-9F20-D2940A0782D9}" sibTransId="{EECDD628-777E-4E80-8268-B9CF7DB27674}"/>
    <dgm:cxn modelId="{83BDC2DC-4F4B-4FCD-8FAB-0C2B43F90B9D}" srcId="{AA7A8FED-8C1D-D447-ABFD-F6F08E6D0535}" destId="{9D835142-4F1D-40B7-9099-C4243481852A}" srcOrd="1" destOrd="0" parTransId="{0B2E9A99-2D28-4245-BAC6-8714A75D7213}" sibTransId="{45250521-2C86-47CF-873D-92C6A3C9545C}"/>
    <dgm:cxn modelId="{EC1824F5-4922-4741-81E2-995DA5CC6C5C}" type="presOf" srcId="{6342B91B-0CE1-4D3C-AB21-B63BA0AD5684}" destId="{D241D699-D9BF-4E0D-86B0-CC1994057CDC}" srcOrd="0" destOrd="0" presId="urn:microsoft.com/office/officeart/2005/8/layout/vList2"/>
    <dgm:cxn modelId="{D7BA44D4-3E3F-5C4F-9DED-CBD818F4F8E2}" type="presParOf" srcId="{D241D699-D9BF-4E0D-86B0-CC1994057CDC}" destId="{08FC531F-43F6-AA48-AB3B-6F4F1CCE841E}" srcOrd="0" destOrd="0" presId="urn:microsoft.com/office/officeart/2005/8/layout/vList2"/>
    <dgm:cxn modelId="{E74B97DC-56EB-AA43-A09B-07F8F11B8694}" type="presParOf" srcId="{D241D699-D9BF-4E0D-86B0-CC1994057CDC}" destId="{26411FF9-FF83-D64E-9FFE-84C2B52E07C8}" srcOrd="1" destOrd="0" presId="urn:microsoft.com/office/officeart/2005/8/layout/vList2"/>
    <dgm:cxn modelId="{E319F40B-59CE-D248-8336-146642CDD02B}" type="presParOf" srcId="{D241D699-D9BF-4E0D-86B0-CC1994057CDC}" destId="{20362A1A-D917-45B3-A830-2DE440CF2242}" srcOrd="2" destOrd="0" presId="urn:microsoft.com/office/officeart/2005/8/layout/vList2"/>
    <dgm:cxn modelId="{0E71E6D7-D071-E44C-A831-E2F8EC6DE240}" type="presParOf" srcId="{D241D699-D9BF-4E0D-86B0-CC1994057CDC}" destId="{BA7F2752-3777-DA44-8C01-3A68CEA4D7F4}" srcOrd="3" destOrd="0" presId="urn:microsoft.com/office/officeart/2005/8/layout/vList2"/>
    <dgm:cxn modelId="{0E205B45-A509-2E49-AC7F-A159EA491254}" type="presParOf" srcId="{D241D699-D9BF-4E0D-86B0-CC1994057CDC}" destId="{F00E0C1A-1277-45A5-AC84-246FD1A1A74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42B91B-0CE1-4D3C-AB21-B63BA0AD5684}"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8632DE3D-BF64-44AB-B8CE-9F87F5F0F9A6}">
      <dgm:prSet custT="1"/>
      <dgm:spPr>
        <a:solidFill>
          <a:srgbClr val="4472C4">
            <a:hueOff val="-3676672"/>
            <a:satOff val="-5114"/>
            <a:lumOff val="-1961"/>
            <a:alphaOff val="0"/>
          </a:srgbClr>
        </a:solidFill>
        <a:ln w="1905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ctr" anchorCtr="0"/>
        <a:lstStyle/>
        <a:p>
          <a:pPr marL="0" lvl="0" indent="0" algn="l" defTabSz="1066800">
            <a:lnSpc>
              <a:spcPct val="90000"/>
            </a:lnSpc>
            <a:spcBef>
              <a:spcPct val="0"/>
            </a:spcBef>
            <a:spcAft>
              <a:spcPct val="35000"/>
            </a:spcAft>
            <a:buNone/>
          </a:pPr>
          <a:r>
            <a:rPr lang="en-US" sz="2400" kern="1200" dirty="0">
              <a:solidFill>
                <a:prstClr val="white"/>
              </a:solidFill>
              <a:latin typeface="Calibri" panose="020F0502020204030204"/>
              <a:ea typeface="+mn-ea"/>
              <a:cs typeface="+mn-cs"/>
            </a:rPr>
            <a:t>business portfolio analysis  ( internal analysis)</a:t>
          </a:r>
        </a:p>
      </dgm:t>
    </dgm:pt>
    <dgm:pt modelId="{10188569-3BEE-458F-B2A2-2B60A200FDF1}" type="parTrans" cxnId="{10EC4505-7C13-48E2-9E23-9B7A22925AEF}">
      <dgm:prSet/>
      <dgm:spPr/>
      <dgm:t>
        <a:bodyPr/>
        <a:lstStyle/>
        <a:p>
          <a:endParaRPr lang="en-US"/>
        </a:p>
      </dgm:t>
    </dgm:pt>
    <dgm:pt modelId="{FFB76A7D-6DD0-4A54-95C9-7829B0444A5E}" type="sibTrans" cxnId="{10EC4505-7C13-48E2-9E23-9B7A22925AEF}">
      <dgm:prSet/>
      <dgm:spPr/>
      <dgm:t>
        <a:bodyPr/>
        <a:lstStyle/>
        <a:p>
          <a:endParaRPr lang="en-US"/>
        </a:p>
      </dgm:t>
    </dgm:pt>
    <dgm:pt modelId="{B79B4D79-2B96-8B44-9AFD-F36CB2CFB149}">
      <dgm:prSet custT="1"/>
      <dgm:spPr/>
      <dgm:t>
        <a:bodyPr/>
        <a:lstStyle/>
        <a:p>
          <a:r>
            <a:rPr lang="en-US" sz="2400" dirty="0"/>
            <a:t>PLC |product life cycle|</a:t>
          </a:r>
        </a:p>
      </dgm:t>
    </dgm:pt>
    <dgm:pt modelId="{6570CA07-E0DB-4649-BB95-70E75D7E8E80}" type="parTrans" cxnId="{3C63DD6D-5972-BB46-B8FD-E28140057404}">
      <dgm:prSet/>
      <dgm:spPr/>
      <dgm:t>
        <a:bodyPr/>
        <a:lstStyle/>
        <a:p>
          <a:endParaRPr lang="en-US"/>
        </a:p>
      </dgm:t>
    </dgm:pt>
    <dgm:pt modelId="{3D13594A-C0E1-144A-9DC1-C815EED8359D}" type="sibTrans" cxnId="{3C63DD6D-5972-BB46-B8FD-E28140057404}">
      <dgm:prSet/>
      <dgm:spPr/>
      <dgm:t>
        <a:bodyPr/>
        <a:lstStyle/>
        <a:p>
          <a:endParaRPr lang="en-US"/>
        </a:p>
      </dgm:t>
    </dgm:pt>
    <dgm:pt modelId="{C3E26AEC-6BDC-2248-A3FA-6635A15BDF65}">
      <dgm:prSet custT="1"/>
      <dgm:spPr/>
      <dgm:t>
        <a:bodyPr/>
        <a:lstStyle/>
        <a:p>
          <a:r>
            <a:rPr lang="en-US" sz="2400" dirty="0"/>
            <a:t>BCG |Growth share matrix|</a:t>
          </a:r>
        </a:p>
      </dgm:t>
    </dgm:pt>
    <dgm:pt modelId="{FF0C479F-0AD4-6A4E-ACA9-3238C7CAE089}" type="parTrans" cxnId="{197D5D81-2CCE-3947-96F5-70058A9E61DF}">
      <dgm:prSet/>
      <dgm:spPr/>
      <dgm:t>
        <a:bodyPr/>
        <a:lstStyle/>
        <a:p>
          <a:endParaRPr lang="en-US"/>
        </a:p>
      </dgm:t>
    </dgm:pt>
    <dgm:pt modelId="{36831632-5B0F-E141-865C-8A37E38245E5}" type="sibTrans" cxnId="{197D5D81-2CCE-3947-96F5-70058A9E61DF}">
      <dgm:prSet/>
      <dgm:spPr/>
      <dgm:t>
        <a:bodyPr/>
        <a:lstStyle/>
        <a:p>
          <a:endParaRPr lang="en-US"/>
        </a:p>
      </dgm:t>
    </dgm:pt>
    <dgm:pt modelId="{4DFE84D4-3960-AC43-8A68-D81321A49999}">
      <dgm:prSet custT="1"/>
      <dgm:spPr/>
      <dgm:t>
        <a:bodyPr/>
        <a:lstStyle/>
        <a:p>
          <a:r>
            <a:rPr lang="en-US" sz="2400" dirty="0"/>
            <a:t>Portfolio analysis</a:t>
          </a:r>
        </a:p>
      </dgm:t>
    </dgm:pt>
    <dgm:pt modelId="{534F83A3-11D6-C243-8851-7A0AC8D7391E}" type="parTrans" cxnId="{DF6A458E-166F-1146-8902-B3C516E820E6}">
      <dgm:prSet/>
      <dgm:spPr/>
      <dgm:t>
        <a:bodyPr/>
        <a:lstStyle/>
        <a:p>
          <a:endParaRPr lang="en-US"/>
        </a:p>
      </dgm:t>
    </dgm:pt>
    <dgm:pt modelId="{F5C6578F-CC6A-1B4D-8ECD-F43646B4C8BD}" type="sibTrans" cxnId="{DF6A458E-166F-1146-8902-B3C516E820E6}">
      <dgm:prSet/>
      <dgm:spPr/>
      <dgm:t>
        <a:bodyPr/>
        <a:lstStyle/>
        <a:p>
          <a:endParaRPr lang="en-US"/>
        </a:p>
      </dgm:t>
    </dgm:pt>
    <dgm:pt modelId="{D241D699-D9BF-4E0D-86B0-CC1994057CDC}" type="pres">
      <dgm:prSet presAssocID="{6342B91B-0CE1-4D3C-AB21-B63BA0AD5684}" presName="linear" presStyleCnt="0">
        <dgm:presLayoutVars>
          <dgm:animLvl val="lvl"/>
          <dgm:resizeHandles val="exact"/>
        </dgm:presLayoutVars>
      </dgm:prSet>
      <dgm:spPr/>
    </dgm:pt>
    <dgm:pt modelId="{20362A1A-D917-45B3-A830-2DE440CF2242}" type="pres">
      <dgm:prSet presAssocID="{8632DE3D-BF64-44AB-B8CE-9F87F5F0F9A6}" presName="parentText" presStyleLbl="node1" presStyleIdx="0" presStyleCnt="1">
        <dgm:presLayoutVars>
          <dgm:chMax val="0"/>
          <dgm:bulletEnabled val="1"/>
        </dgm:presLayoutVars>
      </dgm:prSet>
      <dgm:spPr>
        <a:xfrm>
          <a:off x="0" y="1192789"/>
          <a:ext cx="7829550" cy="1216800"/>
        </a:xfrm>
        <a:prstGeom prst="roundRect">
          <a:avLst/>
        </a:prstGeom>
      </dgm:spPr>
    </dgm:pt>
    <dgm:pt modelId="{BA7F2752-3777-DA44-8C01-3A68CEA4D7F4}" type="pres">
      <dgm:prSet presAssocID="{8632DE3D-BF64-44AB-B8CE-9F87F5F0F9A6}" presName="childText" presStyleLbl="revTx" presStyleIdx="0" presStyleCnt="1">
        <dgm:presLayoutVars>
          <dgm:bulletEnabled val="1"/>
        </dgm:presLayoutVars>
      </dgm:prSet>
      <dgm:spPr/>
    </dgm:pt>
  </dgm:ptLst>
  <dgm:cxnLst>
    <dgm:cxn modelId="{10EC4505-7C13-48E2-9E23-9B7A22925AEF}" srcId="{6342B91B-0CE1-4D3C-AB21-B63BA0AD5684}" destId="{8632DE3D-BF64-44AB-B8CE-9F87F5F0F9A6}" srcOrd="0" destOrd="0" parTransId="{10188569-3BEE-458F-B2A2-2B60A200FDF1}" sibTransId="{FFB76A7D-6DD0-4A54-95C9-7829B0444A5E}"/>
    <dgm:cxn modelId="{8D5F585B-53F1-4E42-8329-8D8447494ADE}" type="presOf" srcId="{8632DE3D-BF64-44AB-B8CE-9F87F5F0F9A6}" destId="{20362A1A-D917-45B3-A830-2DE440CF2242}" srcOrd="0" destOrd="0" presId="urn:microsoft.com/office/officeart/2005/8/layout/vList2"/>
    <dgm:cxn modelId="{3C63DD6D-5972-BB46-B8FD-E28140057404}" srcId="{8632DE3D-BF64-44AB-B8CE-9F87F5F0F9A6}" destId="{B79B4D79-2B96-8B44-9AFD-F36CB2CFB149}" srcOrd="1" destOrd="0" parTransId="{6570CA07-E0DB-4649-BB95-70E75D7E8E80}" sibTransId="{3D13594A-C0E1-144A-9DC1-C815EED8359D}"/>
    <dgm:cxn modelId="{6828A156-FDA1-224A-8A6B-50EE5B203D7B}" type="presOf" srcId="{B79B4D79-2B96-8B44-9AFD-F36CB2CFB149}" destId="{BA7F2752-3777-DA44-8C01-3A68CEA4D7F4}" srcOrd="0" destOrd="1" presId="urn:microsoft.com/office/officeart/2005/8/layout/vList2"/>
    <dgm:cxn modelId="{197D5D81-2CCE-3947-96F5-70058A9E61DF}" srcId="{8632DE3D-BF64-44AB-B8CE-9F87F5F0F9A6}" destId="{C3E26AEC-6BDC-2248-A3FA-6635A15BDF65}" srcOrd="0" destOrd="0" parTransId="{FF0C479F-0AD4-6A4E-ACA9-3238C7CAE089}" sibTransId="{36831632-5B0F-E141-865C-8A37E38245E5}"/>
    <dgm:cxn modelId="{DF6A458E-166F-1146-8902-B3C516E820E6}" srcId="{8632DE3D-BF64-44AB-B8CE-9F87F5F0F9A6}" destId="{4DFE84D4-3960-AC43-8A68-D81321A49999}" srcOrd="2" destOrd="0" parTransId="{534F83A3-11D6-C243-8851-7A0AC8D7391E}" sibTransId="{F5C6578F-CC6A-1B4D-8ECD-F43646B4C8BD}"/>
    <dgm:cxn modelId="{74A6F490-293A-4A4C-962E-9ACE304D01B3}" type="presOf" srcId="{C3E26AEC-6BDC-2248-A3FA-6635A15BDF65}" destId="{BA7F2752-3777-DA44-8C01-3A68CEA4D7F4}" srcOrd="0" destOrd="0" presId="urn:microsoft.com/office/officeart/2005/8/layout/vList2"/>
    <dgm:cxn modelId="{4E7C00F1-9352-E74D-B3C7-C247EF3F686E}" type="presOf" srcId="{4DFE84D4-3960-AC43-8A68-D81321A49999}" destId="{BA7F2752-3777-DA44-8C01-3A68CEA4D7F4}" srcOrd="0" destOrd="2" presId="urn:microsoft.com/office/officeart/2005/8/layout/vList2"/>
    <dgm:cxn modelId="{EC1824F5-4922-4741-81E2-995DA5CC6C5C}" type="presOf" srcId="{6342B91B-0CE1-4D3C-AB21-B63BA0AD5684}" destId="{D241D699-D9BF-4E0D-86B0-CC1994057CDC}" srcOrd="0" destOrd="0" presId="urn:microsoft.com/office/officeart/2005/8/layout/vList2"/>
    <dgm:cxn modelId="{D02F50DB-F8F5-0A4B-9F31-3DFE40A2CFE4}" type="presParOf" srcId="{D241D699-D9BF-4E0D-86B0-CC1994057CDC}" destId="{20362A1A-D917-45B3-A830-2DE440CF2242}" srcOrd="0" destOrd="0" presId="urn:microsoft.com/office/officeart/2005/8/layout/vList2"/>
    <dgm:cxn modelId="{ECD76748-DBC2-EE4F-9D66-7C9AB1803544}" type="presParOf" srcId="{D241D699-D9BF-4E0D-86B0-CC1994057CDC}" destId="{BA7F2752-3777-DA44-8C01-3A68CEA4D7F4}"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42B91B-0CE1-4D3C-AB21-B63BA0AD5684}"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554480FB-5E92-493C-88BB-AA3F7896DA07}">
      <dgm:prSet custT="1"/>
      <dgm:spPr>
        <a:solidFill>
          <a:srgbClr val="4472C4">
            <a:hueOff val="-7353344"/>
            <a:satOff val="-10228"/>
            <a:lumOff val="-3922"/>
            <a:alphaOff val="0"/>
          </a:srgbClr>
        </a:solidFill>
        <a:ln w="1905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ctr" anchorCtr="0"/>
        <a:lstStyle/>
        <a:p>
          <a:pPr marL="0" lvl="0" indent="0" algn="l" defTabSz="1066800">
            <a:lnSpc>
              <a:spcPct val="90000"/>
            </a:lnSpc>
            <a:spcBef>
              <a:spcPct val="0"/>
            </a:spcBef>
            <a:spcAft>
              <a:spcPct val="35000"/>
            </a:spcAft>
            <a:buNone/>
          </a:pPr>
          <a:r>
            <a:rPr lang="en-US" sz="2400" kern="1200" dirty="0">
              <a:solidFill>
                <a:prstClr val="white"/>
              </a:solidFill>
              <a:latin typeface="Impact" panose="020B0806030902050204"/>
              <a:ea typeface="+mn-ea"/>
              <a:cs typeface="+mn-cs"/>
            </a:rPr>
            <a:t>SWOT Analysis |integration of internal and external analyses| </a:t>
          </a:r>
        </a:p>
      </dgm:t>
    </dgm:pt>
    <dgm:pt modelId="{78BDCDCA-4268-41E1-8F47-08AD6962C751}" type="sibTrans" cxnId="{D15E3E1A-FA73-483D-BF59-3369CD7DB2CF}">
      <dgm:prSet/>
      <dgm:spPr/>
      <dgm:t>
        <a:bodyPr/>
        <a:lstStyle/>
        <a:p>
          <a:endParaRPr lang="en-US"/>
        </a:p>
      </dgm:t>
    </dgm:pt>
    <dgm:pt modelId="{4D11D107-DC48-447F-B6B1-348249EE7CA4}" type="parTrans" cxnId="{D15E3E1A-FA73-483D-BF59-3369CD7DB2CF}">
      <dgm:prSet/>
      <dgm:spPr/>
      <dgm:t>
        <a:bodyPr/>
        <a:lstStyle/>
        <a:p>
          <a:endParaRPr lang="en-US"/>
        </a:p>
      </dgm:t>
    </dgm:pt>
    <dgm:pt modelId="{D241D699-D9BF-4E0D-86B0-CC1994057CDC}" type="pres">
      <dgm:prSet presAssocID="{6342B91B-0CE1-4D3C-AB21-B63BA0AD5684}" presName="linear" presStyleCnt="0">
        <dgm:presLayoutVars>
          <dgm:animLvl val="lvl"/>
          <dgm:resizeHandles val="exact"/>
        </dgm:presLayoutVars>
      </dgm:prSet>
      <dgm:spPr/>
    </dgm:pt>
    <dgm:pt modelId="{F00E0C1A-1277-45A5-AC84-246FD1A1A749}" type="pres">
      <dgm:prSet presAssocID="{554480FB-5E92-493C-88BB-AA3F7896DA07}" presName="parentText" presStyleLbl="node1" presStyleIdx="0" presStyleCnt="1">
        <dgm:presLayoutVars>
          <dgm:chMax val="0"/>
          <dgm:bulletEnabled val="1"/>
        </dgm:presLayoutVars>
      </dgm:prSet>
      <dgm:spPr>
        <a:xfrm>
          <a:off x="0" y="1815083"/>
          <a:ext cx="7829550" cy="1216800"/>
        </a:xfrm>
        <a:prstGeom prst="roundRect">
          <a:avLst/>
        </a:prstGeom>
      </dgm:spPr>
    </dgm:pt>
  </dgm:ptLst>
  <dgm:cxnLst>
    <dgm:cxn modelId="{D15E3E1A-FA73-483D-BF59-3369CD7DB2CF}" srcId="{6342B91B-0CE1-4D3C-AB21-B63BA0AD5684}" destId="{554480FB-5E92-493C-88BB-AA3F7896DA07}" srcOrd="0" destOrd="0" parTransId="{4D11D107-DC48-447F-B6B1-348249EE7CA4}" sibTransId="{78BDCDCA-4268-41E1-8F47-08AD6962C751}"/>
    <dgm:cxn modelId="{2D0B2EDD-58DD-3D40-AEA9-6DD276B011A3}" type="presOf" srcId="{554480FB-5E92-493C-88BB-AA3F7896DA07}" destId="{F00E0C1A-1277-45A5-AC84-246FD1A1A749}" srcOrd="0" destOrd="0" presId="urn:microsoft.com/office/officeart/2005/8/layout/vList2"/>
    <dgm:cxn modelId="{EC1824F5-4922-4741-81E2-995DA5CC6C5C}" type="presOf" srcId="{6342B91B-0CE1-4D3C-AB21-B63BA0AD5684}" destId="{D241D699-D9BF-4E0D-86B0-CC1994057CDC}" srcOrd="0" destOrd="0" presId="urn:microsoft.com/office/officeart/2005/8/layout/vList2"/>
    <dgm:cxn modelId="{C29B2561-153B-9848-89A4-9CF8E7D90AAA}" type="presParOf" srcId="{D241D699-D9BF-4E0D-86B0-CC1994057CDC}" destId="{F00E0C1A-1277-45A5-AC84-246FD1A1A74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2BC66B-9181-4746-AF23-99F4708EE081}" type="doc">
      <dgm:prSet loTypeId="urn:microsoft.com/office/officeart/2005/8/layout/list1" loCatId="list" qsTypeId="urn:microsoft.com/office/officeart/2005/8/quickstyle/simple2" qsCatId="simple" csTypeId="urn:microsoft.com/office/officeart/2005/8/colors/colorful1" csCatId="colorful" phldr="1"/>
      <dgm:spPr/>
      <dgm:t>
        <a:bodyPr/>
        <a:lstStyle/>
        <a:p>
          <a:endParaRPr lang="en-US"/>
        </a:p>
      </dgm:t>
    </dgm:pt>
    <dgm:pt modelId="{78FB43D2-D433-4A94-9FB3-EABD8CC24428}">
      <dgm:prSet custT="1"/>
      <dgm:spPr/>
      <dgm:t>
        <a:bodyPr/>
        <a:lstStyle/>
        <a:p>
          <a:r>
            <a:rPr lang="en-US" sz="1800" b="1" dirty="0">
              <a:solidFill>
                <a:schemeClr val="tx1"/>
              </a:solidFill>
            </a:rPr>
            <a:t>Information that already exists</a:t>
          </a:r>
        </a:p>
      </dgm:t>
    </dgm:pt>
    <dgm:pt modelId="{1E2961EE-C6B2-4AE2-8883-7E45931E8FCF}" type="parTrans" cxnId="{CF1C9C24-18C9-4447-8192-EADD749A1DE1}">
      <dgm:prSet/>
      <dgm:spPr/>
      <dgm:t>
        <a:bodyPr/>
        <a:lstStyle/>
        <a:p>
          <a:endParaRPr lang="en-US" sz="2400"/>
        </a:p>
      </dgm:t>
    </dgm:pt>
    <dgm:pt modelId="{2557115D-AA19-487A-8620-6E3D498D43CD}" type="sibTrans" cxnId="{CF1C9C24-18C9-4447-8192-EADD749A1DE1}">
      <dgm:prSet/>
      <dgm:spPr/>
      <dgm:t>
        <a:bodyPr/>
        <a:lstStyle/>
        <a:p>
          <a:endParaRPr lang="en-US" sz="2400"/>
        </a:p>
      </dgm:t>
    </dgm:pt>
    <dgm:pt modelId="{E3A2022B-CE5B-4E6B-B5B7-708C33F25255}">
      <dgm:prSet custT="1"/>
      <dgm:spPr/>
      <dgm:t>
        <a:bodyPr/>
        <a:lstStyle/>
        <a:p>
          <a:r>
            <a:rPr lang="en-US" sz="1800" b="1" dirty="0">
              <a:solidFill>
                <a:schemeClr val="tx1"/>
              </a:solidFill>
            </a:rPr>
            <a:t>Collected for another purpose</a:t>
          </a:r>
        </a:p>
      </dgm:t>
    </dgm:pt>
    <dgm:pt modelId="{680A4C7C-1D1A-42DA-8A87-5CB06AF88B0C}" type="parTrans" cxnId="{2EDE2AD4-C96E-49BF-A618-A7576D4D960D}">
      <dgm:prSet/>
      <dgm:spPr/>
      <dgm:t>
        <a:bodyPr/>
        <a:lstStyle/>
        <a:p>
          <a:endParaRPr lang="en-US" sz="2400"/>
        </a:p>
      </dgm:t>
    </dgm:pt>
    <dgm:pt modelId="{BF1DD43A-9168-4603-BCD9-7D53F60DF474}" type="sibTrans" cxnId="{2EDE2AD4-C96E-49BF-A618-A7576D4D960D}">
      <dgm:prSet/>
      <dgm:spPr/>
      <dgm:t>
        <a:bodyPr/>
        <a:lstStyle/>
        <a:p>
          <a:endParaRPr lang="en-US" sz="2400"/>
        </a:p>
      </dgm:t>
    </dgm:pt>
    <dgm:pt modelId="{5BF89BD1-B87E-43B1-B6AC-5DD5AF257D33}">
      <dgm:prSet custT="1"/>
      <dgm:spPr/>
      <dgm:t>
        <a:bodyPr/>
        <a:lstStyle/>
        <a:p>
          <a:r>
            <a:rPr lang="en-US" sz="2400" dirty="0">
              <a:solidFill>
                <a:srgbClr val="0070C0"/>
              </a:solidFill>
            </a:rPr>
            <a:t>Sources:</a:t>
          </a:r>
        </a:p>
      </dgm:t>
    </dgm:pt>
    <dgm:pt modelId="{AAB16622-86F8-4DC9-A308-24C0278C0695}" type="parTrans" cxnId="{C762BB5B-A275-47DC-B15F-4DD5EC1CCB67}">
      <dgm:prSet/>
      <dgm:spPr/>
      <dgm:t>
        <a:bodyPr/>
        <a:lstStyle/>
        <a:p>
          <a:endParaRPr lang="en-US" sz="2400"/>
        </a:p>
      </dgm:t>
    </dgm:pt>
    <dgm:pt modelId="{656DADB3-7C96-44AC-B2A4-B422E9129ED4}" type="sibTrans" cxnId="{C762BB5B-A275-47DC-B15F-4DD5EC1CCB67}">
      <dgm:prSet/>
      <dgm:spPr/>
      <dgm:t>
        <a:bodyPr/>
        <a:lstStyle/>
        <a:p>
          <a:endParaRPr lang="en-US" sz="2400"/>
        </a:p>
      </dgm:t>
    </dgm:pt>
    <dgm:pt modelId="{C1150535-1645-4EEB-9C8B-E39C04B69B32}">
      <dgm:prSet custT="1"/>
      <dgm:spPr/>
      <dgm:t>
        <a:bodyPr/>
        <a:lstStyle/>
        <a:p>
          <a:r>
            <a:rPr lang="en-US" sz="2800" dirty="0"/>
            <a:t>Company’s internal database</a:t>
          </a:r>
        </a:p>
      </dgm:t>
    </dgm:pt>
    <dgm:pt modelId="{618E5646-4FFA-4B91-ACB4-D3BFFE86654A}" type="parTrans" cxnId="{B1D4FB0E-64A6-4BCD-8B1A-F84DD5B3429B}">
      <dgm:prSet/>
      <dgm:spPr/>
      <dgm:t>
        <a:bodyPr/>
        <a:lstStyle/>
        <a:p>
          <a:endParaRPr lang="en-US" sz="2400"/>
        </a:p>
      </dgm:t>
    </dgm:pt>
    <dgm:pt modelId="{EC756080-9714-46CA-BA02-647A16DFE7B7}" type="sibTrans" cxnId="{B1D4FB0E-64A6-4BCD-8B1A-F84DD5B3429B}">
      <dgm:prSet/>
      <dgm:spPr/>
      <dgm:t>
        <a:bodyPr/>
        <a:lstStyle/>
        <a:p>
          <a:endParaRPr lang="en-US" sz="2400"/>
        </a:p>
      </dgm:t>
    </dgm:pt>
    <dgm:pt modelId="{1E265374-0284-4216-85D4-CC13DAB3E898}">
      <dgm:prSet custT="1"/>
      <dgm:spPr/>
      <dgm:t>
        <a:bodyPr/>
        <a:lstStyle/>
        <a:p>
          <a:r>
            <a:rPr lang="en-US" sz="2800" dirty="0"/>
            <a:t>Purchased from outside suppliers</a:t>
          </a:r>
        </a:p>
      </dgm:t>
    </dgm:pt>
    <dgm:pt modelId="{9E39D2C0-8046-40D4-B429-31DE2465F47D}" type="parTrans" cxnId="{BF9AB48C-8344-4455-B0A2-2B594C5C94E4}">
      <dgm:prSet/>
      <dgm:spPr/>
      <dgm:t>
        <a:bodyPr/>
        <a:lstStyle/>
        <a:p>
          <a:endParaRPr lang="en-US" sz="2400"/>
        </a:p>
      </dgm:t>
    </dgm:pt>
    <dgm:pt modelId="{0200A084-3751-4F2F-9873-48D9FCAF2466}" type="sibTrans" cxnId="{BF9AB48C-8344-4455-B0A2-2B594C5C94E4}">
      <dgm:prSet/>
      <dgm:spPr/>
      <dgm:t>
        <a:bodyPr/>
        <a:lstStyle/>
        <a:p>
          <a:endParaRPr lang="en-US" sz="2400"/>
        </a:p>
      </dgm:t>
    </dgm:pt>
    <dgm:pt modelId="{CE85FB41-3B82-4B8F-8DDA-4A6BEBE834C6}">
      <dgm:prSet custT="1"/>
      <dgm:spPr/>
      <dgm:t>
        <a:bodyPr/>
        <a:lstStyle/>
        <a:p>
          <a:r>
            <a:rPr lang="en-US" sz="2800" dirty="0"/>
            <a:t>Commercial online databases</a:t>
          </a:r>
        </a:p>
      </dgm:t>
    </dgm:pt>
    <dgm:pt modelId="{3E3CBB8A-F929-4570-842E-17AEB37E481B}" type="parTrans" cxnId="{D7F732AD-7CD5-47DB-BEFC-1A017DC59874}">
      <dgm:prSet/>
      <dgm:spPr/>
      <dgm:t>
        <a:bodyPr/>
        <a:lstStyle/>
        <a:p>
          <a:endParaRPr lang="en-US" sz="2400"/>
        </a:p>
      </dgm:t>
    </dgm:pt>
    <dgm:pt modelId="{736FFD31-9F47-4931-8B58-8DA1EC1266ED}" type="sibTrans" cxnId="{D7F732AD-7CD5-47DB-BEFC-1A017DC59874}">
      <dgm:prSet/>
      <dgm:spPr/>
      <dgm:t>
        <a:bodyPr/>
        <a:lstStyle/>
        <a:p>
          <a:endParaRPr lang="en-US" sz="2400"/>
        </a:p>
      </dgm:t>
    </dgm:pt>
    <dgm:pt modelId="{7645B817-EF84-4A6E-9642-D99C9188C522}">
      <dgm:prSet custT="1"/>
      <dgm:spPr/>
      <dgm:t>
        <a:bodyPr/>
        <a:lstStyle/>
        <a:p>
          <a:r>
            <a:rPr lang="en-US" sz="2800" dirty="0"/>
            <a:t>Internet search engines</a:t>
          </a:r>
        </a:p>
      </dgm:t>
    </dgm:pt>
    <dgm:pt modelId="{2E150B29-00DB-4F86-8548-03E44FA9FD03}" type="parTrans" cxnId="{0B8064FF-2B26-4BBB-9D14-7298A181CA53}">
      <dgm:prSet/>
      <dgm:spPr/>
      <dgm:t>
        <a:bodyPr/>
        <a:lstStyle/>
        <a:p>
          <a:endParaRPr lang="en-US" sz="2400"/>
        </a:p>
      </dgm:t>
    </dgm:pt>
    <dgm:pt modelId="{FA90257A-A7EC-4BCD-8363-0DDFC101BB45}" type="sibTrans" cxnId="{0B8064FF-2B26-4BBB-9D14-7298A181CA53}">
      <dgm:prSet/>
      <dgm:spPr/>
      <dgm:t>
        <a:bodyPr/>
        <a:lstStyle/>
        <a:p>
          <a:endParaRPr lang="en-US" sz="2400"/>
        </a:p>
      </dgm:t>
    </dgm:pt>
    <dgm:pt modelId="{8FDDB54E-31C1-814D-AD7C-F3347A4CE540}" type="pres">
      <dgm:prSet presAssocID="{A72BC66B-9181-4746-AF23-99F4708EE081}" presName="linear" presStyleCnt="0">
        <dgm:presLayoutVars>
          <dgm:dir/>
          <dgm:animLvl val="lvl"/>
          <dgm:resizeHandles val="exact"/>
        </dgm:presLayoutVars>
      </dgm:prSet>
      <dgm:spPr/>
    </dgm:pt>
    <dgm:pt modelId="{CD1A8C52-6D7F-0043-B9C3-DBB253543FA1}" type="pres">
      <dgm:prSet presAssocID="{78FB43D2-D433-4A94-9FB3-EABD8CC24428}" presName="parentLin" presStyleCnt="0"/>
      <dgm:spPr/>
    </dgm:pt>
    <dgm:pt modelId="{0C631CDF-D982-564E-BE52-E32958AAD975}" type="pres">
      <dgm:prSet presAssocID="{78FB43D2-D433-4A94-9FB3-EABD8CC24428}" presName="parentLeftMargin" presStyleLbl="node1" presStyleIdx="0" presStyleCnt="3"/>
      <dgm:spPr/>
    </dgm:pt>
    <dgm:pt modelId="{20177B85-A765-214B-A5EB-0BBCF24D8F47}" type="pres">
      <dgm:prSet presAssocID="{78FB43D2-D433-4A94-9FB3-EABD8CC24428}" presName="parentText" presStyleLbl="node1" presStyleIdx="0" presStyleCnt="3">
        <dgm:presLayoutVars>
          <dgm:chMax val="0"/>
          <dgm:bulletEnabled val="1"/>
        </dgm:presLayoutVars>
      </dgm:prSet>
      <dgm:spPr/>
    </dgm:pt>
    <dgm:pt modelId="{C3833351-1EEF-FA4F-A765-019FB17FD19B}" type="pres">
      <dgm:prSet presAssocID="{78FB43D2-D433-4A94-9FB3-EABD8CC24428}" presName="negativeSpace" presStyleCnt="0"/>
      <dgm:spPr/>
    </dgm:pt>
    <dgm:pt modelId="{868682BC-EC65-1940-B9D7-B3E9E8C2C7E9}" type="pres">
      <dgm:prSet presAssocID="{78FB43D2-D433-4A94-9FB3-EABD8CC24428}" presName="childText" presStyleLbl="conFgAcc1" presStyleIdx="0" presStyleCnt="3">
        <dgm:presLayoutVars>
          <dgm:bulletEnabled val="1"/>
        </dgm:presLayoutVars>
      </dgm:prSet>
      <dgm:spPr/>
    </dgm:pt>
    <dgm:pt modelId="{F206A98A-2847-824E-859D-FEA74F3FBBC0}" type="pres">
      <dgm:prSet presAssocID="{2557115D-AA19-487A-8620-6E3D498D43CD}" presName="spaceBetweenRectangles" presStyleCnt="0"/>
      <dgm:spPr/>
    </dgm:pt>
    <dgm:pt modelId="{2BAB6B14-3BFB-844A-BA80-853DC1C58A79}" type="pres">
      <dgm:prSet presAssocID="{E3A2022B-CE5B-4E6B-B5B7-708C33F25255}" presName="parentLin" presStyleCnt="0"/>
      <dgm:spPr/>
    </dgm:pt>
    <dgm:pt modelId="{56647E4B-370F-E048-9401-D8AF28950913}" type="pres">
      <dgm:prSet presAssocID="{E3A2022B-CE5B-4E6B-B5B7-708C33F25255}" presName="parentLeftMargin" presStyleLbl="node1" presStyleIdx="0" presStyleCnt="3"/>
      <dgm:spPr/>
    </dgm:pt>
    <dgm:pt modelId="{3DB75D42-D6C7-FC41-8483-EAC769B1CBDA}" type="pres">
      <dgm:prSet presAssocID="{E3A2022B-CE5B-4E6B-B5B7-708C33F25255}" presName="parentText" presStyleLbl="node1" presStyleIdx="1" presStyleCnt="3">
        <dgm:presLayoutVars>
          <dgm:chMax val="0"/>
          <dgm:bulletEnabled val="1"/>
        </dgm:presLayoutVars>
      </dgm:prSet>
      <dgm:spPr/>
    </dgm:pt>
    <dgm:pt modelId="{3D973972-202E-C34F-B0D6-DF7E6D227505}" type="pres">
      <dgm:prSet presAssocID="{E3A2022B-CE5B-4E6B-B5B7-708C33F25255}" presName="negativeSpace" presStyleCnt="0"/>
      <dgm:spPr/>
    </dgm:pt>
    <dgm:pt modelId="{62488420-C7FC-3343-BF82-34133A3FED26}" type="pres">
      <dgm:prSet presAssocID="{E3A2022B-CE5B-4E6B-B5B7-708C33F25255}" presName="childText" presStyleLbl="conFgAcc1" presStyleIdx="1" presStyleCnt="3">
        <dgm:presLayoutVars>
          <dgm:bulletEnabled val="1"/>
        </dgm:presLayoutVars>
      </dgm:prSet>
      <dgm:spPr/>
    </dgm:pt>
    <dgm:pt modelId="{43F558CD-E422-B14C-8D39-135D506221E7}" type="pres">
      <dgm:prSet presAssocID="{BF1DD43A-9168-4603-BCD9-7D53F60DF474}" presName="spaceBetweenRectangles" presStyleCnt="0"/>
      <dgm:spPr/>
    </dgm:pt>
    <dgm:pt modelId="{63DE8FF9-4CC3-E24C-83A8-77D44C6569AB}" type="pres">
      <dgm:prSet presAssocID="{5BF89BD1-B87E-43B1-B6AC-5DD5AF257D33}" presName="parentLin" presStyleCnt="0"/>
      <dgm:spPr/>
    </dgm:pt>
    <dgm:pt modelId="{46EE2D5B-2092-D84D-8B77-76E4E85E01B8}" type="pres">
      <dgm:prSet presAssocID="{5BF89BD1-B87E-43B1-B6AC-5DD5AF257D33}" presName="parentLeftMargin" presStyleLbl="node1" presStyleIdx="1" presStyleCnt="3"/>
      <dgm:spPr/>
    </dgm:pt>
    <dgm:pt modelId="{444C0FA6-D21D-BB4C-A3F1-26FD5BA7BB4C}" type="pres">
      <dgm:prSet presAssocID="{5BF89BD1-B87E-43B1-B6AC-5DD5AF257D33}" presName="parentText" presStyleLbl="node1" presStyleIdx="2" presStyleCnt="3">
        <dgm:presLayoutVars>
          <dgm:chMax val="0"/>
          <dgm:bulletEnabled val="1"/>
        </dgm:presLayoutVars>
      </dgm:prSet>
      <dgm:spPr/>
    </dgm:pt>
    <dgm:pt modelId="{595ED943-C761-9844-85EE-81E253BEDE15}" type="pres">
      <dgm:prSet presAssocID="{5BF89BD1-B87E-43B1-B6AC-5DD5AF257D33}" presName="negativeSpace" presStyleCnt="0"/>
      <dgm:spPr/>
    </dgm:pt>
    <dgm:pt modelId="{531DE6F6-8B35-7F4B-BAA5-785C6FBF745A}" type="pres">
      <dgm:prSet presAssocID="{5BF89BD1-B87E-43B1-B6AC-5DD5AF257D33}" presName="childText" presStyleLbl="conFgAcc1" presStyleIdx="2" presStyleCnt="3">
        <dgm:presLayoutVars>
          <dgm:bulletEnabled val="1"/>
        </dgm:presLayoutVars>
      </dgm:prSet>
      <dgm:spPr/>
    </dgm:pt>
  </dgm:ptLst>
  <dgm:cxnLst>
    <dgm:cxn modelId="{B1D4FB0E-64A6-4BCD-8B1A-F84DD5B3429B}" srcId="{5BF89BD1-B87E-43B1-B6AC-5DD5AF257D33}" destId="{C1150535-1645-4EEB-9C8B-E39C04B69B32}" srcOrd="0" destOrd="0" parTransId="{618E5646-4FFA-4B91-ACB4-D3BFFE86654A}" sibTransId="{EC756080-9714-46CA-BA02-647A16DFE7B7}"/>
    <dgm:cxn modelId="{3BF7400F-6059-5F46-8A16-8B1725E90FCA}" type="presOf" srcId="{E3A2022B-CE5B-4E6B-B5B7-708C33F25255}" destId="{3DB75D42-D6C7-FC41-8483-EAC769B1CBDA}" srcOrd="1" destOrd="0" presId="urn:microsoft.com/office/officeart/2005/8/layout/list1"/>
    <dgm:cxn modelId="{DCB17E10-7E0D-CA4B-98B6-081BB1488A8F}" type="presOf" srcId="{7645B817-EF84-4A6E-9642-D99C9188C522}" destId="{531DE6F6-8B35-7F4B-BAA5-785C6FBF745A}" srcOrd="0" destOrd="3" presId="urn:microsoft.com/office/officeart/2005/8/layout/list1"/>
    <dgm:cxn modelId="{CF1C9C24-18C9-4447-8192-EADD749A1DE1}" srcId="{A72BC66B-9181-4746-AF23-99F4708EE081}" destId="{78FB43D2-D433-4A94-9FB3-EABD8CC24428}" srcOrd="0" destOrd="0" parTransId="{1E2961EE-C6B2-4AE2-8883-7E45931E8FCF}" sibTransId="{2557115D-AA19-487A-8620-6E3D498D43CD}"/>
    <dgm:cxn modelId="{6DA8F440-AFF3-064D-9435-D9C95A7AE628}" type="presOf" srcId="{5BF89BD1-B87E-43B1-B6AC-5DD5AF257D33}" destId="{444C0FA6-D21D-BB4C-A3F1-26FD5BA7BB4C}" srcOrd="1" destOrd="0" presId="urn:microsoft.com/office/officeart/2005/8/layout/list1"/>
    <dgm:cxn modelId="{C762BB5B-A275-47DC-B15F-4DD5EC1CCB67}" srcId="{A72BC66B-9181-4746-AF23-99F4708EE081}" destId="{5BF89BD1-B87E-43B1-B6AC-5DD5AF257D33}" srcOrd="2" destOrd="0" parTransId="{AAB16622-86F8-4DC9-A308-24C0278C0695}" sibTransId="{656DADB3-7C96-44AC-B2A4-B422E9129ED4}"/>
    <dgm:cxn modelId="{C5CBF85F-792C-2348-A8D5-B8A1B4331791}" type="presOf" srcId="{CE85FB41-3B82-4B8F-8DDA-4A6BEBE834C6}" destId="{531DE6F6-8B35-7F4B-BAA5-785C6FBF745A}" srcOrd="0" destOrd="2" presId="urn:microsoft.com/office/officeart/2005/8/layout/list1"/>
    <dgm:cxn modelId="{06B1A671-A092-0647-B32F-488BF4264457}" type="presOf" srcId="{E3A2022B-CE5B-4E6B-B5B7-708C33F25255}" destId="{56647E4B-370F-E048-9401-D8AF28950913}" srcOrd="0" destOrd="0" presId="urn:microsoft.com/office/officeart/2005/8/layout/list1"/>
    <dgm:cxn modelId="{BF9AB48C-8344-4455-B0A2-2B594C5C94E4}" srcId="{5BF89BD1-B87E-43B1-B6AC-5DD5AF257D33}" destId="{1E265374-0284-4216-85D4-CC13DAB3E898}" srcOrd="1" destOrd="0" parTransId="{9E39D2C0-8046-40D4-B429-31DE2465F47D}" sibTransId="{0200A084-3751-4F2F-9873-48D9FCAF2466}"/>
    <dgm:cxn modelId="{F90C4691-79C5-234B-BF8D-3F2698A99880}" type="presOf" srcId="{78FB43D2-D433-4A94-9FB3-EABD8CC24428}" destId="{0C631CDF-D982-564E-BE52-E32958AAD975}" srcOrd="0" destOrd="0" presId="urn:microsoft.com/office/officeart/2005/8/layout/list1"/>
    <dgm:cxn modelId="{CBC23B93-F775-484F-8B1E-336981300EAD}" type="presOf" srcId="{78FB43D2-D433-4A94-9FB3-EABD8CC24428}" destId="{20177B85-A765-214B-A5EB-0BBCF24D8F47}" srcOrd="1" destOrd="0" presId="urn:microsoft.com/office/officeart/2005/8/layout/list1"/>
    <dgm:cxn modelId="{E033C5AA-3AAD-AF4E-9AB3-86F50FA95BF6}" type="presOf" srcId="{5BF89BD1-B87E-43B1-B6AC-5DD5AF257D33}" destId="{46EE2D5B-2092-D84D-8B77-76E4E85E01B8}" srcOrd="0" destOrd="0" presId="urn:microsoft.com/office/officeart/2005/8/layout/list1"/>
    <dgm:cxn modelId="{D7F732AD-7CD5-47DB-BEFC-1A017DC59874}" srcId="{5BF89BD1-B87E-43B1-B6AC-5DD5AF257D33}" destId="{CE85FB41-3B82-4B8F-8DDA-4A6BEBE834C6}" srcOrd="2" destOrd="0" parTransId="{3E3CBB8A-F929-4570-842E-17AEB37E481B}" sibTransId="{736FFD31-9F47-4931-8B58-8DA1EC1266ED}"/>
    <dgm:cxn modelId="{6556B3AE-D6F8-B44A-8106-6B430956D897}" type="presOf" srcId="{A72BC66B-9181-4746-AF23-99F4708EE081}" destId="{8FDDB54E-31C1-814D-AD7C-F3347A4CE540}" srcOrd="0" destOrd="0" presId="urn:microsoft.com/office/officeart/2005/8/layout/list1"/>
    <dgm:cxn modelId="{D0F982C8-C4D9-F242-9CAD-50636680524A}" type="presOf" srcId="{1E265374-0284-4216-85D4-CC13DAB3E898}" destId="{531DE6F6-8B35-7F4B-BAA5-785C6FBF745A}" srcOrd="0" destOrd="1" presId="urn:microsoft.com/office/officeart/2005/8/layout/list1"/>
    <dgm:cxn modelId="{2EDE2AD4-C96E-49BF-A618-A7576D4D960D}" srcId="{A72BC66B-9181-4746-AF23-99F4708EE081}" destId="{E3A2022B-CE5B-4E6B-B5B7-708C33F25255}" srcOrd="1" destOrd="0" parTransId="{680A4C7C-1D1A-42DA-8A87-5CB06AF88B0C}" sibTransId="{BF1DD43A-9168-4603-BCD9-7D53F60DF474}"/>
    <dgm:cxn modelId="{122924ED-3557-EB4D-A74D-BC5E3D56DECE}" type="presOf" srcId="{C1150535-1645-4EEB-9C8B-E39C04B69B32}" destId="{531DE6F6-8B35-7F4B-BAA5-785C6FBF745A}" srcOrd="0" destOrd="0" presId="urn:microsoft.com/office/officeart/2005/8/layout/list1"/>
    <dgm:cxn modelId="{0B8064FF-2B26-4BBB-9D14-7298A181CA53}" srcId="{5BF89BD1-B87E-43B1-B6AC-5DD5AF257D33}" destId="{7645B817-EF84-4A6E-9642-D99C9188C522}" srcOrd="3" destOrd="0" parTransId="{2E150B29-00DB-4F86-8548-03E44FA9FD03}" sibTransId="{FA90257A-A7EC-4BCD-8363-0DDFC101BB45}"/>
    <dgm:cxn modelId="{2D6B8DC7-E64D-FF45-BBDA-8BB2CC4ACF7D}" type="presParOf" srcId="{8FDDB54E-31C1-814D-AD7C-F3347A4CE540}" destId="{CD1A8C52-6D7F-0043-B9C3-DBB253543FA1}" srcOrd="0" destOrd="0" presId="urn:microsoft.com/office/officeart/2005/8/layout/list1"/>
    <dgm:cxn modelId="{2FC71BA1-357B-444C-B7FA-98EE5A2DDDAE}" type="presParOf" srcId="{CD1A8C52-6D7F-0043-B9C3-DBB253543FA1}" destId="{0C631CDF-D982-564E-BE52-E32958AAD975}" srcOrd="0" destOrd="0" presId="urn:microsoft.com/office/officeart/2005/8/layout/list1"/>
    <dgm:cxn modelId="{9186BAD8-8BEC-1F42-B6E3-C42E22281612}" type="presParOf" srcId="{CD1A8C52-6D7F-0043-B9C3-DBB253543FA1}" destId="{20177B85-A765-214B-A5EB-0BBCF24D8F47}" srcOrd="1" destOrd="0" presId="urn:microsoft.com/office/officeart/2005/8/layout/list1"/>
    <dgm:cxn modelId="{6D79DE43-12D4-EE4C-AFDD-0FE47270BA4D}" type="presParOf" srcId="{8FDDB54E-31C1-814D-AD7C-F3347A4CE540}" destId="{C3833351-1EEF-FA4F-A765-019FB17FD19B}" srcOrd="1" destOrd="0" presId="urn:microsoft.com/office/officeart/2005/8/layout/list1"/>
    <dgm:cxn modelId="{E0E8665D-D25B-C14E-BE6F-826431872C7C}" type="presParOf" srcId="{8FDDB54E-31C1-814D-AD7C-F3347A4CE540}" destId="{868682BC-EC65-1940-B9D7-B3E9E8C2C7E9}" srcOrd="2" destOrd="0" presId="urn:microsoft.com/office/officeart/2005/8/layout/list1"/>
    <dgm:cxn modelId="{C1CDB945-4758-894C-A3FC-03B3AAC0EF19}" type="presParOf" srcId="{8FDDB54E-31C1-814D-AD7C-F3347A4CE540}" destId="{F206A98A-2847-824E-859D-FEA74F3FBBC0}" srcOrd="3" destOrd="0" presId="urn:microsoft.com/office/officeart/2005/8/layout/list1"/>
    <dgm:cxn modelId="{760190EF-31FA-464C-BAA2-956FB2C9B869}" type="presParOf" srcId="{8FDDB54E-31C1-814D-AD7C-F3347A4CE540}" destId="{2BAB6B14-3BFB-844A-BA80-853DC1C58A79}" srcOrd="4" destOrd="0" presId="urn:microsoft.com/office/officeart/2005/8/layout/list1"/>
    <dgm:cxn modelId="{FB68E442-1D82-414B-903F-0BCEC7998DD8}" type="presParOf" srcId="{2BAB6B14-3BFB-844A-BA80-853DC1C58A79}" destId="{56647E4B-370F-E048-9401-D8AF28950913}" srcOrd="0" destOrd="0" presId="urn:microsoft.com/office/officeart/2005/8/layout/list1"/>
    <dgm:cxn modelId="{E253BEA8-0C0C-8442-A8B2-80C05A94E797}" type="presParOf" srcId="{2BAB6B14-3BFB-844A-BA80-853DC1C58A79}" destId="{3DB75D42-D6C7-FC41-8483-EAC769B1CBDA}" srcOrd="1" destOrd="0" presId="urn:microsoft.com/office/officeart/2005/8/layout/list1"/>
    <dgm:cxn modelId="{42E61C90-FB6D-D64E-B999-3D84B30655D7}" type="presParOf" srcId="{8FDDB54E-31C1-814D-AD7C-F3347A4CE540}" destId="{3D973972-202E-C34F-B0D6-DF7E6D227505}" srcOrd="5" destOrd="0" presId="urn:microsoft.com/office/officeart/2005/8/layout/list1"/>
    <dgm:cxn modelId="{590F03A3-D32A-9942-AE62-B42F2B6BC70C}" type="presParOf" srcId="{8FDDB54E-31C1-814D-AD7C-F3347A4CE540}" destId="{62488420-C7FC-3343-BF82-34133A3FED26}" srcOrd="6" destOrd="0" presId="urn:microsoft.com/office/officeart/2005/8/layout/list1"/>
    <dgm:cxn modelId="{ABCF4C81-2626-F74A-A133-F3338D9A9880}" type="presParOf" srcId="{8FDDB54E-31C1-814D-AD7C-F3347A4CE540}" destId="{43F558CD-E422-B14C-8D39-135D506221E7}" srcOrd="7" destOrd="0" presId="urn:microsoft.com/office/officeart/2005/8/layout/list1"/>
    <dgm:cxn modelId="{C42D3EB6-5329-8949-B44F-8507AEF31B48}" type="presParOf" srcId="{8FDDB54E-31C1-814D-AD7C-F3347A4CE540}" destId="{63DE8FF9-4CC3-E24C-83A8-77D44C6569AB}" srcOrd="8" destOrd="0" presId="urn:microsoft.com/office/officeart/2005/8/layout/list1"/>
    <dgm:cxn modelId="{3EA0A3FB-E02E-F94D-B1CC-8F3DEF018B46}" type="presParOf" srcId="{63DE8FF9-4CC3-E24C-83A8-77D44C6569AB}" destId="{46EE2D5B-2092-D84D-8B77-76E4E85E01B8}" srcOrd="0" destOrd="0" presId="urn:microsoft.com/office/officeart/2005/8/layout/list1"/>
    <dgm:cxn modelId="{C70787D3-E3BC-A640-8CF6-ABD98E622666}" type="presParOf" srcId="{63DE8FF9-4CC3-E24C-83A8-77D44C6569AB}" destId="{444C0FA6-D21D-BB4C-A3F1-26FD5BA7BB4C}" srcOrd="1" destOrd="0" presId="urn:microsoft.com/office/officeart/2005/8/layout/list1"/>
    <dgm:cxn modelId="{70D76C75-E011-1D49-9077-7AED89B81AA1}" type="presParOf" srcId="{8FDDB54E-31C1-814D-AD7C-F3347A4CE540}" destId="{595ED943-C761-9844-85EE-81E253BEDE15}" srcOrd="9" destOrd="0" presId="urn:microsoft.com/office/officeart/2005/8/layout/list1"/>
    <dgm:cxn modelId="{7B80C7F2-1544-5F48-8D82-7EDC24B92AA4}" type="presParOf" srcId="{8FDDB54E-31C1-814D-AD7C-F3347A4CE540}" destId="{531DE6F6-8B35-7F4B-BAA5-785C6FBF745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E22606-9055-42BE-9A1E-68D724702088}"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DA047501-3AED-418A-8E1B-A632D1CDB7FC}">
      <dgm:prSet/>
      <dgm:spPr/>
      <dgm:t>
        <a:bodyPr/>
        <a:lstStyle/>
        <a:p>
          <a:r>
            <a:rPr lang="en-US" dirty="0"/>
            <a:t>Advantages</a:t>
          </a:r>
        </a:p>
      </dgm:t>
    </dgm:pt>
    <dgm:pt modelId="{F5F26DC0-4510-40F4-9466-8302DE2B6FA8}" type="parTrans" cxnId="{A07FD1E3-E775-47A5-866A-56F2C788ED41}">
      <dgm:prSet/>
      <dgm:spPr/>
      <dgm:t>
        <a:bodyPr/>
        <a:lstStyle/>
        <a:p>
          <a:endParaRPr lang="en-US"/>
        </a:p>
      </dgm:t>
    </dgm:pt>
    <dgm:pt modelId="{99D0732F-E665-46FE-B5D6-7258FA385855}" type="sibTrans" cxnId="{A07FD1E3-E775-47A5-866A-56F2C788ED41}">
      <dgm:prSet/>
      <dgm:spPr/>
      <dgm:t>
        <a:bodyPr/>
        <a:lstStyle/>
        <a:p>
          <a:endParaRPr lang="en-US"/>
        </a:p>
      </dgm:t>
    </dgm:pt>
    <dgm:pt modelId="{96135D08-5602-4FA4-8628-7E967541F0E6}">
      <dgm:prSet/>
      <dgm:spPr/>
      <dgm:t>
        <a:bodyPr/>
        <a:lstStyle/>
        <a:p>
          <a:r>
            <a:rPr lang="en-US" dirty="0"/>
            <a:t>Low cost</a:t>
          </a:r>
        </a:p>
      </dgm:t>
    </dgm:pt>
    <dgm:pt modelId="{C3135F9E-0E40-4BC2-A610-11345FDDC04A}" type="parTrans" cxnId="{DADABEA7-E934-453E-8733-EFDBEA29EA5C}">
      <dgm:prSet/>
      <dgm:spPr/>
      <dgm:t>
        <a:bodyPr/>
        <a:lstStyle/>
        <a:p>
          <a:endParaRPr lang="en-US"/>
        </a:p>
      </dgm:t>
    </dgm:pt>
    <dgm:pt modelId="{0FB7931F-40BF-47A1-8751-7E73AE0CE0CE}" type="sibTrans" cxnId="{DADABEA7-E934-453E-8733-EFDBEA29EA5C}">
      <dgm:prSet/>
      <dgm:spPr/>
      <dgm:t>
        <a:bodyPr/>
        <a:lstStyle/>
        <a:p>
          <a:endParaRPr lang="en-US"/>
        </a:p>
      </dgm:t>
    </dgm:pt>
    <dgm:pt modelId="{F84F71AE-71FB-4AFC-82F2-8D53CAF2E9C4}">
      <dgm:prSet/>
      <dgm:spPr/>
      <dgm:t>
        <a:bodyPr/>
        <a:lstStyle/>
        <a:p>
          <a:r>
            <a:rPr lang="en-US" dirty="0"/>
            <a:t>Obtained quickly</a:t>
          </a:r>
        </a:p>
      </dgm:t>
    </dgm:pt>
    <dgm:pt modelId="{E0E70B88-7D62-4521-B980-FC66FA743895}" type="parTrans" cxnId="{610FDA5A-8959-4746-B63C-875BC0CE24CB}">
      <dgm:prSet/>
      <dgm:spPr/>
      <dgm:t>
        <a:bodyPr/>
        <a:lstStyle/>
        <a:p>
          <a:endParaRPr lang="en-US"/>
        </a:p>
      </dgm:t>
    </dgm:pt>
    <dgm:pt modelId="{5C8B3BD5-0EC6-4E53-A0FE-438A0EA18560}" type="sibTrans" cxnId="{610FDA5A-8959-4746-B63C-875BC0CE24CB}">
      <dgm:prSet/>
      <dgm:spPr/>
      <dgm:t>
        <a:bodyPr/>
        <a:lstStyle/>
        <a:p>
          <a:endParaRPr lang="en-US"/>
        </a:p>
      </dgm:t>
    </dgm:pt>
    <dgm:pt modelId="{C98958C5-9E94-49A6-BA19-34BCE5C2343E}">
      <dgm:prSet/>
      <dgm:spPr/>
      <dgm:t>
        <a:bodyPr/>
        <a:lstStyle/>
        <a:p>
          <a:r>
            <a:rPr lang="en-US" dirty="0"/>
            <a:t>Cannot collect otherwise</a:t>
          </a:r>
        </a:p>
      </dgm:t>
    </dgm:pt>
    <dgm:pt modelId="{CF113B71-2C80-46B7-BCBE-829218AD0BF1}" type="parTrans" cxnId="{4AC72925-E1F6-4840-9604-B38FAD280543}">
      <dgm:prSet/>
      <dgm:spPr/>
      <dgm:t>
        <a:bodyPr/>
        <a:lstStyle/>
        <a:p>
          <a:endParaRPr lang="en-US"/>
        </a:p>
      </dgm:t>
    </dgm:pt>
    <dgm:pt modelId="{A1D918B3-7C03-498F-9F5F-752DECD3E34F}" type="sibTrans" cxnId="{4AC72925-E1F6-4840-9604-B38FAD280543}">
      <dgm:prSet/>
      <dgm:spPr/>
      <dgm:t>
        <a:bodyPr/>
        <a:lstStyle/>
        <a:p>
          <a:endParaRPr lang="en-US"/>
        </a:p>
      </dgm:t>
    </dgm:pt>
    <dgm:pt modelId="{2A75C085-7E62-4136-951A-80F6BFFFAA54}">
      <dgm:prSet/>
      <dgm:spPr/>
      <dgm:t>
        <a:bodyPr/>
        <a:lstStyle/>
        <a:p>
          <a:r>
            <a:rPr lang="en-US" dirty="0"/>
            <a:t>Disadvantages</a:t>
          </a:r>
        </a:p>
      </dgm:t>
    </dgm:pt>
    <dgm:pt modelId="{321C6787-43B7-4DD8-BBAB-0431DABFD81B}" type="parTrans" cxnId="{725C0543-B6B5-4EEA-A3C5-3D3E4D654189}">
      <dgm:prSet/>
      <dgm:spPr/>
      <dgm:t>
        <a:bodyPr/>
        <a:lstStyle/>
        <a:p>
          <a:endParaRPr lang="en-US"/>
        </a:p>
      </dgm:t>
    </dgm:pt>
    <dgm:pt modelId="{C9AD45EE-9756-45CD-80DF-3D211476D44E}" type="sibTrans" cxnId="{725C0543-B6B5-4EEA-A3C5-3D3E4D654189}">
      <dgm:prSet/>
      <dgm:spPr/>
      <dgm:t>
        <a:bodyPr/>
        <a:lstStyle/>
        <a:p>
          <a:endParaRPr lang="en-US"/>
        </a:p>
      </dgm:t>
    </dgm:pt>
    <dgm:pt modelId="{2005FF1F-DB5B-4C87-8D9B-51DB1BB68186}">
      <dgm:prSet/>
      <dgm:spPr/>
      <dgm:t>
        <a:bodyPr/>
        <a:lstStyle/>
        <a:p>
          <a:r>
            <a:rPr lang="en-US" dirty="0"/>
            <a:t>Potentially Irrelevant</a:t>
          </a:r>
        </a:p>
      </dgm:t>
    </dgm:pt>
    <dgm:pt modelId="{0FA2FEA6-C3B4-4979-A142-2D67E8036DE2}" type="parTrans" cxnId="{DA60B3A4-ADD7-48C1-8D4C-C1BFB40C1D6C}">
      <dgm:prSet/>
      <dgm:spPr/>
      <dgm:t>
        <a:bodyPr/>
        <a:lstStyle/>
        <a:p>
          <a:endParaRPr lang="en-US"/>
        </a:p>
      </dgm:t>
    </dgm:pt>
    <dgm:pt modelId="{9064E1CB-73B2-4795-B9D5-DC8B8F2884CB}" type="sibTrans" cxnId="{DA60B3A4-ADD7-48C1-8D4C-C1BFB40C1D6C}">
      <dgm:prSet/>
      <dgm:spPr/>
      <dgm:t>
        <a:bodyPr/>
        <a:lstStyle/>
        <a:p>
          <a:endParaRPr lang="en-US"/>
        </a:p>
      </dgm:t>
    </dgm:pt>
    <dgm:pt modelId="{EFAC9A1A-A3E3-4C0E-865C-D2102F6D50BA}">
      <dgm:prSet/>
      <dgm:spPr/>
      <dgm:t>
        <a:bodyPr/>
        <a:lstStyle/>
        <a:p>
          <a:r>
            <a:rPr lang="en-US" dirty="0"/>
            <a:t>Inaccurate</a:t>
          </a:r>
        </a:p>
      </dgm:t>
    </dgm:pt>
    <dgm:pt modelId="{27E3C78F-6772-4901-9E41-612DADA10F29}" type="parTrans" cxnId="{DBF59613-01E1-42BD-B25A-21F0ED3A101B}">
      <dgm:prSet/>
      <dgm:spPr/>
      <dgm:t>
        <a:bodyPr/>
        <a:lstStyle/>
        <a:p>
          <a:endParaRPr lang="en-US"/>
        </a:p>
      </dgm:t>
    </dgm:pt>
    <dgm:pt modelId="{E7302319-4217-49D8-87BD-CDE85FD7882C}" type="sibTrans" cxnId="{DBF59613-01E1-42BD-B25A-21F0ED3A101B}">
      <dgm:prSet/>
      <dgm:spPr/>
      <dgm:t>
        <a:bodyPr/>
        <a:lstStyle/>
        <a:p>
          <a:endParaRPr lang="en-US"/>
        </a:p>
      </dgm:t>
    </dgm:pt>
    <dgm:pt modelId="{0493B48C-2AD0-4A43-A878-A416EDE4334D}">
      <dgm:prSet/>
      <dgm:spPr/>
      <dgm:t>
        <a:bodyPr/>
        <a:lstStyle/>
        <a:p>
          <a:r>
            <a:rPr lang="en-US" dirty="0"/>
            <a:t>Dated</a:t>
          </a:r>
        </a:p>
      </dgm:t>
    </dgm:pt>
    <dgm:pt modelId="{F7CC5567-513C-4F0A-9C68-343D877B712E}" type="parTrans" cxnId="{3FFB8E3C-33C4-4F8A-958A-D2DD14EB2DA5}">
      <dgm:prSet/>
      <dgm:spPr/>
      <dgm:t>
        <a:bodyPr/>
        <a:lstStyle/>
        <a:p>
          <a:endParaRPr lang="en-US"/>
        </a:p>
      </dgm:t>
    </dgm:pt>
    <dgm:pt modelId="{669E6610-8115-46DD-981C-369C22873CEB}" type="sibTrans" cxnId="{3FFB8E3C-33C4-4F8A-958A-D2DD14EB2DA5}">
      <dgm:prSet/>
      <dgm:spPr/>
      <dgm:t>
        <a:bodyPr/>
        <a:lstStyle/>
        <a:p>
          <a:endParaRPr lang="en-US"/>
        </a:p>
      </dgm:t>
    </dgm:pt>
    <dgm:pt modelId="{4A9B1DCE-EACB-4E1A-B56F-8C098900C6E3}">
      <dgm:prSet/>
      <dgm:spPr/>
      <dgm:t>
        <a:bodyPr/>
        <a:lstStyle/>
        <a:p>
          <a:r>
            <a:rPr lang="en-US" dirty="0"/>
            <a:t>Biased</a:t>
          </a:r>
        </a:p>
      </dgm:t>
    </dgm:pt>
    <dgm:pt modelId="{AC2115F8-FD6C-4DA7-B6A0-8E4B9FD96F98}" type="parTrans" cxnId="{2CF0C240-3003-4BF3-AD55-C18B4C7C1733}">
      <dgm:prSet/>
      <dgm:spPr/>
      <dgm:t>
        <a:bodyPr/>
        <a:lstStyle/>
        <a:p>
          <a:endParaRPr lang="en-US"/>
        </a:p>
      </dgm:t>
    </dgm:pt>
    <dgm:pt modelId="{E5664359-1925-4D19-B54D-3730F901F0D8}" type="sibTrans" cxnId="{2CF0C240-3003-4BF3-AD55-C18B4C7C1733}">
      <dgm:prSet/>
      <dgm:spPr/>
      <dgm:t>
        <a:bodyPr/>
        <a:lstStyle/>
        <a:p>
          <a:endParaRPr lang="en-US"/>
        </a:p>
      </dgm:t>
    </dgm:pt>
    <dgm:pt modelId="{AD623163-5DD8-E740-A062-8BAE22376B51}" type="pres">
      <dgm:prSet presAssocID="{F9E22606-9055-42BE-9A1E-68D724702088}" presName="linear" presStyleCnt="0">
        <dgm:presLayoutVars>
          <dgm:dir/>
          <dgm:animLvl val="lvl"/>
          <dgm:resizeHandles val="exact"/>
        </dgm:presLayoutVars>
      </dgm:prSet>
      <dgm:spPr/>
    </dgm:pt>
    <dgm:pt modelId="{A8970773-66A9-B04E-A001-58379387C015}" type="pres">
      <dgm:prSet presAssocID="{DA047501-3AED-418A-8E1B-A632D1CDB7FC}" presName="parentLin" presStyleCnt="0"/>
      <dgm:spPr/>
    </dgm:pt>
    <dgm:pt modelId="{8C6C8892-A16E-6544-B54D-27B8659496A4}" type="pres">
      <dgm:prSet presAssocID="{DA047501-3AED-418A-8E1B-A632D1CDB7FC}" presName="parentLeftMargin" presStyleLbl="node1" presStyleIdx="0" presStyleCnt="2"/>
      <dgm:spPr/>
    </dgm:pt>
    <dgm:pt modelId="{352E3326-7109-8949-877E-BCEB6B9D9ADD}" type="pres">
      <dgm:prSet presAssocID="{DA047501-3AED-418A-8E1B-A632D1CDB7FC}" presName="parentText" presStyleLbl="node1" presStyleIdx="0" presStyleCnt="2">
        <dgm:presLayoutVars>
          <dgm:chMax val="0"/>
          <dgm:bulletEnabled val="1"/>
        </dgm:presLayoutVars>
      </dgm:prSet>
      <dgm:spPr/>
    </dgm:pt>
    <dgm:pt modelId="{0BBE75D2-60A0-404F-8119-FF80C34FB3B9}" type="pres">
      <dgm:prSet presAssocID="{DA047501-3AED-418A-8E1B-A632D1CDB7FC}" presName="negativeSpace" presStyleCnt="0"/>
      <dgm:spPr/>
    </dgm:pt>
    <dgm:pt modelId="{64AFEA0E-50EC-F546-9F23-B2F2E053DA16}" type="pres">
      <dgm:prSet presAssocID="{DA047501-3AED-418A-8E1B-A632D1CDB7FC}" presName="childText" presStyleLbl="conFgAcc1" presStyleIdx="0" presStyleCnt="2">
        <dgm:presLayoutVars>
          <dgm:bulletEnabled val="1"/>
        </dgm:presLayoutVars>
      </dgm:prSet>
      <dgm:spPr/>
    </dgm:pt>
    <dgm:pt modelId="{03E3F727-C957-2E4C-AE0E-32F585F9A720}" type="pres">
      <dgm:prSet presAssocID="{99D0732F-E665-46FE-B5D6-7258FA385855}" presName="spaceBetweenRectangles" presStyleCnt="0"/>
      <dgm:spPr/>
    </dgm:pt>
    <dgm:pt modelId="{C1D68E13-1ACF-1040-B379-FBE6849BD1D2}" type="pres">
      <dgm:prSet presAssocID="{2A75C085-7E62-4136-951A-80F6BFFFAA54}" presName="parentLin" presStyleCnt="0"/>
      <dgm:spPr/>
    </dgm:pt>
    <dgm:pt modelId="{AC2CDEE9-09A4-CD43-B473-A99A2E251EDB}" type="pres">
      <dgm:prSet presAssocID="{2A75C085-7E62-4136-951A-80F6BFFFAA54}" presName="parentLeftMargin" presStyleLbl="node1" presStyleIdx="0" presStyleCnt="2"/>
      <dgm:spPr/>
    </dgm:pt>
    <dgm:pt modelId="{88E03045-7B3A-384D-BD8E-B23BFBB8BA46}" type="pres">
      <dgm:prSet presAssocID="{2A75C085-7E62-4136-951A-80F6BFFFAA54}" presName="parentText" presStyleLbl="node1" presStyleIdx="1" presStyleCnt="2" custLinFactNeighborX="6116" custLinFactNeighborY="4060">
        <dgm:presLayoutVars>
          <dgm:chMax val="0"/>
          <dgm:bulletEnabled val="1"/>
        </dgm:presLayoutVars>
      </dgm:prSet>
      <dgm:spPr/>
    </dgm:pt>
    <dgm:pt modelId="{BD2273F3-6550-DB42-AA2B-1E2BAF49A447}" type="pres">
      <dgm:prSet presAssocID="{2A75C085-7E62-4136-951A-80F6BFFFAA54}" presName="negativeSpace" presStyleCnt="0"/>
      <dgm:spPr/>
    </dgm:pt>
    <dgm:pt modelId="{1DD9C75A-5449-E447-9FF3-D299B46F7AF4}" type="pres">
      <dgm:prSet presAssocID="{2A75C085-7E62-4136-951A-80F6BFFFAA54}" presName="childText" presStyleLbl="conFgAcc1" presStyleIdx="1" presStyleCnt="2">
        <dgm:presLayoutVars>
          <dgm:bulletEnabled val="1"/>
        </dgm:presLayoutVars>
      </dgm:prSet>
      <dgm:spPr/>
    </dgm:pt>
  </dgm:ptLst>
  <dgm:cxnLst>
    <dgm:cxn modelId="{5483D612-427A-E44D-A705-0D234DCCFA14}" type="presOf" srcId="{C98958C5-9E94-49A6-BA19-34BCE5C2343E}" destId="{64AFEA0E-50EC-F546-9F23-B2F2E053DA16}" srcOrd="0" destOrd="2" presId="urn:microsoft.com/office/officeart/2005/8/layout/list1"/>
    <dgm:cxn modelId="{DBF59613-01E1-42BD-B25A-21F0ED3A101B}" srcId="{2A75C085-7E62-4136-951A-80F6BFFFAA54}" destId="{EFAC9A1A-A3E3-4C0E-865C-D2102F6D50BA}" srcOrd="1" destOrd="0" parTransId="{27E3C78F-6772-4901-9E41-612DADA10F29}" sibTransId="{E7302319-4217-49D8-87BD-CDE85FD7882C}"/>
    <dgm:cxn modelId="{2D51DE1E-91D2-2244-859A-927E331D4F0C}" type="presOf" srcId="{DA047501-3AED-418A-8E1B-A632D1CDB7FC}" destId="{8C6C8892-A16E-6544-B54D-27B8659496A4}" srcOrd="0" destOrd="0" presId="urn:microsoft.com/office/officeart/2005/8/layout/list1"/>
    <dgm:cxn modelId="{4AC72925-E1F6-4840-9604-B38FAD280543}" srcId="{DA047501-3AED-418A-8E1B-A632D1CDB7FC}" destId="{C98958C5-9E94-49A6-BA19-34BCE5C2343E}" srcOrd="2" destOrd="0" parTransId="{CF113B71-2C80-46B7-BCBE-829218AD0BF1}" sibTransId="{A1D918B3-7C03-498F-9F5F-752DECD3E34F}"/>
    <dgm:cxn modelId="{7A870429-20DB-BB4B-90E8-1C3BB11DEBE1}" type="presOf" srcId="{F9E22606-9055-42BE-9A1E-68D724702088}" destId="{AD623163-5DD8-E740-A062-8BAE22376B51}" srcOrd="0" destOrd="0" presId="urn:microsoft.com/office/officeart/2005/8/layout/list1"/>
    <dgm:cxn modelId="{3FFB8E3C-33C4-4F8A-958A-D2DD14EB2DA5}" srcId="{2A75C085-7E62-4136-951A-80F6BFFFAA54}" destId="{0493B48C-2AD0-4A43-A878-A416EDE4334D}" srcOrd="2" destOrd="0" parTransId="{F7CC5567-513C-4F0A-9C68-343D877B712E}" sibTransId="{669E6610-8115-46DD-981C-369C22873CEB}"/>
    <dgm:cxn modelId="{2CF0C240-3003-4BF3-AD55-C18B4C7C1733}" srcId="{2A75C085-7E62-4136-951A-80F6BFFFAA54}" destId="{4A9B1DCE-EACB-4E1A-B56F-8C098900C6E3}" srcOrd="3" destOrd="0" parTransId="{AC2115F8-FD6C-4DA7-B6A0-8E4B9FD96F98}" sibTransId="{E5664359-1925-4D19-B54D-3730F901F0D8}"/>
    <dgm:cxn modelId="{9AAB8C5E-4CF1-CE46-9624-2498C9BF780B}" type="presOf" srcId="{F84F71AE-71FB-4AFC-82F2-8D53CAF2E9C4}" destId="{64AFEA0E-50EC-F546-9F23-B2F2E053DA16}" srcOrd="0" destOrd="1" presId="urn:microsoft.com/office/officeart/2005/8/layout/list1"/>
    <dgm:cxn modelId="{725C0543-B6B5-4EEA-A3C5-3D3E4D654189}" srcId="{F9E22606-9055-42BE-9A1E-68D724702088}" destId="{2A75C085-7E62-4136-951A-80F6BFFFAA54}" srcOrd="1" destOrd="0" parTransId="{321C6787-43B7-4DD8-BBAB-0431DABFD81B}" sibTransId="{C9AD45EE-9756-45CD-80DF-3D211476D44E}"/>
    <dgm:cxn modelId="{610FDA5A-8959-4746-B63C-875BC0CE24CB}" srcId="{DA047501-3AED-418A-8E1B-A632D1CDB7FC}" destId="{F84F71AE-71FB-4AFC-82F2-8D53CAF2E9C4}" srcOrd="1" destOrd="0" parTransId="{E0E70B88-7D62-4521-B980-FC66FA743895}" sibTransId="{5C8B3BD5-0EC6-4E53-A0FE-438A0EA18560}"/>
    <dgm:cxn modelId="{7A381492-38F1-CD4E-B61E-6A5548D0D2E5}" type="presOf" srcId="{2005FF1F-DB5B-4C87-8D9B-51DB1BB68186}" destId="{1DD9C75A-5449-E447-9FF3-D299B46F7AF4}" srcOrd="0" destOrd="0" presId="urn:microsoft.com/office/officeart/2005/8/layout/list1"/>
    <dgm:cxn modelId="{DA60B3A4-ADD7-48C1-8D4C-C1BFB40C1D6C}" srcId="{2A75C085-7E62-4136-951A-80F6BFFFAA54}" destId="{2005FF1F-DB5B-4C87-8D9B-51DB1BB68186}" srcOrd="0" destOrd="0" parTransId="{0FA2FEA6-C3B4-4979-A142-2D67E8036DE2}" sibTransId="{9064E1CB-73B2-4795-B9D5-DC8B8F2884CB}"/>
    <dgm:cxn modelId="{DADABEA7-E934-453E-8733-EFDBEA29EA5C}" srcId="{DA047501-3AED-418A-8E1B-A632D1CDB7FC}" destId="{96135D08-5602-4FA4-8628-7E967541F0E6}" srcOrd="0" destOrd="0" parTransId="{C3135F9E-0E40-4BC2-A610-11345FDDC04A}" sibTransId="{0FB7931F-40BF-47A1-8751-7E73AE0CE0CE}"/>
    <dgm:cxn modelId="{DF71D9A8-9C52-314F-889F-202AC2EA1B31}" type="presOf" srcId="{DA047501-3AED-418A-8E1B-A632D1CDB7FC}" destId="{352E3326-7109-8949-877E-BCEB6B9D9ADD}" srcOrd="1" destOrd="0" presId="urn:microsoft.com/office/officeart/2005/8/layout/list1"/>
    <dgm:cxn modelId="{A57ECBB9-BF22-3C4D-8A58-3661356B2364}" type="presOf" srcId="{2A75C085-7E62-4136-951A-80F6BFFFAA54}" destId="{88E03045-7B3A-384D-BD8E-B23BFBB8BA46}" srcOrd="1" destOrd="0" presId="urn:microsoft.com/office/officeart/2005/8/layout/list1"/>
    <dgm:cxn modelId="{84B5F9BA-6D85-6D47-91A0-38AC1C567C27}" type="presOf" srcId="{4A9B1DCE-EACB-4E1A-B56F-8C098900C6E3}" destId="{1DD9C75A-5449-E447-9FF3-D299B46F7AF4}" srcOrd="0" destOrd="3" presId="urn:microsoft.com/office/officeart/2005/8/layout/list1"/>
    <dgm:cxn modelId="{AF55A6BC-907C-9342-A96F-67753A247D47}" type="presOf" srcId="{2A75C085-7E62-4136-951A-80F6BFFFAA54}" destId="{AC2CDEE9-09A4-CD43-B473-A99A2E251EDB}" srcOrd="0" destOrd="0" presId="urn:microsoft.com/office/officeart/2005/8/layout/list1"/>
    <dgm:cxn modelId="{591965C7-23B2-D84C-A24C-B508D617C158}" type="presOf" srcId="{96135D08-5602-4FA4-8628-7E967541F0E6}" destId="{64AFEA0E-50EC-F546-9F23-B2F2E053DA16}" srcOrd="0" destOrd="0" presId="urn:microsoft.com/office/officeart/2005/8/layout/list1"/>
    <dgm:cxn modelId="{A07FD1E3-E775-47A5-866A-56F2C788ED41}" srcId="{F9E22606-9055-42BE-9A1E-68D724702088}" destId="{DA047501-3AED-418A-8E1B-A632D1CDB7FC}" srcOrd="0" destOrd="0" parTransId="{F5F26DC0-4510-40F4-9466-8302DE2B6FA8}" sibTransId="{99D0732F-E665-46FE-B5D6-7258FA385855}"/>
    <dgm:cxn modelId="{4C043CE9-5F52-DE46-BE77-0DF6265F9579}" type="presOf" srcId="{EFAC9A1A-A3E3-4C0E-865C-D2102F6D50BA}" destId="{1DD9C75A-5449-E447-9FF3-D299B46F7AF4}" srcOrd="0" destOrd="1" presId="urn:microsoft.com/office/officeart/2005/8/layout/list1"/>
    <dgm:cxn modelId="{DB9CA2ED-2D0B-ED44-B93D-7AE132544F96}" type="presOf" srcId="{0493B48C-2AD0-4A43-A878-A416EDE4334D}" destId="{1DD9C75A-5449-E447-9FF3-D299B46F7AF4}" srcOrd="0" destOrd="2" presId="urn:microsoft.com/office/officeart/2005/8/layout/list1"/>
    <dgm:cxn modelId="{DEA1855F-BE2B-0A49-B300-9F81B8E1754C}" type="presParOf" srcId="{AD623163-5DD8-E740-A062-8BAE22376B51}" destId="{A8970773-66A9-B04E-A001-58379387C015}" srcOrd="0" destOrd="0" presId="urn:microsoft.com/office/officeart/2005/8/layout/list1"/>
    <dgm:cxn modelId="{F8E29374-A424-9C46-9FA3-CF8A87DFC94E}" type="presParOf" srcId="{A8970773-66A9-B04E-A001-58379387C015}" destId="{8C6C8892-A16E-6544-B54D-27B8659496A4}" srcOrd="0" destOrd="0" presId="urn:microsoft.com/office/officeart/2005/8/layout/list1"/>
    <dgm:cxn modelId="{8870B7F4-E6F1-D84E-86DF-EE488A75CAF2}" type="presParOf" srcId="{A8970773-66A9-B04E-A001-58379387C015}" destId="{352E3326-7109-8949-877E-BCEB6B9D9ADD}" srcOrd="1" destOrd="0" presId="urn:microsoft.com/office/officeart/2005/8/layout/list1"/>
    <dgm:cxn modelId="{5A40116B-2271-7943-9F6F-3AAF2FF3CD42}" type="presParOf" srcId="{AD623163-5DD8-E740-A062-8BAE22376B51}" destId="{0BBE75D2-60A0-404F-8119-FF80C34FB3B9}" srcOrd="1" destOrd="0" presId="urn:microsoft.com/office/officeart/2005/8/layout/list1"/>
    <dgm:cxn modelId="{47A13F3F-7F48-6946-813B-82BBF9B1A7BA}" type="presParOf" srcId="{AD623163-5DD8-E740-A062-8BAE22376B51}" destId="{64AFEA0E-50EC-F546-9F23-B2F2E053DA16}" srcOrd="2" destOrd="0" presId="urn:microsoft.com/office/officeart/2005/8/layout/list1"/>
    <dgm:cxn modelId="{2A27462E-6D79-8641-907B-29F51B859ACF}" type="presParOf" srcId="{AD623163-5DD8-E740-A062-8BAE22376B51}" destId="{03E3F727-C957-2E4C-AE0E-32F585F9A720}" srcOrd="3" destOrd="0" presId="urn:microsoft.com/office/officeart/2005/8/layout/list1"/>
    <dgm:cxn modelId="{0F9D62CD-8B81-E741-95D8-89F3D606C724}" type="presParOf" srcId="{AD623163-5DD8-E740-A062-8BAE22376B51}" destId="{C1D68E13-1ACF-1040-B379-FBE6849BD1D2}" srcOrd="4" destOrd="0" presId="urn:microsoft.com/office/officeart/2005/8/layout/list1"/>
    <dgm:cxn modelId="{B8C29981-6CDD-EC4B-9C84-0EE049102A73}" type="presParOf" srcId="{C1D68E13-1ACF-1040-B379-FBE6849BD1D2}" destId="{AC2CDEE9-09A4-CD43-B473-A99A2E251EDB}" srcOrd="0" destOrd="0" presId="urn:microsoft.com/office/officeart/2005/8/layout/list1"/>
    <dgm:cxn modelId="{2BD584D5-AB4F-184A-9A8A-2CC5276E2632}" type="presParOf" srcId="{C1D68E13-1ACF-1040-B379-FBE6849BD1D2}" destId="{88E03045-7B3A-384D-BD8E-B23BFBB8BA46}" srcOrd="1" destOrd="0" presId="urn:microsoft.com/office/officeart/2005/8/layout/list1"/>
    <dgm:cxn modelId="{999FFEED-3C7C-894B-9012-EF134F80CEF2}" type="presParOf" srcId="{AD623163-5DD8-E740-A062-8BAE22376B51}" destId="{BD2273F3-6550-DB42-AA2B-1E2BAF49A447}" srcOrd="5" destOrd="0" presId="urn:microsoft.com/office/officeart/2005/8/layout/list1"/>
    <dgm:cxn modelId="{DFA67D36-864E-7240-A375-EC808FE56E9F}" type="presParOf" srcId="{AD623163-5DD8-E740-A062-8BAE22376B51}" destId="{1DD9C75A-5449-E447-9FF3-D299B46F7AF4}"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C531F-43F6-AA48-AB3B-6F4F1CCE841E}">
      <dsp:nvSpPr>
        <dsp:cNvPr id="0" name=""/>
        <dsp:cNvSpPr/>
      </dsp:nvSpPr>
      <dsp:spPr>
        <a:xfrm>
          <a:off x="0" y="508452"/>
          <a:ext cx="7829551" cy="599625"/>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altLang="en-US" sz="2500" kern="1200" dirty="0">
              <a:latin typeface="+mj-lt"/>
            </a:rPr>
            <a:t>Marketing Environment |</a:t>
          </a:r>
          <a:r>
            <a:rPr lang="en-US" sz="2500" kern="1200" dirty="0"/>
            <a:t>external environmental analysis|. </a:t>
          </a:r>
        </a:p>
      </dsp:txBody>
      <dsp:txXfrm>
        <a:off x="29271" y="537723"/>
        <a:ext cx="7771009" cy="541083"/>
      </dsp:txXfrm>
    </dsp:sp>
    <dsp:sp modelId="{26411FF9-FF83-D64E-9FFE-84C2B52E07C8}">
      <dsp:nvSpPr>
        <dsp:cNvPr id="0" name=""/>
        <dsp:cNvSpPr/>
      </dsp:nvSpPr>
      <dsp:spPr>
        <a:xfrm>
          <a:off x="0" y="1108077"/>
          <a:ext cx="7829551" cy="815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588"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solidFill>
                <a:prstClr val="black">
                  <a:hueOff val="0"/>
                  <a:satOff val="0"/>
                  <a:lumOff val="0"/>
                  <a:alphaOff val="0"/>
                </a:prstClr>
              </a:solidFill>
              <a:latin typeface="Calibri" panose="020F0502020204030204"/>
              <a:ea typeface="+mn-ea"/>
              <a:cs typeface="+mn-cs"/>
            </a:rPr>
            <a:t>Microenvironmental analysis |Porter 5 forces|</a:t>
          </a:r>
        </a:p>
        <a:p>
          <a:pPr marL="228600" lvl="1" indent="-228600" algn="l" defTabSz="1066800">
            <a:lnSpc>
              <a:spcPct val="90000"/>
            </a:lnSpc>
            <a:spcBef>
              <a:spcPct val="0"/>
            </a:spcBef>
            <a:spcAft>
              <a:spcPct val="20000"/>
            </a:spcAft>
            <a:buChar char="•"/>
          </a:pPr>
          <a:r>
            <a:rPr lang="en-US" sz="2400" kern="1200" dirty="0">
              <a:solidFill>
                <a:prstClr val="black">
                  <a:hueOff val="0"/>
                  <a:satOff val="0"/>
                  <a:lumOff val="0"/>
                  <a:alphaOff val="0"/>
                </a:prstClr>
              </a:solidFill>
              <a:latin typeface="Calibri" panose="020F0502020204030204"/>
              <a:ea typeface="+mn-ea"/>
              <a:cs typeface="+mn-cs"/>
            </a:rPr>
            <a:t>Macroenvironment analysis |PESTEL|</a:t>
          </a:r>
        </a:p>
      </dsp:txBody>
      <dsp:txXfrm>
        <a:off x="0" y="1108077"/>
        <a:ext cx="7829551" cy="815062"/>
      </dsp:txXfrm>
    </dsp:sp>
    <dsp:sp modelId="{20362A1A-D917-45B3-A830-2DE440CF2242}">
      <dsp:nvSpPr>
        <dsp:cNvPr id="0" name=""/>
        <dsp:cNvSpPr/>
      </dsp:nvSpPr>
      <dsp:spPr>
        <a:xfrm>
          <a:off x="0" y="1923139"/>
          <a:ext cx="7829551" cy="599625"/>
        </a:xfrm>
        <a:prstGeom prst="roundRect">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business portfolio analysis |internal environmental analysis|</a:t>
          </a:r>
        </a:p>
      </dsp:txBody>
      <dsp:txXfrm>
        <a:off x="29271" y="1952410"/>
        <a:ext cx="7771009" cy="541083"/>
      </dsp:txXfrm>
    </dsp:sp>
    <dsp:sp modelId="{BA7F2752-3777-DA44-8C01-3A68CEA4D7F4}">
      <dsp:nvSpPr>
        <dsp:cNvPr id="0" name=""/>
        <dsp:cNvSpPr/>
      </dsp:nvSpPr>
      <dsp:spPr>
        <a:xfrm>
          <a:off x="0" y="2522764"/>
          <a:ext cx="7829551" cy="1216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588"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BCG |Growth share matrix|</a:t>
          </a:r>
        </a:p>
        <a:p>
          <a:pPr marL="228600" lvl="1" indent="-228600" algn="l" defTabSz="1066800">
            <a:lnSpc>
              <a:spcPct val="90000"/>
            </a:lnSpc>
            <a:spcBef>
              <a:spcPct val="0"/>
            </a:spcBef>
            <a:spcAft>
              <a:spcPct val="20000"/>
            </a:spcAft>
            <a:buChar char="•"/>
          </a:pPr>
          <a:r>
            <a:rPr lang="en-US" sz="2400" kern="1200" dirty="0"/>
            <a:t>PLC |product life cycle|</a:t>
          </a:r>
        </a:p>
        <a:p>
          <a:pPr marL="228600" lvl="1" indent="-228600" algn="l" defTabSz="1066800">
            <a:lnSpc>
              <a:spcPct val="90000"/>
            </a:lnSpc>
            <a:spcBef>
              <a:spcPct val="0"/>
            </a:spcBef>
            <a:spcAft>
              <a:spcPct val="20000"/>
            </a:spcAft>
            <a:buChar char="•"/>
          </a:pPr>
          <a:r>
            <a:rPr lang="en-US" sz="2400" kern="1200" dirty="0"/>
            <a:t>Portfolio analysis</a:t>
          </a:r>
        </a:p>
      </dsp:txBody>
      <dsp:txXfrm>
        <a:off x="0" y="2522764"/>
        <a:ext cx="7829551" cy="1216125"/>
      </dsp:txXfrm>
    </dsp:sp>
    <dsp:sp modelId="{F00E0C1A-1277-45A5-AC84-246FD1A1A749}">
      <dsp:nvSpPr>
        <dsp:cNvPr id="0" name=""/>
        <dsp:cNvSpPr/>
      </dsp:nvSpPr>
      <dsp:spPr>
        <a:xfrm>
          <a:off x="0" y="3738889"/>
          <a:ext cx="7829551" cy="599625"/>
        </a:xfrm>
        <a:prstGeom prst="round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prstClr val="white"/>
              </a:solidFill>
              <a:latin typeface="Impact" panose="020B0806030902050204"/>
              <a:ea typeface="+mn-ea"/>
              <a:cs typeface="+mn-cs"/>
            </a:rPr>
            <a:t>SWOT</a:t>
          </a:r>
          <a:r>
            <a:rPr lang="en-US" sz="700" kern="1200" dirty="0"/>
            <a:t> </a:t>
          </a:r>
          <a:r>
            <a:rPr lang="en-US" sz="2400" kern="1200" dirty="0"/>
            <a:t>Analysis |integration of internal and external analyses|</a:t>
          </a:r>
          <a:r>
            <a:rPr lang="en-US" sz="700" kern="1200" dirty="0"/>
            <a:t> </a:t>
          </a:r>
        </a:p>
      </dsp:txBody>
      <dsp:txXfrm>
        <a:off x="29271" y="3768160"/>
        <a:ext cx="7771009" cy="5410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362A1A-D917-45B3-A830-2DE440CF2242}">
      <dsp:nvSpPr>
        <dsp:cNvPr id="0" name=""/>
        <dsp:cNvSpPr/>
      </dsp:nvSpPr>
      <dsp:spPr>
        <a:xfrm>
          <a:off x="0" y="1192789"/>
          <a:ext cx="7829551" cy="1216800"/>
        </a:xfrm>
        <a:prstGeom prst="roundRect">
          <a:avLst/>
        </a:prstGeom>
        <a:solidFill>
          <a:srgbClr val="4472C4">
            <a:hueOff val="-3676672"/>
            <a:satOff val="-5114"/>
            <a:lumOff val="-1961"/>
            <a:alphaOff val="0"/>
          </a:srgbClr>
        </a:solidFill>
        <a:ln w="19050" cap="flat" cmpd="sng" algn="ctr">
          <a:solidFill>
            <a:prstClr val="white">
              <a:hueOff val="0"/>
              <a:satOff val="0"/>
              <a:lumOff val="0"/>
              <a:alphaOff val="0"/>
            </a:prst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prstClr val="white"/>
              </a:solidFill>
              <a:latin typeface="Calibri" panose="020F0502020204030204"/>
              <a:ea typeface="+mn-ea"/>
              <a:cs typeface="+mn-cs"/>
            </a:rPr>
            <a:t>business portfolio analysis  ( internal analysis)</a:t>
          </a:r>
        </a:p>
      </dsp:txBody>
      <dsp:txXfrm>
        <a:off x="59399" y="1252188"/>
        <a:ext cx="7710753" cy="1098002"/>
      </dsp:txXfrm>
    </dsp:sp>
    <dsp:sp modelId="{BA7F2752-3777-DA44-8C01-3A68CEA4D7F4}">
      <dsp:nvSpPr>
        <dsp:cNvPr id="0" name=""/>
        <dsp:cNvSpPr/>
      </dsp:nvSpPr>
      <dsp:spPr>
        <a:xfrm>
          <a:off x="0" y="2409589"/>
          <a:ext cx="7829551" cy="124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588"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BCG |Growth share matrix|</a:t>
          </a:r>
        </a:p>
        <a:p>
          <a:pPr marL="228600" lvl="1" indent="-228600" algn="l" defTabSz="1066800">
            <a:lnSpc>
              <a:spcPct val="90000"/>
            </a:lnSpc>
            <a:spcBef>
              <a:spcPct val="0"/>
            </a:spcBef>
            <a:spcAft>
              <a:spcPct val="20000"/>
            </a:spcAft>
            <a:buChar char="•"/>
          </a:pPr>
          <a:r>
            <a:rPr lang="en-US" sz="2400" kern="1200" dirty="0"/>
            <a:t>PLC |product life cycle|</a:t>
          </a:r>
        </a:p>
        <a:p>
          <a:pPr marL="228600" lvl="1" indent="-228600" algn="l" defTabSz="1066800">
            <a:lnSpc>
              <a:spcPct val="90000"/>
            </a:lnSpc>
            <a:spcBef>
              <a:spcPct val="0"/>
            </a:spcBef>
            <a:spcAft>
              <a:spcPct val="20000"/>
            </a:spcAft>
            <a:buChar char="•"/>
          </a:pPr>
          <a:r>
            <a:rPr lang="en-US" sz="2400" kern="1200" dirty="0"/>
            <a:t>Portfolio analysis</a:t>
          </a:r>
        </a:p>
      </dsp:txBody>
      <dsp:txXfrm>
        <a:off x="0" y="2409589"/>
        <a:ext cx="7829551" cy="12445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0E0C1A-1277-45A5-AC84-246FD1A1A749}">
      <dsp:nvSpPr>
        <dsp:cNvPr id="0" name=""/>
        <dsp:cNvSpPr/>
      </dsp:nvSpPr>
      <dsp:spPr>
        <a:xfrm>
          <a:off x="0" y="1815083"/>
          <a:ext cx="7829551" cy="1216800"/>
        </a:xfrm>
        <a:prstGeom prst="roundRect">
          <a:avLst/>
        </a:prstGeom>
        <a:solidFill>
          <a:srgbClr val="4472C4">
            <a:hueOff val="-7353344"/>
            <a:satOff val="-10228"/>
            <a:lumOff val="-3922"/>
            <a:alphaOff val="0"/>
          </a:srgbClr>
        </a:solidFill>
        <a:ln w="19050" cap="flat" cmpd="sng" algn="ctr">
          <a:solidFill>
            <a:prstClr val="white">
              <a:hueOff val="0"/>
              <a:satOff val="0"/>
              <a:lumOff val="0"/>
              <a:alphaOff val="0"/>
            </a:prst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prstClr val="white"/>
              </a:solidFill>
              <a:latin typeface="Impact" panose="020B0806030902050204"/>
              <a:ea typeface="+mn-ea"/>
              <a:cs typeface="+mn-cs"/>
            </a:rPr>
            <a:t>SWOT Analysis |integration of internal and external analyses| </a:t>
          </a:r>
        </a:p>
      </dsp:txBody>
      <dsp:txXfrm>
        <a:off x="59399" y="1874482"/>
        <a:ext cx="7710753" cy="10980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8682BC-EC65-1940-B9D7-B3E9E8C2C7E9}">
      <dsp:nvSpPr>
        <dsp:cNvPr id="0" name=""/>
        <dsp:cNvSpPr/>
      </dsp:nvSpPr>
      <dsp:spPr>
        <a:xfrm>
          <a:off x="0" y="216352"/>
          <a:ext cx="5101599" cy="327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177B85-A765-214B-A5EB-0BBCF24D8F47}">
      <dsp:nvSpPr>
        <dsp:cNvPr id="0" name=""/>
        <dsp:cNvSpPr/>
      </dsp:nvSpPr>
      <dsp:spPr>
        <a:xfrm>
          <a:off x="255079" y="24472"/>
          <a:ext cx="3571119" cy="38376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4980" tIns="0" rIns="134980" bIns="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Information that already exists</a:t>
          </a:r>
        </a:p>
      </dsp:txBody>
      <dsp:txXfrm>
        <a:off x="273813" y="43206"/>
        <a:ext cx="3533651" cy="346292"/>
      </dsp:txXfrm>
    </dsp:sp>
    <dsp:sp modelId="{62488420-C7FC-3343-BF82-34133A3FED26}">
      <dsp:nvSpPr>
        <dsp:cNvPr id="0" name=""/>
        <dsp:cNvSpPr/>
      </dsp:nvSpPr>
      <dsp:spPr>
        <a:xfrm>
          <a:off x="0" y="806032"/>
          <a:ext cx="5101599" cy="327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B75D42-D6C7-FC41-8483-EAC769B1CBDA}">
      <dsp:nvSpPr>
        <dsp:cNvPr id="0" name=""/>
        <dsp:cNvSpPr/>
      </dsp:nvSpPr>
      <dsp:spPr>
        <a:xfrm>
          <a:off x="255079" y="614152"/>
          <a:ext cx="3571119" cy="38376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4980" tIns="0" rIns="134980" bIns="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Collected for another purpose</a:t>
          </a:r>
        </a:p>
      </dsp:txBody>
      <dsp:txXfrm>
        <a:off x="273813" y="632886"/>
        <a:ext cx="3533651" cy="346292"/>
      </dsp:txXfrm>
    </dsp:sp>
    <dsp:sp modelId="{531DE6F6-8B35-7F4B-BAA5-785C6FBF745A}">
      <dsp:nvSpPr>
        <dsp:cNvPr id="0" name=""/>
        <dsp:cNvSpPr/>
      </dsp:nvSpPr>
      <dsp:spPr>
        <a:xfrm>
          <a:off x="0" y="1395712"/>
          <a:ext cx="5101599" cy="34398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5941" tIns="270764" rIns="395941"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Company’s internal database</a:t>
          </a:r>
        </a:p>
        <a:p>
          <a:pPr marL="285750" lvl="1" indent="-285750" algn="l" defTabSz="1244600">
            <a:lnSpc>
              <a:spcPct val="90000"/>
            </a:lnSpc>
            <a:spcBef>
              <a:spcPct val="0"/>
            </a:spcBef>
            <a:spcAft>
              <a:spcPct val="15000"/>
            </a:spcAft>
            <a:buChar char="•"/>
          </a:pPr>
          <a:r>
            <a:rPr lang="en-US" sz="2800" kern="1200" dirty="0"/>
            <a:t>Purchased from outside suppliers</a:t>
          </a:r>
        </a:p>
        <a:p>
          <a:pPr marL="285750" lvl="1" indent="-285750" algn="l" defTabSz="1244600">
            <a:lnSpc>
              <a:spcPct val="90000"/>
            </a:lnSpc>
            <a:spcBef>
              <a:spcPct val="0"/>
            </a:spcBef>
            <a:spcAft>
              <a:spcPct val="15000"/>
            </a:spcAft>
            <a:buChar char="•"/>
          </a:pPr>
          <a:r>
            <a:rPr lang="en-US" sz="2800" kern="1200" dirty="0"/>
            <a:t>Commercial online databases</a:t>
          </a:r>
        </a:p>
        <a:p>
          <a:pPr marL="285750" lvl="1" indent="-285750" algn="l" defTabSz="1244600">
            <a:lnSpc>
              <a:spcPct val="90000"/>
            </a:lnSpc>
            <a:spcBef>
              <a:spcPct val="0"/>
            </a:spcBef>
            <a:spcAft>
              <a:spcPct val="15000"/>
            </a:spcAft>
            <a:buChar char="•"/>
          </a:pPr>
          <a:r>
            <a:rPr lang="en-US" sz="2800" kern="1200" dirty="0"/>
            <a:t>Internet search engines</a:t>
          </a:r>
        </a:p>
      </dsp:txBody>
      <dsp:txXfrm>
        <a:off x="0" y="1395712"/>
        <a:ext cx="5101599" cy="3439800"/>
      </dsp:txXfrm>
    </dsp:sp>
    <dsp:sp modelId="{444C0FA6-D21D-BB4C-A3F1-26FD5BA7BB4C}">
      <dsp:nvSpPr>
        <dsp:cNvPr id="0" name=""/>
        <dsp:cNvSpPr/>
      </dsp:nvSpPr>
      <dsp:spPr>
        <a:xfrm>
          <a:off x="255079" y="1203832"/>
          <a:ext cx="3571119" cy="38376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4980" tIns="0" rIns="134980"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rgbClr val="0070C0"/>
              </a:solidFill>
            </a:rPr>
            <a:t>Sources:</a:t>
          </a:r>
        </a:p>
      </dsp:txBody>
      <dsp:txXfrm>
        <a:off x="273813" y="1222566"/>
        <a:ext cx="3533651" cy="3462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FEA0E-50EC-F546-9F23-B2F2E053DA16}">
      <dsp:nvSpPr>
        <dsp:cNvPr id="0" name=""/>
        <dsp:cNvSpPr/>
      </dsp:nvSpPr>
      <dsp:spPr>
        <a:xfrm>
          <a:off x="0" y="409650"/>
          <a:ext cx="8229600" cy="158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708" tIns="437388" rIns="638708"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Low cost</a:t>
          </a:r>
        </a:p>
        <a:p>
          <a:pPr marL="228600" lvl="1" indent="-228600" algn="l" defTabSz="933450">
            <a:lnSpc>
              <a:spcPct val="90000"/>
            </a:lnSpc>
            <a:spcBef>
              <a:spcPct val="0"/>
            </a:spcBef>
            <a:spcAft>
              <a:spcPct val="15000"/>
            </a:spcAft>
            <a:buChar char="•"/>
          </a:pPr>
          <a:r>
            <a:rPr lang="en-US" sz="2100" kern="1200" dirty="0"/>
            <a:t>Obtained quickly</a:t>
          </a:r>
        </a:p>
        <a:p>
          <a:pPr marL="228600" lvl="1" indent="-228600" algn="l" defTabSz="933450">
            <a:lnSpc>
              <a:spcPct val="90000"/>
            </a:lnSpc>
            <a:spcBef>
              <a:spcPct val="0"/>
            </a:spcBef>
            <a:spcAft>
              <a:spcPct val="15000"/>
            </a:spcAft>
            <a:buChar char="•"/>
          </a:pPr>
          <a:r>
            <a:rPr lang="en-US" sz="2100" kern="1200" dirty="0"/>
            <a:t>Cannot collect otherwise</a:t>
          </a:r>
        </a:p>
      </dsp:txBody>
      <dsp:txXfrm>
        <a:off x="0" y="409650"/>
        <a:ext cx="8229600" cy="1587600"/>
      </dsp:txXfrm>
    </dsp:sp>
    <dsp:sp modelId="{352E3326-7109-8949-877E-BCEB6B9D9ADD}">
      <dsp:nvSpPr>
        <dsp:cNvPr id="0" name=""/>
        <dsp:cNvSpPr/>
      </dsp:nvSpPr>
      <dsp:spPr>
        <a:xfrm>
          <a:off x="411480" y="99690"/>
          <a:ext cx="5760720"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933450">
            <a:lnSpc>
              <a:spcPct val="90000"/>
            </a:lnSpc>
            <a:spcBef>
              <a:spcPct val="0"/>
            </a:spcBef>
            <a:spcAft>
              <a:spcPct val="35000"/>
            </a:spcAft>
            <a:buNone/>
          </a:pPr>
          <a:r>
            <a:rPr lang="en-US" sz="2100" kern="1200" dirty="0"/>
            <a:t>Advantages</a:t>
          </a:r>
        </a:p>
      </dsp:txBody>
      <dsp:txXfrm>
        <a:off x="441742" y="129952"/>
        <a:ext cx="5700196" cy="559396"/>
      </dsp:txXfrm>
    </dsp:sp>
    <dsp:sp modelId="{1DD9C75A-5449-E447-9FF3-D299B46F7AF4}">
      <dsp:nvSpPr>
        <dsp:cNvPr id="0" name=""/>
        <dsp:cNvSpPr/>
      </dsp:nvSpPr>
      <dsp:spPr>
        <a:xfrm>
          <a:off x="0" y="2420610"/>
          <a:ext cx="8229600" cy="19183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708" tIns="437388" rIns="638708"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Potentially Irrelevant</a:t>
          </a:r>
        </a:p>
        <a:p>
          <a:pPr marL="228600" lvl="1" indent="-228600" algn="l" defTabSz="933450">
            <a:lnSpc>
              <a:spcPct val="90000"/>
            </a:lnSpc>
            <a:spcBef>
              <a:spcPct val="0"/>
            </a:spcBef>
            <a:spcAft>
              <a:spcPct val="15000"/>
            </a:spcAft>
            <a:buChar char="•"/>
          </a:pPr>
          <a:r>
            <a:rPr lang="en-US" sz="2100" kern="1200" dirty="0"/>
            <a:t>Inaccurate</a:t>
          </a:r>
        </a:p>
        <a:p>
          <a:pPr marL="228600" lvl="1" indent="-228600" algn="l" defTabSz="933450">
            <a:lnSpc>
              <a:spcPct val="90000"/>
            </a:lnSpc>
            <a:spcBef>
              <a:spcPct val="0"/>
            </a:spcBef>
            <a:spcAft>
              <a:spcPct val="15000"/>
            </a:spcAft>
            <a:buChar char="•"/>
          </a:pPr>
          <a:r>
            <a:rPr lang="en-US" sz="2100" kern="1200" dirty="0"/>
            <a:t>Dated</a:t>
          </a:r>
        </a:p>
        <a:p>
          <a:pPr marL="228600" lvl="1" indent="-228600" algn="l" defTabSz="933450">
            <a:lnSpc>
              <a:spcPct val="90000"/>
            </a:lnSpc>
            <a:spcBef>
              <a:spcPct val="0"/>
            </a:spcBef>
            <a:spcAft>
              <a:spcPct val="15000"/>
            </a:spcAft>
            <a:buChar char="•"/>
          </a:pPr>
          <a:r>
            <a:rPr lang="en-US" sz="2100" kern="1200" dirty="0"/>
            <a:t>Biased</a:t>
          </a:r>
        </a:p>
      </dsp:txBody>
      <dsp:txXfrm>
        <a:off x="0" y="2420610"/>
        <a:ext cx="8229600" cy="1918350"/>
      </dsp:txXfrm>
    </dsp:sp>
    <dsp:sp modelId="{88E03045-7B3A-384D-BD8E-B23BFBB8BA46}">
      <dsp:nvSpPr>
        <dsp:cNvPr id="0" name=""/>
        <dsp:cNvSpPr/>
      </dsp:nvSpPr>
      <dsp:spPr>
        <a:xfrm>
          <a:off x="436646" y="2135819"/>
          <a:ext cx="5760720"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933450">
            <a:lnSpc>
              <a:spcPct val="90000"/>
            </a:lnSpc>
            <a:spcBef>
              <a:spcPct val="0"/>
            </a:spcBef>
            <a:spcAft>
              <a:spcPct val="35000"/>
            </a:spcAft>
            <a:buNone/>
          </a:pPr>
          <a:r>
            <a:rPr lang="en-US" sz="2100" kern="1200" dirty="0"/>
            <a:t>Disadvantages</a:t>
          </a:r>
        </a:p>
      </dsp:txBody>
      <dsp:txXfrm>
        <a:off x="466908" y="2166081"/>
        <a:ext cx="5700196" cy="55939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3F013-6F5E-46FE-9367-A3E99ED867B2}" type="datetimeFigureOut">
              <a:rPr lang="en-US" smtClean="0"/>
              <a:t>8/25/2024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B04708-339D-4029-92D9-66A17F2D35B7}" type="slidenum">
              <a:rPr lang="en-US" smtClean="0"/>
              <a:t>‹#›</a:t>
            </a:fld>
            <a:endParaRPr lang="en-US"/>
          </a:p>
        </p:txBody>
      </p:sp>
    </p:spTree>
    <p:extLst>
      <p:ext uri="{BB962C8B-B14F-4D97-AF65-F5344CB8AC3E}">
        <p14:creationId xmlns:p14="http://schemas.microsoft.com/office/powerpoint/2010/main" val="3542579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investopedia.com/terms/m/marketing-campaign.asp"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5" name="Google Shape;9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044657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solidFill>
                  <a:srgbClr val="008000"/>
                </a:solidFill>
                <a:latin typeface="Arial"/>
                <a:ea typeface="Arial"/>
                <a:cs typeface="Arial"/>
                <a:sym typeface="Arial"/>
              </a:rPr>
              <a:t>The best-known portfolio-planning method was developed by the Boston Consulting Group (BCG), a leading management consulting firm. This BCG Growth-Share matrix  shows the classification of company’s SBUs. Market growth rate provides a measure of market attractiveness. Relative market share serves as a measure of company strength in the market.</a:t>
            </a:r>
            <a:endParaRPr dirty="0"/>
          </a:p>
          <a:p>
            <a:pPr marL="0" lvl="0" indent="0" algn="l" rtl="0">
              <a:spcBef>
                <a:spcPts val="0"/>
              </a:spcBef>
              <a:spcAft>
                <a:spcPts val="0"/>
              </a:spcAft>
              <a:buNone/>
            </a:pPr>
            <a:endParaRPr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The </a:t>
            </a:r>
            <a:r>
              <a:rPr lang="en-US" b="1" dirty="0">
                <a:solidFill>
                  <a:srgbClr val="008000"/>
                </a:solidFill>
                <a:latin typeface="Arial"/>
                <a:ea typeface="Arial"/>
                <a:cs typeface="Arial"/>
                <a:sym typeface="Arial"/>
              </a:rPr>
              <a:t>Growth-Share Matrix </a:t>
            </a:r>
            <a:r>
              <a:rPr lang="en-US" dirty="0">
                <a:solidFill>
                  <a:srgbClr val="008000"/>
                </a:solidFill>
                <a:latin typeface="Arial"/>
                <a:ea typeface="Arial"/>
                <a:cs typeface="Arial"/>
                <a:sym typeface="Arial"/>
              </a:rPr>
              <a:t>defines four types of SBUs:</a:t>
            </a:r>
            <a:endParaRPr dirty="0"/>
          </a:p>
          <a:p>
            <a:pPr marL="0" lvl="0" indent="0" algn="l" rtl="0">
              <a:spcBef>
                <a:spcPts val="0"/>
              </a:spcBef>
              <a:spcAft>
                <a:spcPts val="0"/>
              </a:spcAft>
              <a:buNone/>
            </a:pPr>
            <a:endParaRPr dirty="0">
              <a:solidFill>
                <a:srgbClr val="008000"/>
              </a:solidFill>
              <a:latin typeface="Arial"/>
              <a:ea typeface="Arial"/>
              <a:cs typeface="Arial"/>
              <a:sym typeface="Arial"/>
            </a:endParaRPr>
          </a:p>
          <a:p>
            <a:pPr marL="0" lvl="0" indent="0" algn="l" rtl="0">
              <a:spcBef>
                <a:spcPts val="0"/>
              </a:spcBef>
              <a:spcAft>
                <a:spcPts val="0"/>
              </a:spcAft>
              <a:buNone/>
            </a:pPr>
            <a:r>
              <a:rPr lang="en-US" b="1" dirty="0">
                <a:solidFill>
                  <a:srgbClr val="008000"/>
                </a:solidFill>
                <a:latin typeface="Arial"/>
                <a:ea typeface="Arial"/>
                <a:cs typeface="Arial"/>
                <a:sym typeface="Arial"/>
              </a:rPr>
              <a:t>Stars</a:t>
            </a:r>
            <a:r>
              <a:rPr lang="en-US" dirty="0">
                <a:solidFill>
                  <a:srgbClr val="008000"/>
                </a:solidFill>
                <a:latin typeface="Arial"/>
                <a:ea typeface="Arial"/>
                <a:cs typeface="Arial"/>
                <a:sym typeface="Arial"/>
              </a:rPr>
              <a:t> are high-growth, high-share businesses or products.</a:t>
            </a:r>
            <a:endParaRPr dirty="0"/>
          </a:p>
          <a:p>
            <a:pPr marL="0" lvl="0" indent="0" algn="l" rtl="0">
              <a:spcBef>
                <a:spcPts val="0"/>
              </a:spcBef>
              <a:spcAft>
                <a:spcPts val="0"/>
              </a:spcAft>
              <a:buNone/>
            </a:pPr>
            <a:r>
              <a:rPr lang="en-US" b="1" dirty="0">
                <a:solidFill>
                  <a:srgbClr val="008000"/>
                </a:solidFill>
                <a:latin typeface="Arial"/>
                <a:ea typeface="Arial"/>
                <a:cs typeface="Arial"/>
                <a:sym typeface="Arial"/>
              </a:rPr>
              <a:t>Cash</a:t>
            </a:r>
            <a:r>
              <a:rPr lang="en-US" dirty="0">
                <a:solidFill>
                  <a:srgbClr val="008000"/>
                </a:solidFill>
                <a:latin typeface="Arial"/>
                <a:ea typeface="Arial"/>
                <a:cs typeface="Arial"/>
                <a:sym typeface="Arial"/>
              </a:rPr>
              <a:t> </a:t>
            </a:r>
            <a:r>
              <a:rPr lang="en-US" b="1" dirty="0">
                <a:solidFill>
                  <a:srgbClr val="008000"/>
                </a:solidFill>
                <a:latin typeface="Arial"/>
                <a:ea typeface="Arial"/>
                <a:cs typeface="Arial"/>
                <a:sym typeface="Arial"/>
              </a:rPr>
              <a:t>cows</a:t>
            </a:r>
            <a:r>
              <a:rPr lang="en-US" dirty="0">
                <a:solidFill>
                  <a:srgbClr val="008000"/>
                </a:solidFill>
                <a:latin typeface="Arial"/>
                <a:ea typeface="Arial"/>
                <a:cs typeface="Arial"/>
                <a:sym typeface="Arial"/>
              </a:rPr>
              <a:t>  are low-growth, high-share businesses or products. </a:t>
            </a:r>
            <a:endParaRPr dirty="0"/>
          </a:p>
          <a:p>
            <a:pPr marL="0" lvl="0" indent="0" algn="l" rtl="0">
              <a:spcBef>
                <a:spcPts val="0"/>
              </a:spcBef>
              <a:spcAft>
                <a:spcPts val="0"/>
              </a:spcAft>
              <a:buNone/>
            </a:pPr>
            <a:r>
              <a:rPr lang="en-US" b="1" dirty="0">
                <a:solidFill>
                  <a:srgbClr val="008000"/>
                </a:solidFill>
                <a:latin typeface="Arial"/>
                <a:ea typeface="Arial"/>
                <a:cs typeface="Arial"/>
                <a:sym typeface="Arial"/>
              </a:rPr>
              <a:t>Question marks</a:t>
            </a:r>
            <a:r>
              <a:rPr lang="en-US" dirty="0">
                <a:solidFill>
                  <a:srgbClr val="008000"/>
                </a:solidFill>
                <a:latin typeface="Arial"/>
                <a:ea typeface="Arial"/>
                <a:cs typeface="Arial"/>
                <a:sym typeface="Arial"/>
              </a:rPr>
              <a:t>, are low-share business units in high-growth markets. </a:t>
            </a:r>
            <a:endParaRPr dirty="0"/>
          </a:p>
          <a:p>
            <a:pPr marL="0" lvl="0" indent="0" algn="l" rtl="0">
              <a:spcBef>
                <a:spcPts val="0"/>
              </a:spcBef>
              <a:spcAft>
                <a:spcPts val="0"/>
              </a:spcAft>
              <a:buNone/>
            </a:pPr>
            <a:r>
              <a:rPr lang="en-US" b="1" dirty="0">
                <a:solidFill>
                  <a:srgbClr val="008000"/>
                </a:solidFill>
                <a:latin typeface="Arial"/>
                <a:ea typeface="Arial"/>
                <a:cs typeface="Arial"/>
                <a:sym typeface="Arial"/>
              </a:rPr>
              <a:t>Dogs</a:t>
            </a:r>
            <a:r>
              <a:rPr lang="en-US" dirty="0">
                <a:solidFill>
                  <a:srgbClr val="008000"/>
                </a:solidFill>
                <a:latin typeface="Arial"/>
                <a:ea typeface="Arial"/>
                <a:cs typeface="Arial"/>
                <a:sym typeface="Arial"/>
              </a:rPr>
              <a:t> are low-growth, low-share businesses and products.</a:t>
            </a:r>
            <a:endParaRPr dirty="0"/>
          </a:p>
          <a:p>
            <a:pPr marL="0" lvl="0" indent="0" algn="l" rtl="0">
              <a:spcBef>
                <a:spcPts val="0"/>
              </a:spcBef>
              <a:spcAft>
                <a:spcPts val="0"/>
              </a:spcAft>
              <a:buNone/>
            </a:pPr>
            <a:endParaRPr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The 10 circles in this growth-share matrix would represent a company’s 10 current SBUs. The company must decide how much it will invest in each product or business SBU. It must decide whether to build, hold, harvest or divest.</a:t>
            </a:r>
            <a:endParaRPr dirty="0"/>
          </a:p>
        </p:txBody>
      </p:sp>
      <p:sp>
        <p:nvSpPr>
          <p:cNvPr id="226" name="Google Shape;226;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891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D8A6FF0-194F-984B-9A28-9B699DE9D459}"/>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354DAA26-4FFD-B74A-85D4-405E80EE37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US" altLang="en-SA" dirty="0"/>
          </a:p>
        </p:txBody>
      </p:sp>
      <p:sp>
        <p:nvSpPr>
          <p:cNvPr id="51204" name="Slide Number Placeholder 3">
            <a:extLst>
              <a:ext uri="{FF2B5EF4-FFF2-40B4-BE49-F238E27FC236}">
                <a16:creationId xmlns:a16="http://schemas.microsoft.com/office/drawing/2014/main" id="{A18E74C6-ABD3-6549-9850-083B86755B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1BC826-1828-A34F-8F79-7C8ED3C3A723}"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361934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solidFill>
                  <a:srgbClr val="008000"/>
                </a:solidFill>
                <a:latin typeface="Arial"/>
                <a:ea typeface="Arial"/>
                <a:cs typeface="Arial"/>
                <a:sym typeface="Arial"/>
              </a:rPr>
              <a:t>A business portfolio is a collection of businesses and products that make up the company. The best </a:t>
            </a:r>
            <a:r>
              <a:rPr lang="en-US" b="1" dirty="0">
                <a:solidFill>
                  <a:srgbClr val="008000"/>
                </a:solidFill>
                <a:latin typeface="Arial"/>
                <a:ea typeface="Arial"/>
                <a:cs typeface="Arial"/>
                <a:sym typeface="Arial"/>
              </a:rPr>
              <a:t>business portfolio</a:t>
            </a:r>
            <a:r>
              <a:rPr lang="en-US" dirty="0">
                <a:solidFill>
                  <a:srgbClr val="008000"/>
                </a:solidFill>
                <a:latin typeface="Arial"/>
                <a:ea typeface="Arial"/>
                <a:cs typeface="Arial"/>
                <a:sym typeface="Arial"/>
              </a:rPr>
              <a:t> is the one that best fits the company’s strengths and weaknesses to opportunities in the environment. </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Business portfolio planning involves two steps. First, the company must analyze its </a:t>
            </a:r>
            <a:r>
              <a:rPr lang="en-US" b="1" dirty="0">
                <a:solidFill>
                  <a:srgbClr val="008000"/>
                </a:solidFill>
                <a:latin typeface="Arial"/>
                <a:ea typeface="Arial"/>
                <a:cs typeface="Arial"/>
                <a:sym typeface="Arial"/>
              </a:rPr>
              <a:t>current</a:t>
            </a:r>
            <a:r>
              <a:rPr lang="en-US" dirty="0">
                <a:solidFill>
                  <a:srgbClr val="008000"/>
                </a:solidFill>
                <a:latin typeface="Arial"/>
                <a:ea typeface="Arial"/>
                <a:cs typeface="Arial"/>
                <a:sym typeface="Arial"/>
              </a:rPr>
              <a:t> business portfolio and determine which businesses should receive more, less, or no investment. Second, it must shape the </a:t>
            </a:r>
            <a:r>
              <a:rPr lang="en-US" b="1" dirty="0">
                <a:solidFill>
                  <a:srgbClr val="008000"/>
                </a:solidFill>
                <a:latin typeface="Arial"/>
                <a:ea typeface="Arial"/>
                <a:cs typeface="Arial"/>
                <a:sym typeface="Arial"/>
              </a:rPr>
              <a:t>future</a:t>
            </a:r>
            <a:r>
              <a:rPr lang="en-US" dirty="0">
                <a:solidFill>
                  <a:srgbClr val="008000"/>
                </a:solidFill>
                <a:latin typeface="Arial"/>
                <a:ea typeface="Arial"/>
                <a:cs typeface="Arial"/>
                <a:sym typeface="Arial"/>
              </a:rPr>
              <a:t> portfolio by developing strategies for growth and downsizing.</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The major activity in strategic planning is business portfolio analysis, which is the process by which management evaluates the products and businesses that make up the company. </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There are two steps for analyzing portfolios. Management’s first step is to identify the key businesses that make up the company, called strategic business units (SBUs). An SBU can be a company division, a product line within a division, or sometimes a single product or brand. The company next assesses the attractiveness of its various SBUs and decides how much support each deserves. </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The purpose of strategic planning is to find ways in which the company can best use its strengths to take advantage of attractive opportunities in the environment. For this reason, most standard portfolio analysis methods evaluate SBUs on two important dimensions: the attractiveness of the SBU’s market or industry and the strength of the SBU’s position in that market or industry.</a:t>
            </a:r>
            <a:endParaRPr lang="en-US" dirty="0"/>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233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4776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458262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933821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213140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223687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A438C802-D3BC-584A-862D-E59E8CBA4F08}"/>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86941CB1-069C-CF4F-8FDC-940CD570D9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altLang="en-SA" sz="900" dirty="0"/>
              <a:t>SWOT analysis evaluates the company</a:t>
            </a:r>
            <a:r>
              <a:rPr lang="uk-UA" altLang="en-SA" sz="900" dirty="0"/>
              <a:t>'</a:t>
            </a:r>
            <a:r>
              <a:rPr lang="en-US" altLang="en-SA" sz="900" dirty="0"/>
              <a:t>s overall strengths (S), weaknesses (W), opportunities (0), and threats (T)</a:t>
            </a:r>
          </a:p>
          <a:p>
            <a:pPr lvl="1">
              <a:lnSpc>
                <a:spcPct val="80000"/>
              </a:lnSpc>
              <a:buFontTx/>
              <a:buChar char="•"/>
            </a:pPr>
            <a:r>
              <a:rPr lang="en-US" altLang="en-SA" sz="900" dirty="0"/>
              <a:t>Strengths</a:t>
            </a:r>
          </a:p>
          <a:p>
            <a:pPr lvl="2">
              <a:lnSpc>
                <a:spcPct val="80000"/>
              </a:lnSpc>
              <a:buFontTx/>
              <a:buChar char="•"/>
            </a:pPr>
            <a:r>
              <a:rPr lang="en-US" altLang="en-SA" sz="900" dirty="0"/>
              <a:t>Internal capabilities, resources, and positive situational factors that may help the company to serve its customers and achieve its objectives</a:t>
            </a:r>
          </a:p>
          <a:p>
            <a:pPr lvl="1">
              <a:lnSpc>
                <a:spcPct val="80000"/>
              </a:lnSpc>
              <a:buFontTx/>
              <a:buChar char="•"/>
            </a:pPr>
            <a:endParaRPr lang="en-US" altLang="en-SA" sz="900" dirty="0"/>
          </a:p>
          <a:p>
            <a:pPr lvl="1">
              <a:lnSpc>
                <a:spcPct val="80000"/>
              </a:lnSpc>
              <a:buFontTx/>
              <a:buChar char="•"/>
            </a:pPr>
            <a:r>
              <a:rPr lang="en-US" altLang="en-SA" sz="900" dirty="0"/>
              <a:t>Weaknesses</a:t>
            </a:r>
          </a:p>
          <a:p>
            <a:pPr lvl="2">
              <a:lnSpc>
                <a:spcPct val="80000"/>
              </a:lnSpc>
              <a:buFontTx/>
              <a:buChar char="•"/>
            </a:pPr>
            <a:r>
              <a:rPr lang="en-US" altLang="en-SA" sz="900" dirty="0"/>
              <a:t>Internal limitations and negative situational factors that may interfere with the company</a:t>
            </a:r>
            <a:r>
              <a:rPr lang="uk-UA" altLang="en-SA" sz="900" dirty="0"/>
              <a:t>'</a:t>
            </a:r>
            <a:r>
              <a:rPr lang="en-US" altLang="en-SA" sz="900" dirty="0"/>
              <a:t>s performance</a:t>
            </a:r>
          </a:p>
          <a:p>
            <a:pPr lvl="1">
              <a:lnSpc>
                <a:spcPct val="80000"/>
              </a:lnSpc>
              <a:buFontTx/>
              <a:buChar char="•"/>
            </a:pPr>
            <a:endParaRPr lang="en-US" altLang="en-SA" sz="900" dirty="0"/>
          </a:p>
          <a:p>
            <a:pPr lvl="1">
              <a:lnSpc>
                <a:spcPct val="80000"/>
              </a:lnSpc>
              <a:buFontTx/>
              <a:buChar char="•"/>
            </a:pPr>
            <a:r>
              <a:rPr lang="en-US" altLang="en-SA" sz="900" dirty="0"/>
              <a:t>Opportunities</a:t>
            </a:r>
          </a:p>
          <a:p>
            <a:pPr lvl="2">
              <a:lnSpc>
                <a:spcPct val="80000"/>
              </a:lnSpc>
              <a:buFontTx/>
              <a:buChar char="•"/>
            </a:pPr>
            <a:r>
              <a:rPr lang="en-US" altLang="en-SA" sz="900" dirty="0"/>
              <a:t>Favorable factors or trends in the external environment that the company may be able to exploit to its advantage</a:t>
            </a:r>
          </a:p>
          <a:p>
            <a:pPr lvl="1">
              <a:lnSpc>
                <a:spcPct val="80000"/>
              </a:lnSpc>
              <a:buFontTx/>
              <a:buChar char="•"/>
            </a:pPr>
            <a:endParaRPr lang="en-US" altLang="en-SA" sz="900" dirty="0"/>
          </a:p>
          <a:p>
            <a:pPr lvl="1">
              <a:lnSpc>
                <a:spcPct val="80000"/>
              </a:lnSpc>
              <a:buFontTx/>
              <a:buChar char="•"/>
            </a:pPr>
            <a:r>
              <a:rPr lang="en-US" altLang="en-SA" sz="900" dirty="0"/>
              <a:t>Threats</a:t>
            </a:r>
          </a:p>
          <a:p>
            <a:pPr lvl="2">
              <a:lnSpc>
                <a:spcPct val="80000"/>
              </a:lnSpc>
              <a:buFontTx/>
              <a:buChar char="•"/>
            </a:pPr>
            <a:r>
              <a:rPr lang="en-US" altLang="en-SA" sz="900" dirty="0"/>
              <a:t>Unfavorable external factors or trends that may present challenges to performance.</a:t>
            </a:r>
          </a:p>
          <a:p>
            <a:pPr>
              <a:lnSpc>
                <a:spcPct val="80000"/>
              </a:lnSpc>
              <a:buFontTx/>
              <a:buChar char="•"/>
            </a:pPr>
            <a:endParaRPr lang="en-US" altLang="en-SA" sz="900" dirty="0"/>
          </a:p>
          <a:p>
            <a:pPr lvl="1">
              <a:lnSpc>
                <a:spcPct val="80000"/>
              </a:lnSpc>
              <a:buFontTx/>
              <a:buChar char="•"/>
            </a:pPr>
            <a:r>
              <a:rPr lang="en-US" altLang="en-SA" sz="900" dirty="0"/>
              <a:t>Internal Environmental Analysis (Strengths and Weaknesses Analysis)</a:t>
            </a:r>
          </a:p>
          <a:p>
            <a:pPr lvl="2">
              <a:lnSpc>
                <a:spcPct val="80000"/>
              </a:lnSpc>
              <a:buFontTx/>
              <a:buChar char="•"/>
            </a:pPr>
            <a:r>
              <a:rPr lang="en-US" altLang="en-SA" sz="900" dirty="0"/>
              <a:t>Each business needs to evaluate its strengths and weaknesses periodically</a:t>
            </a:r>
          </a:p>
          <a:p>
            <a:pPr lvl="2">
              <a:lnSpc>
                <a:spcPct val="80000"/>
              </a:lnSpc>
              <a:buFontTx/>
              <a:buChar char="•"/>
            </a:pPr>
            <a:r>
              <a:rPr lang="en-US" altLang="en-SA" sz="900" dirty="0"/>
              <a:t>Management or an outside consultant reviews the business</a:t>
            </a:r>
            <a:r>
              <a:rPr lang="uk-UA" altLang="en-SA" sz="900" dirty="0"/>
              <a:t>'</a:t>
            </a:r>
            <a:r>
              <a:rPr lang="en-US" altLang="en-SA" sz="900" dirty="0"/>
              <a:t>s marketing, financial, manufacturing, and organizational competencies</a:t>
            </a:r>
          </a:p>
          <a:p>
            <a:pPr>
              <a:lnSpc>
                <a:spcPct val="80000"/>
              </a:lnSpc>
              <a:buFontTx/>
              <a:buChar char="•"/>
            </a:pPr>
            <a:endParaRPr lang="en-US" altLang="en-SA" sz="900" dirty="0"/>
          </a:p>
          <a:p>
            <a:pPr lvl="1">
              <a:lnSpc>
                <a:spcPct val="80000"/>
              </a:lnSpc>
              <a:buFontTx/>
              <a:buChar char="•"/>
            </a:pPr>
            <a:r>
              <a:rPr lang="en-US" altLang="en-SA" sz="900" dirty="0"/>
              <a:t>External Environmental Analysis (Opportunity and Threat Analysis)</a:t>
            </a:r>
          </a:p>
          <a:p>
            <a:pPr lvl="2">
              <a:lnSpc>
                <a:spcPct val="80000"/>
              </a:lnSpc>
              <a:buFontTx/>
              <a:buChar char="•"/>
            </a:pPr>
            <a:r>
              <a:rPr lang="en-US" altLang="en-SA" sz="900" dirty="0"/>
              <a:t>The business manager now knows the parts of the environment to monitor if the business is to achieve its goals</a:t>
            </a:r>
          </a:p>
          <a:p>
            <a:pPr lvl="2">
              <a:lnSpc>
                <a:spcPct val="80000"/>
              </a:lnSpc>
              <a:buFontTx/>
              <a:buChar char="•"/>
            </a:pPr>
            <a:r>
              <a:rPr lang="en-US" altLang="en-SA" sz="900" dirty="0"/>
              <a:t>Macroenvironmental forces</a:t>
            </a:r>
          </a:p>
          <a:p>
            <a:pPr lvl="3">
              <a:lnSpc>
                <a:spcPct val="80000"/>
              </a:lnSpc>
              <a:buFontTx/>
              <a:buChar char="•"/>
            </a:pPr>
            <a:r>
              <a:rPr lang="en-US" altLang="en-SA" sz="900" dirty="0"/>
              <a:t>Demographic-economic</a:t>
            </a:r>
          </a:p>
          <a:p>
            <a:pPr lvl="3">
              <a:lnSpc>
                <a:spcPct val="80000"/>
              </a:lnSpc>
              <a:buFontTx/>
              <a:buChar char="•"/>
            </a:pPr>
            <a:r>
              <a:rPr lang="en-US" altLang="en-SA" sz="900" dirty="0"/>
              <a:t>Technological</a:t>
            </a:r>
          </a:p>
          <a:p>
            <a:pPr lvl="3">
              <a:lnSpc>
                <a:spcPct val="80000"/>
              </a:lnSpc>
              <a:buFontTx/>
              <a:buChar char="•"/>
            </a:pPr>
            <a:r>
              <a:rPr lang="en-US" altLang="en-SA" sz="900" dirty="0"/>
              <a:t>Political-legal</a:t>
            </a:r>
          </a:p>
          <a:p>
            <a:pPr lvl="3">
              <a:lnSpc>
                <a:spcPct val="80000"/>
              </a:lnSpc>
              <a:buFontTx/>
              <a:buChar char="•"/>
            </a:pPr>
            <a:r>
              <a:rPr lang="en-US" altLang="en-SA" sz="900" dirty="0"/>
              <a:t>Social-cultural</a:t>
            </a:r>
          </a:p>
          <a:p>
            <a:pPr lvl="2">
              <a:lnSpc>
                <a:spcPct val="80000"/>
              </a:lnSpc>
              <a:buFontTx/>
              <a:buChar char="•"/>
            </a:pPr>
            <a:r>
              <a:rPr lang="en-US" altLang="en-SA" sz="900" dirty="0"/>
              <a:t>Microenvironmental forces</a:t>
            </a:r>
          </a:p>
          <a:p>
            <a:pPr lvl="3">
              <a:lnSpc>
                <a:spcPct val="80000"/>
              </a:lnSpc>
              <a:buFontTx/>
              <a:buChar char="•"/>
            </a:pPr>
            <a:r>
              <a:rPr lang="en-US" altLang="en-SA" sz="900" dirty="0"/>
              <a:t>Customers</a:t>
            </a:r>
          </a:p>
          <a:p>
            <a:pPr lvl="3">
              <a:lnSpc>
                <a:spcPct val="80000"/>
              </a:lnSpc>
              <a:buFontTx/>
              <a:buChar char="•"/>
            </a:pPr>
            <a:r>
              <a:rPr lang="en-US" altLang="en-SA" sz="900" dirty="0"/>
              <a:t>Competitors</a:t>
            </a:r>
          </a:p>
          <a:p>
            <a:pPr lvl="3">
              <a:lnSpc>
                <a:spcPct val="80000"/>
              </a:lnSpc>
              <a:buFontTx/>
              <a:buChar char="•"/>
            </a:pPr>
            <a:r>
              <a:rPr lang="en-US" altLang="en-SA" sz="900" dirty="0"/>
              <a:t>Distribution channels</a:t>
            </a:r>
          </a:p>
          <a:p>
            <a:pPr lvl="3">
              <a:lnSpc>
                <a:spcPct val="80000"/>
              </a:lnSpc>
              <a:buFontTx/>
              <a:buChar char="•"/>
            </a:pPr>
            <a:r>
              <a:rPr lang="en-US" altLang="en-SA" sz="900" dirty="0"/>
              <a:t>Supplies</a:t>
            </a:r>
          </a:p>
        </p:txBody>
      </p:sp>
      <p:sp>
        <p:nvSpPr>
          <p:cNvPr id="45060" name="Slide Number Placeholder 3">
            <a:extLst>
              <a:ext uri="{FF2B5EF4-FFF2-40B4-BE49-F238E27FC236}">
                <a16:creationId xmlns:a16="http://schemas.microsoft.com/office/drawing/2014/main" id="{0945C2AA-E6EF-DD42-A7C3-4A4FC9FED9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420A1D2-40C4-B941-B6F6-AE603514C12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817619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B04708-339D-4029-92D9-66A17F2D35B7}" type="slidenum">
              <a:rPr lang="en-US" smtClean="0"/>
              <a:t>3</a:t>
            </a:fld>
            <a:endParaRPr lang="en-US"/>
          </a:p>
        </p:txBody>
      </p:sp>
    </p:spTree>
    <p:extLst>
      <p:ext uri="{BB962C8B-B14F-4D97-AF65-F5344CB8AC3E}">
        <p14:creationId xmlns:p14="http://schemas.microsoft.com/office/powerpoint/2010/main" val="73385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946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E6D1D-3ADA-144F-9176-E289304D7579}"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808722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C00000"/>
              </a:solidFill>
            </a:endParaRPr>
          </a:p>
          <a:p>
            <a:r>
              <a:rPr lang="en-US" b="1" dirty="0">
                <a:solidFill>
                  <a:srgbClr val="C00000"/>
                </a:solidFill>
              </a:rPr>
              <a:t>`</a:t>
            </a:r>
            <a:r>
              <a:rPr lang="ar-SA" b="1" dirty="0">
                <a:solidFill>
                  <a:srgbClr val="C00000"/>
                </a:solidFill>
              </a:rPr>
              <a:t>الفرص</a:t>
            </a:r>
            <a:endParaRPr lang="en-US" b="1" dirty="0">
              <a:solidFill>
                <a:srgbClr val="C00000"/>
              </a:solidFill>
            </a:endParaRPr>
          </a:p>
          <a:p>
            <a:r>
              <a:rPr lang="ar-SA" b="1" dirty="0">
                <a:solidFill>
                  <a:srgbClr val="C00000"/>
                </a:solidFill>
              </a:rPr>
              <a:t>نقاط القوة </a:t>
            </a:r>
            <a:endParaRPr lang="en-US" b="1" dirty="0">
              <a:solidFill>
                <a:srgbClr val="C00000"/>
              </a:solidFill>
            </a:endParaRPr>
          </a:p>
          <a:p>
            <a:r>
              <a:rPr lang="ar-SA" b="1" dirty="0">
                <a:solidFill>
                  <a:srgbClr val="C00000"/>
                </a:solidFill>
              </a:rPr>
              <a:t>نقاط الضعف </a:t>
            </a:r>
            <a:endParaRPr lang="ar-SA" dirty="0"/>
          </a:p>
          <a:p>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E6D1D-3ADA-144F-9176-E289304D7579}"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824959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D7F2E8EA-5539-304D-A8A3-4F8C0646E8B3}"/>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0C730B76-EFC2-1644-8EF0-AACCBF1557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US" altLang="en-US" dirty="0"/>
          </a:p>
        </p:txBody>
      </p:sp>
      <p:sp>
        <p:nvSpPr>
          <p:cNvPr id="35844" name="Slide Number Placeholder 3">
            <a:extLst>
              <a:ext uri="{FF2B5EF4-FFF2-40B4-BE49-F238E27FC236}">
                <a16:creationId xmlns:a16="http://schemas.microsoft.com/office/drawing/2014/main" id="{99D2BAF0-EF23-464C-80A0-E96813B3CC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BF58AA-7FB6-294D-ACBB-1067F05920D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424387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Most marketing managers are overloaded with data and often overwhelmed by it</a:t>
            </a:r>
            <a:r>
              <a:rPr lang="en-US" altLang="en-US" dirty="0">
                <a:latin typeface="Arial" panose="020B0604020202020204" pitchFamily="34" charset="0"/>
              </a:rPr>
              <a:t>. M</a:t>
            </a:r>
            <a:r>
              <a:rPr lang="en-US" sz="1200" b="0" i="0" u="none" strike="noStrike" kern="1200" baseline="0" dirty="0">
                <a:solidFill>
                  <a:schemeClr val="tx1"/>
                </a:solidFill>
                <a:latin typeface="Arial" charset="0"/>
                <a:ea typeface="MS PGothic" panose="020B0600070205080204" pitchFamily="34" charset="-128"/>
                <a:cs typeface="ＭＳ Ｐゴシック" charset="0"/>
              </a:rPr>
              <a:t>arketers don’t need more</a:t>
            </a:r>
            <a:r>
              <a:rPr lang="en-US" sz="1200" b="0" i="1" u="none" strike="noStrike" kern="1200" baseline="0" dirty="0">
                <a:solidFill>
                  <a:schemeClr val="tx1"/>
                </a:solidFill>
                <a:latin typeface="Arial" charset="0"/>
                <a:ea typeface="MS PGothic" panose="020B0600070205080204" pitchFamily="34" charset="-128"/>
                <a:cs typeface="ＭＳ Ｐゴシック" charset="0"/>
              </a:rPr>
              <a:t>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information; they need better information. And they need to make better use</a:t>
            </a:r>
            <a:r>
              <a:rPr lang="en-US" sz="1200" b="0" i="1" u="none" strike="noStrike" kern="1200" baseline="0" dirty="0">
                <a:solidFill>
                  <a:schemeClr val="tx1"/>
                </a:solidFill>
                <a:latin typeface="Arial" charset="0"/>
                <a:ea typeface="MS PGothic" panose="020B0600070205080204" pitchFamily="34" charset="-128"/>
                <a:cs typeface="ＭＳ Ｐゴシック" charset="0"/>
              </a:rPr>
              <a:t>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of the information they already have.</a:t>
            </a:r>
          </a:p>
          <a:p>
            <a:endParaRPr lang="en-US" altLang="en-US" sz="1200" b="0" i="0" u="none" strike="noStrike" kern="1200" baseline="0" dirty="0">
              <a:solidFill>
                <a:schemeClr val="tx1"/>
              </a:solidFill>
              <a:latin typeface="Arial" charset="0"/>
              <a:ea typeface="MS PGothic" panose="020B0600070205080204" pitchFamily="34" charset="-128"/>
            </a:endParaRPr>
          </a:p>
          <a:p>
            <a:r>
              <a:rPr lang="en-US" altLang="en-US" dirty="0">
                <a:solidFill>
                  <a:srgbClr val="FF0000"/>
                </a:solidFill>
                <a:latin typeface="Arial" panose="020B0604020202020204" pitchFamily="34" charset="0"/>
              </a:rPr>
              <a:t>The real value of marketing res</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Big data presents marketers with both big opportunities and big challenges. Companies that effectively tap this glut of big data can gain rich, timely customer insights.</a:t>
            </a: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Far from lacking information, most marketing managers are overloaded with data. Accessing and sifting through so much data is a daunting task. For example, when a large consumer brand such as Coca-Cola or Apple monitors online discussions about its brand in Tweets, blogs, social media posts, and other sources, it might take in a stunning 6 million public conversations a day, more than 2 billion a year arch</a:t>
            </a:r>
            <a:r>
              <a:rPr lang="en-US" altLang="en-US" dirty="0">
                <a:solidFill>
                  <a:srgbClr val="FF0000"/>
                </a:solidFill>
                <a:latin typeface="Arial" panose="020B0604020202020204" pitchFamily="34" charset="0"/>
              </a:rPr>
              <a:t> and marketing information lies in how it is used—in</a:t>
            </a:r>
            <a:r>
              <a:rPr lang="en-US" altLang="en-US" baseline="0"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the customer insights that it provides.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7069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Most marketing managers are overloaded with data and often overwhelmed by it</a:t>
            </a:r>
            <a:r>
              <a:rPr lang="en-US" altLang="en-US" dirty="0">
                <a:latin typeface="Arial" panose="020B0604020202020204" pitchFamily="34" charset="0"/>
              </a:rPr>
              <a:t>. M</a:t>
            </a:r>
            <a:r>
              <a:rPr lang="en-US" sz="1200" b="0" i="0" u="none" strike="noStrike" kern="1200" baseline="0" dirty="0">
                <a:solidFill>
                  <a:schemeClr val="tx1"/>
                </a:solidFill>
                <a:latin typeface="Arial" charset="0"/>
                <a:ea typeface="MS PGothic" panose="020B0600070205080204" pitchFamily="34" charset="-128"/>
                <a:cs typeface="ＭＳ Ｐゴシック" charset="0"/>
              </a:rPr>
              <a:t>arketers don’t need more</a:t>
            </a:r>
            <a:r>
              <a:rPr lang="en-US" sz="1200" b="0" i="1" u="none" strike="noStrike" kern="1200" baseline="0" dirty="0">
                <a:solidFill>
                  <a:schemeClr val="tx1"/>
                </a:solidFill>
                <a:latin typeface="Arial" charset="0"/>
                <a:ea typeface="MS PGothic" panose="020B0600070205080204" pitchFamily="34" charset="-128"/>
                <a:cs typeface="ＭＳ Ｐゴシック" charset="0"/>
              </a:rPr>
              <a:t>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information; they need better information. And they need to make better use</a:t>
            </a:r>
            <a:r>
              <a:rPr lang="en-US" sz="1200" b="0" i="1" u="none" strike="noStrike" kern="1200" baseline="0" dirty="0">
                <a:solidFill>
                  <a:schemeClr val="tx1"/>
                </a:solidFill>
                <a:latin typeface="Arial" charset="0"/>
                <a:ea typeface="MS PGothic" panose="020B0600070205080204" pitchFamily="34" charset="-128"/>
                <a:cs typeface="ＭＳ Ｐゴシック" charset="0"/>
              </a:rPr>
              <a:t>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of the information they already have.</a:t>
            </a:r>
          </a:p>
          <a:p>
            <a:endParaRPr lang="en-US" altLang="en-US" sz="1200" b="0" i="0" u="none" strike="noStrike" kern="1200" baseline="0" dirty="0">
              <a:solidFill>
                <a:schemeClr val="tx1"/>
              </a:solidFill>
              <a:latin typeface="Arial" charset="0"/>
              <a:ea typeface="MS PGothic" panose="020B0600070205080204" pitchFamily="34" charset="-128"/>
            </a:endParaRPr>
          </a:p>
          <a:p>
            <a:r>
              <a:rPr lang="en-US" altLang="en-US" dirty="0">
                <a:solidFill>
                  <a:srgbClr val="FF0000"/>
                </a:solidFill>
                <a:latin typeface="Arial" panose="020B0604020202020204" pitchFamily="34" charset="0"/>
              </a:rPr>
              <a:t>The real value of marketing res</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Big data presents marketers with both big opportunities and big challenges. Companies that effectively tap this glut of big data can gain rich, timely customer insights.</a:t>
            </a: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Far from lacking information, most marketing managers are overloaded with data. Accessing and sifting through so much data is a daunting task. For example, when a large consumer brand such as Coca-Cola or Apple monitors online discussions about its brand in Tweets, blogs, social media posts, and other sources, it might take in a stunning 6 million public conversations a day, more than 2 billion a year arch</a:t>
            </a:r>
            <a:r>
              <a:rPr lang="en-US" altLang="en-US" dirty="0">
                <a:solidFill>
                  <a:srgbClr val="FF0000"/>
                </a:solidFill>
                <a:latin typeface="Arial" panose="020B0604020202020204" pitchFamily="34" charset="0"/>
              </a:rPr>
              <a:t> and marketing information lies in how it is used—in</a:t>
            </a:r>
            <a:r>
              <a:rPr lang="en-US" altLang="en-US" baseline="0"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the customer insights that it provides.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629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Most marketing managers are overloaded with data and often overwhelmed by it</a:t>
            </a:r>
            <a:r>
              <a:rPr lang="en-US" altLang="en-US" dirty="0">
                <a:latin typeface="Arial" panose="020B0604020202020204" pitchFamily="34" charset="0"/>
              </a:rPr>
              <a:t>. M</a:t>
            </a:r>
            <a:r>
              <a:rPr lang="en-US" sz="1200" b="0" i="0" u="none" strike="noStrike" kern="1200" baseline="0" dirty="0">
                <a:solidFill>
                  <a:schemeClr val="tx1"/>
                </a:solidFill>
                <a:latin typeface="Arial" charset="0"/>
                <a:ea typeface="MS PGothic" panose="020B0600070205080204" pitchFamily="34" charset="-128"/>
                <a:cs typeface="ＭＳ Ｐゴシック" charset="0"/>
              </a:rPr>
              <a:t>arketers don’t need more</a:t>
            </a:r>
            <a:r>
              <a:rPr lang="en-US" sz="1200" b="0" i="1" u="none" strike="noStrike" kern="1200" baseline="0" dirty="0">
                <a:solidFill>
                  <a:schemeClr val="tx1"/>
                </a:solidFill>
                <a:latin typeface="Arial" charset="0"/>
                <a:ea typeface="MS PGothic" panose="020B0600070205080204" pitchFamily="34" charset="-128"/>
                <a:cs typeface="ＭＳ Ｐゴシック" charset="0"/>
              </a:rPr>
              <a:t>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information; they need better information. And they need to make better use</a:t>
            </a:r>
            <a:r>
              <a:rPr lang="en-US" sz="1200" b="0" i="1" u="none" strike="noStrike" kern="1200" baseline="0" dirty="0">
                <a:solidFill>
                  <a:schemeClr val="tx1"/>
                </a:solidFill>
                <a:latin typeface="Arial" charset="0"/>
                <a:ea typeface="MS PGothic" panose="020B0600070205080204" pitchFamily="34" charset="-128"/>
                <a:cs typeface="ＭＳ Ｐゴシック" charset="0"/>
              </a:rPr>
              <a:t>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of the information they already have.</a:t>
            </a:r>
          </a:p>
          <a:p>
            <a:endParaRPr lang="en-US" altLang="en-US" sz="1200" b="0" i="0" u="none" strike="noStrike" kern="1200" baseline="0" dirty="0">
              <a:solidFill>
                <a:schemeClr val="tx1"/>
              </a:solidFill>
              <a:latin typeface="Arial" charset="0"/>
              <a:ea typeface="MS PGothic" panose="020B0600070205080204" pitchFamily="34" charset="-128"/>
            </a:endParaRPr>
          </a:p>
          <a:p>
            <a:r>
              <a:rPr lang="en-US" altLang="en-US" dirty="0">
                <a:solidFill>
                  <a:srgbClr val="FF0000"/>
                </a:solidFill>
                <a:latin typeface="Arial" panose="020B0604020202020204" pitchFamily="34" charset="0"/>
              </a:rPr>
              <a:t>The real value of marketing res</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Big data presents marketers with both big opportunities and big challenges. Companies that effectively tap this glut of big data can gain rich, timely customer insights.</a:t>
            </a: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Far from lacking information, most marketing managers are overloaded with data. Accessing and sifting through so much data is a daunting task. For example, when a large consumer brand such as Coca-Cola or Apple monitors online discussions about its brand in Tweets, blogs, social media posts, and other sources, it might take in a stunning 6 million public conversations a day, more than 2 billion a year arch</a:t>
            </a:r>
            <a:r>
              <a:rPr lang="en-US" altLang="en-US" dirty="0">
                <a:solidFill>
                  <a:srgbClr val="FF0000"/>
                </a:solidFill>
                <a:latin typeface="Arial" panose="020B0604020202020204" pitchFamily="34" charset="0"/>
              </a:rPr>
              <a:t> and marketing information lies in how it is used—in</a:t>
            </a:r>
            <a:r>
              <a:rPr lang="en-US" altLang="en-US" baseline="0"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the customer insights that it provides.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858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4">
              <a:defRPr/>
            </a:pPr>
            <a:r>
              <a:rPr lang="en-US" dirty="0">
                <a:solidFill>
                  <a:srgbClr val="38495C"/>
                </a:solidFill>
                <a:latin typeface="Cabin Condensed"/>
              </a:rPr>
              <a:t>| Identify what’s holding you back</a:t>
            </a:r>
          </a:p>
          <a:p>
            <a:pPr defTabSz="914354">
              <a:defRPr/>
            </a:pPr>
            <a:r>
              <a:rPr lang="en-US" dirty="0">
                <a:solidFill>
                  <a:srgbClr val="002D72"/>
                </a:solidFill>
                <a:latin typeface="F37Moon"/>
              </a:rPr>
              <a:t>One simple fact of the consumer goods industry is that businesses have to quickly identify and cut underperforming products in order to survive. analyzing a product line can provide early indicators as to which products should be taken off the shelves and which products consumers are coming back for.</a:t>
            </a:r>
          </a:p>
          <a:p>
            <a:endParaRPr lang="ar-SA" dirty="0"/>
          </a:p>
        </p:txBody>
      </p:sp>
      <p:sp>
        <p:nvSpPr>
          <p:cNvPr id="4" name="Slide Number Placeholder 3"/>
          <p:cNvSpPr>
            <a:spLocks noGrp="1"/>
          </p:cNvSpPr>
          <p:nvPr>
            <p:ph type="sldNum" sz="quarter" idx="5"/>
          </p:nvPr>
        </p:nvSpPr>
        <p:spPr/>
        <p:txBody>
          <a:bodyPr/>
          <a:lstStyle/>
          <a:p>
            <a:fld id="{B7B04708-339D-4029-92D9-66A17F2D35B7}" type="slidenum">
              <a:rPr lang="en-US" smtClean="0"/>
              <a:t>41</a:t>
            </a:fld>
            <a:endParaRPr lang="en-US"/>
          </a:p>
        </p:txBody>
      </p:sp>
    </p:spTree>
    <p:extLst>
      <p:ext uri="{BB962C8B-B14F-4D97-AF65-F5344CB8AC3E}">
        <p14:creationId xmlns:p14="http://schemas.microsoft.com/office/powerpoint/2010/main" val="2633204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It is essential for companies to design effective marketing information systems that give managers the right information, in the right form, at the right time and help them to use this information to create customer value, engagement and stronger customer relationships.</a:t>
            </a:r>
            <a:r>
              <a:rPr lang="en-US" altLang="en-US" sz="1200" dirty="0">
                <a:latin typeface="Abadi" panose="020B0604020104020204" pitchFamily="34" charset="0"/>
              </a:rPr>
              <a:t> generate and validate actionable customer and market insights</a:t>
            </a:r>
            <a:endParaRPr lang="en-US" altLang="en-US" b="1" dirty="0">
              <a:solidFill>
                <a:srgbClr val="FF0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735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latin typeface="Arial" panose="020B0604020202020204" pitchFamily="34" charset="0"/>
              </a:rPr>
              <a:t>This figure shows that the </a:t>
            </a:r>
            <a:r>
              <a:rPr lang="en-US" altLang="en-US" dirty="0">
                <a:solidFill>
                  <a:srgbClr val="FF0000"/>
                </a:solidFill>
                <a:latin typeface="Arial" panose="020B0604020202020204" pitchFamily="34" charset="0"/>
              </a:rPr>
              <a:t>MIS begins and ends with information users. </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The information users are marketing managers, internal and external partners, and others who need marketing information</a:t>
            </a:r>
            <a:r>
              <a:rPr lang="en-US" altLang="en-US" dirty="0">
                <a:latin typeface="Arial" panose="020B0604020202020204" pitchFamily="34" charset="0"/>
              </a:rPr>
              <a:t>. Marketers start by assessing user information needs. Next, they develop needed information using internal company databases, marketing intelligence activities, and marketing research. </a:t>
            </a:r>
            <a:r>
              <a:rPr lang="en-US" altLang="en-US" dirty="0">
                <a:solidFill>
                  <a:srgbClr val="FF0000"/>
                </a:solidFill>
                <a:latin typeface="Arial" panose="020B0604020202020204" pitchFamily="34" charset="0"/>
              </a:rPr>
              <a:t>Finally, the MIS helps users to analyze and use the information to develop customer insights, make marketing decisions, and manage customer engagement and relationships.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394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kumimoji="0" lang="en-US" sz="1200" b="0" i="0" u="none" strike="noStrike" kern="1200" cap="none" spc="0" normalizeH="0" baseline="0" noProof="0" dirty="0">
                <a:ln>
                  <a:noFill/>
                </a:ln>
                <a:solidFill>
                  <a:srgbClr val="B80E0F"/>
                </a:solidFill>
                <a:effectLst/>
                <a:uLnTx/>
                <a:uFillTx/>
                <a:latin typeface="Impact" panose="020B0806030902050204"/>
                <a:ea typeface="+mn-ea"/>
                <a:cs typeface="+mn-cs"/>
              </a:rPr>
              <a:t>https://</a:t>
            </a:r>
            <a:r>
              <a:rPr kumimoji="0" lang="en-US" sz="1200" b="0" i="0" u="none" strike="noStrike" kern="1200" cap="none" spc="0" normalizeH="0" baseline="0" noProof="0" dirty="0" err="1">
                <a:ln>
                  <a:noFill/>
                </a:ln>
                <a:solidFill>
                  <a:srgbClr val="B80E0F"/>
                </a:solidFill>
                <a:effectLst/>
                <a:uLnTx/>
                <a:uFillTx/>
                <a:latin typeface="Impact" panose="020B0806030902050204"/>
                <a:ea typeface="+mn-ea"/>
                <a:cs typeface="+mn-cs"/>
              </a:rPr>
              <a:t>www.investopedia.com</a:t>
            </a:r>
            <a:r>
              <a:rPr kumimoji="0" lang="en-US" sz="1200" b="0" i="0" u="none" strike="noStrike" kern="1200" cap="none" spc="0" normalizeH="0" baseline="0" noProof="0" dirty="0">
                <a:ln>
                  <a:noFill/>
                </a:ln>
                <a:solidFill>
                  <a:srgbClr val="B80E0F"/>
                </a:solidFill>
                <a:effectLst/>
                <a:uLnTx/>
                <a:uFillTx/>
                <a:latin typeface="Impact" panose="020B0806030902050204"/>
                <a:ea typeface="+mn-ea"/>
                <a:cs typeface="+mn-cs"/>
              </a:rPr>
              <a:t>/terms/n/nonprofit-</a:t>
            </a:r>
            <a:r>
              <a:rPr kumimoji="0" lang="en-US" sz="1200" b="0" i="0" u="none" strike="noStrike" kern="1200" cap="none" spc="0" normalizeH="0" baseline="0" noProof="0" dirty="0" err="1">
                <a:ln>
                  <a:noFill/>
                </a:ln>
                <a:solidFill>
                  <a:srgbClr val="B80E0F"/>
                </a:solidFill>
                <a:effectLst/>
                <a:uLnTx/>
                <a:uFillTx/>
                <a:latin typeface="Impact" panose="020B0806030902050204"/>
                <a:ea typeface="+mn-ea"/>
                <a:cs typeface="+mn-cs"/>
              </a:rPr>
              <a:t>marketing.asp</a:t>
            </a:r>
            <a:r>
              <a:rPr lang="en-US" b="0" i="0" dirty="0" err="1">
                <a:solidFill>
                  <a:srgbClr val="111111"/>
                </a:solidFill>
                <a:effectLst/>
                <a:latin typeface="SourceSansPro"/>
              </a:rPr>
              <a:t>onprofit</a:t>
            </a:r>
            <a:r>
              <a:rPr lang="en-US" b="0" i="0" dirty="0">
                <a:solidFill>
                  <a:srgbClr val="111111"/>
                </a:solidFill>
                <a:effectLst/>
                <a:latin typeface="SourceSansPro"/>
              </a:rPr>
              <a:t> marketing involves the creation of logos, slogans, and copy, as well as the development of a </a:t>
            </a:r>
            <a:r>
              <a:rPr lang="en-US" b="0" i="0" u="sng" dirty="0">
                <a:solidFill>
                  <a:srgbClr val="2C40D0"/>
                </a:solidFill>
                <a:effectLst/>
                <a:latin typeface="SourceSansPro"/>
                <a:hlinkClick r:id="rId3"/>
              </a:rPr>
              <a:t>media campaign</a:t>
            </a:r>
            <a:r>
              <a:rPr lang="en-US" b="0" i="0" dirty="0">
                <a:solidFill>
                  <a:srgbClr val="111111"/>
                </a:solidFill>
                <a:effectLst/>
                <a:latin typeface="SourceSansPro"/>
              </a:rPr>
              <a:t> to expose the organization to an outside audience. The goal of nonprofit marketing is to promote the organization's ideals and causes to get the attention of potential volunteers and donors.</a:t>
            </a:r>
          </a:p>
          <a:p>
            <a:pPr algn="l"/>
            <a:r>
              <a:rPr lang="en-US" b="0" i="0" cap="all" dirty="0">
                <a:solidFill>
                  <a:srgbClr val="111111"/>
                </a:solidFill>
                <a:effectLst/>
                <a:latin typeface="Cabin-semi-bold"/>
              </a:rPr>
              <a:t>KEY TAKEAWAYS</a:t>
            </a:r>
          </a:p>
          <a:p>
            <a:pPr algn="l">
              <a:buFont typeface="Arial" panose="020B0604020202020204" pitchFamily="34" charset="0"/>
              <a:buChar char="•"/>
            </a:pPr>
            <a:r>
              <a:rPr lang="en-US" b="0" i="0" dirty="0">
                <a:solidFill>
                  <a:srgbClr val="111111"/>
                </a:solidFill>
                <a:effectLst/>
                <a:latin typeface="SourceSansPro"/>
              </a:rPr>
              <a:t>Nonprofit marketing refers to the tactics and strategies nonprofit organizations use to raise donations and spread their message.</a:t>
            </a:r>
          </a:p>
          <a:p>
            <a:pPr algn="l">
              <a:buFont typeface="Arial" panose="020B0604020202020204" pitchFamily="34" charset="0"/>
              <a:buChar char="•"/>
            </a:pPr>
            <a:r>
              <a:rPr lang="en-US" b="0" i="0" dirty="0">
                <a:solidFill>
                  <a:srgbClr val="111111"/>
                </a:solidFill>
                <a:effectLst/>
                <a:latin typeface="SourceSansPro"/>
              </a:rPr>
              <a:t>Nonprofit marketing includes a wide range of activities, such as direct mail marketing, mobile marketing, content marketing, and social media marketing.</a:t>
            </a:r>
          </a:p>
          <a:p>
            <a:pPr algn="l">
              <a:buFont typeface="Arial" panose="020B0604020202020204" pitchFamily="34" charset="0"/>
              <a:buChar char="•"/>
            </a:pPr>
            <a:r>
              <a:rPr lang="en-US" b="0" i="0" dirty="0">
                <a:solidFill>
                  <a:srgbClr val="111111"/>
                </a:solidFill>
                <a:effectLst/>
                <a:latin typeface="SourceSansPro"/>
              </a:rPr>
              <a:t>A point-of-sale campaign relies on asking for a donation at the same time the potential donor is making a purchase.</a:t>
            </a:r>
          </a:p>
          <a:p>
            <a:pPr algn="l">
              <a:buFont typeface="Arial" panose="020B0604020202020204" pitchFamily="34" charset="0"/>
              <a:buChar char="•"/>
            </a:pPr>
            <a:r>
              <a:rPr lang="en-US" b="0" i="0" dirty="0">
                <a:solidFill>
                  <a:srgbClr val="111111"/>
                </a:solidFill>
                <a:effectLst/>
                <a:latin typeface="SourceSansPro"/>
              </a:rPr>
              <a:t>In a message-focused campaign, the nonprofit ties its fundraising efforts to a high-profile current event that has already captured the public's attention.</a:t>
            </a:r>
          </a:p>
          <a:p>
            <a:pPr algn="l">
              <a:buFont typeface="Arial" panose="020B0604020202020204" pitchFamily="34" charset="0"/>
              <a:buChar char="•"/>
            </a:pPr>
            <a:r>
              <a:rPr lang="en-US" b="0" i="0" dirty="0">
                <a:solidFill>
                  <a:srgbClr val="111111"/>
                </a:solidFill>
                <a:effectLst/>
                <a:latin typeface="SourceSansPro"/>
              </a:rPr>
              <a:t>In a transactional campaign, the nonprofit organization partners with a corporate sponsor to encourage consumers to use their purchases to assist in funding the nonprofit's mission.</a:t>
            </a:r>
          </a:p>
          <a:p>
            <a:pPr algn="l"/>
            <a:br>
              <a:rPr lang="en-US" b="0" i="0" dirty="0">
                <a:solidFill>
                  <a:srgbClr val="111111"/>
                </a:solidFill>
                <a:effectLst/>
                <a:latin typeface="SourceSansPro"/>
              </a:rPr>
            </a:br>
            <a:endParaRPr lang="en-US" b="0" i="0" dirty="0">
              <a:solidFill>
                <a:srgbClr val="111111"/>
              </a:solidFill>
              <a:effectLst/>
              <a:latin typeface="SourceSansPro"/>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B80E0F"/>
              </a:solidFill>
              <a:effectLst/>
              <a:uLnTx/>
              <a:uFillTx/>
              <a:latin typeface="Impact" panose="020B0806030902050204"/>
              <a:ea typeface="+mn-ea"/>
              <a:cs typeface="+mn-cs"/>
            </a:endParaRPr>
          </a:p>
          <a:p>
            <a:pPr marL="0" algn="r" defTabSz="914400" rtl="1" eaLnBrk="1" latinLnBrk="0" hangingPunct="1"/>
            <a:endParaRPr lang="ar-SA" dirty="0"/>
          </a:p>
        </p:txBody>
      </p:sp>
      <p:sp>
        <p:nvSpPr>
          <p:cNvPr id="4" name="Slide Number Placeholder 3"/>
          <p:cNvSpPr>
            <a:spLocks noGrp="1"/>
          </p:cNvSpPr>
          <p:nvPr>
            <p:ph type="sldNum" sz="quarter" idx="5"/>
          </p:nvPr>
        </p:nvSpPr>
        <p:spPr/>
        <p:txBody>
          <a:bodyPr/>
          <a:lstStyle/>
          <a:p>
            <a:fld id="{B7B04708-339D-4029-92D9-66A17F2D35B7}" type="slidenum">
              <a:rPr lang="en-US" smtClean="0"/>
              <a:t>5</a:t>
            </a:fld>
            <a:endParaRPr lang="en-US"/>
          </a:p>
        </p:txBody>
      </p:sp>
    </p:spTree>
    <p:extLst>
      <p:ext uri="{BB962C8B-B14F-4D97-AF65-F5344CB8AC3E}">
        <p14:creationId xmlns:p14="http://schemas.microsoft.com/office/powerpoint/2010/main" val="7170190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solidFill>
                  <a:srgbClr val="FF0000"/>
                </a:solidFill>
                <a:latin typeface="Arial" panose="020B0604020202020204" pitchFamily="34" charset="0"/>
              </a:rPr>
              <a:t>Internal databases </a:t>
            </a:r>
            <a:r>
              <a:rPr lang="en-US" altLang="en-US" dirty="0">
                <a:solidFill>
                  <a:srgbClr val="FF0000"/>
                </a:solidFill>
                <a:latin typeface="Arial" panose="020B0604020202020204" pitchFamily="34" charset="0"/>
              </a:rPr>
              <a:t>usually can be accessed more quickly and cheaply than other information sources, but they also present some problems. Because internal information is often collected for other purposes, it may be incomplete or in the wrong form for making marketing decisions.</a:t>
            </a:r>
            <a:r>
              <a:rPr lang="en-US" altLang="en-US" baseline="0" dirty="0">
                <a:solidFill>
                  <a:srgbClr val="FF0000"/>
                </a:solidFill>
                <a:latin typeface="Arial" panose="020B0604020202020204" pitchFamily="34" charset="0"/>
              </a:rPr>
              <a:t> Data also ages quickly; k</a:t>
            </a:r>
            <a:r>
              <a:rPr lang="en-US" altLang="en-US" dirty="0">
                <a:solidFill>
                  <a:srgbClr val="FF0000"/>
                </a:solidFill>
                <a:latin typeface="Arial" panose="020B0604020202020204" pitchFamily="34" charset="0"/>
              </a:rPr>
              <a:t>eeping the database current requires a major effort.</a:t>
            </a:r>
            <a:r>
              <a:rPr lang="en-US" altLang="en-US" baseline="0" dirty="0">
                <a:solidFill>
                  <a:srgbClr val="FF0000"/>
                </a:solidFill>
                <a:latin typeface="Arial" panose="020B0604020202020204" pitchFamily="34" charset="0"/>
              </a:rPr>
              <a:t> Finally,</a:t>
            </a:r>
            <a:r>
              <a:rPr lang="en-US" altLang="en-US" dirty="0">
                <a:solidFill>
                  <a:srgbClr val="FF0000"/>
                </a:solidFill>
                <a:latin typeface="Arial" panose="020B0604020202020204" pitchFamily="34" charset="0"/>
              </a:rPr>
              <a:t> managing and mining the mountains of information that a large company produces requires highly sophisticated equipment and techniques.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511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5"/>
          </p:nvPr>
        </p:nvSpPr>
        <p:spPr/>
        <p:txBody>
          <a:bodyPr/>
          <a:lstStyle/>
          <a:p>
            <a:fld id="{B7B04708-339D-4029-92D9-66A17F2D35B7}" type="slidenum">
              <a:rPr lang="en-US" smtClean="0"/>
              <a:t>45</a:t>
            </a:fld>
            <a:endParaRPr lang="en-US"/>
          </a:p>
        </p:txBody>
      </p:sp>
    </p:spTree>
    <p:extLst>
      <p:ext uri="{BB962C8B-B14F-4D97-AF65-F5344CB8AC3E}">
        <p14:creationId xmlns:p14="http://schemas.microsoft.com/office/powerpoint/2010/main" val="38735488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solidFill>
                  <a:srgbClr val="FF0000"/>
                </a:solidFill>
                <a:latin typeface="Arial" panose="020B0604020202020204" pitchFamily="34" charset="0"/>
              </a:rPr>
              <a:t>Internal databases </a:t>
            </a:r>
            <a:r>
              <a:rPr lang="en-US" altLang="en-US" dirty="0">
                <a:solidFill>
                  <a:srgbClr val="FF0000"/>
                </a:solidFill>
                <a:latin typeface="Arial" panose="020B0604020202020204" pitchFamily="34" charset="0"/>
              </a:rPr>
              <a:t>usually can be accessed more quickly and cheaply than other information sources, but they also present some problems. Because internal information is often collected for other purposes, it may be incomplete or in the wrong form for making marketing decisions.</a:t>
            </a:r>
            <a:r>
              <a:rPr lang="en-US" altLang="en-US" baseline="0" dirty="0">
                <a:solidFill>
                  <a:srgbClr val="FF0000"/>
                </a:solidFill>
                <a:latin typeface="Arial" panose="020B0604020202020204" pitchFamily="34" charset="0"/>
              </a:rPr>
              <a:t> Data also ages quickly; k</a:t>
            </a:r>
            <a:r>
              <a:rPr lang="en-US" altLang="en-US" dirty="0">
                <a:solidFill>
                  <a:srgbClr val="FF0000"/>
                </a:solidFill>
                <a:latin typeface="Arial" panose="020B0604020202020204" pitchFamily="34" charset="0"/>
              </a:rPr>
              <a:t>eeping the database current requires a major effort.</a:t>
            </a:r>
            <a:r>
              <a:rPr lang="en-US" altLang="en-US" baseline="0" dirty="0">
                <a:solidFill>
                  <a:srgbClr val="FF0000"/>
                </a:solidFill>
                <a:latin typeface="Arial" panose="020B0604020202020204" pitchFamily="34" charset="0"/>
              </a:rPr>
              <a:t> Finally,</a:t>
            </a:r>
            <a:r>
              <a:rPr lang="en-US" altLang="en-US" dirty="0">
                <a:solidFill>
                  <a:srgbClr val="FF0000"/>
                </a:solidFill>
                <a:latin typeface="Arial" panose="020B0604020202020204" pitchFamily="34" charset="0"/>
              </a:rPr>
              <a:t> managing and mining the mountains of information that a large company produces requires highly sophisticated equipment and techniques.</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USAA provides financial services to U.S. military personnel</a:t>
            </a:r>
            <a:r>
              <a:rPr lang="en-US" altLang="en-US" baseline="0"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and their families, largely through direct marketing via the</a:t>
            </a:r>
            <a:r>
              <a:rPr lang="en-US" altLang="en-US" baseline="0"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phone, the internet, and mobile channels. It maintains a huge</a:t>
            </a:r>
            <a:r>
              <a:rPr lang="en-US" altLang="en-US" baseline="0"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customer database built from customer purchasing histories and</a:t>
            </a:r>
            <a:r>
              <a:rPr lang="en-US" altLang="en-US" baseline="0"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information collected directly through customer surveys, transaction</a:t>
            </a:r>
            <a:r>
              <a:rPr lang="en-US" altLang="en-US" baseline="0"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data, and browsing behavior at its web and social media</a:t>
            </a:r>
            <a:r>
              <a:rPr lang="en-US" altLang="en-US" baseline="0"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sites. USAA uses the database to tailor direct marketing offers</a:t>
            </a:r>
            <a:r>
              <a:rPr lang="en-US" altLang="en-US" baseline="0"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to the needs of individual customers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72105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latin typeface="Arial" panose="020B0604020202020204" pitchFamily="34" charset="0"/>
              </a:rPr>
              <a:t>The goal of competitive marketing intelligence is to improve strategic decision making by understanding the consumer environment, assessing and tracking competitors’ actions, and providing early warnings of opportunities and threats. </a:t>
            </a:r>
          </a:p>
          <a:p>
            <a:endParaRPr lang="en-US" altLang="en-US" dirty="0">
              <a:latin typeface="Arial" panose="020B0604020202020204" pitchFamily="34" charset="0"/>
            </a:endParaRPr>
          </a:p>
          <a:p>
            <a:r>
              <a:rPr lang="en-US" altLang="en-US" dirty="0">
                <a:latin typeface="Arial" panose="020B0604020202020204" pitchFamily="34" charset="0"/>
              </a:rPr>
              <a:t>Good marketing intelligence can help marketers gain insights into how consumers talk about and engage with their brands.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Many companies send out teams of trained observers to mix and mingle personally with customers as they use and talk about the company’s products. Other companies, like MasterCard, have set up sophisticated digital command centers that routinely monitor brand-related online consumer and marketplace activity.</a:t>
            </a:r>
          </a:p>
          <a:p>
            <a:r>
              <a:rPr lang="en-US" altLang="en-US" dirty="0">
                <a:solidFill>
                  <a:srgbClr val="FF0000"/>
                </a:solidFill>
                <a:latin typeface="Arial" panose="020B0604020202020204" pitchFamily="34" charset="0"/>
              </a:rPr>
              <a:t>Companies can monitor competitors’ Web sites and use the Internet to search specific competitor names, events, or trends and see what turns up. Tracking consumer conversations about competing brands is often as revealing as tracking conversations about the company’s own brands. </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Companies can obtain important intelligence information from suppliers, resellers, and key customers. Intelligence seekers can pour through any of the thousands of online databases. For example, the U.S. Security and Exchange Commission’s database provides a huge stockpile of financial information on public competitors, and the U.S. Patent Office and Trademark database reveals patents that competitors have filed. </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Some intelligence gathering techniques may involve questionable ethics. With all the legitimate intelligence sources now available, a company does not need to break the law or accepted codes of ethics to get good intelligence.</a:t>
            </a:r>
          </a:p>
          <a:p>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7160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FF0000"/>
                </a:solidFill>
                <a:latin typeface="Arial" panose="020B0604020202020204" pitchFamily="34" charset="0"/>
              </a:rPr>
              <a:t>Companies use marketing research in a wide variety of situations. For example, marketing research gives marketers insights into customer motivations, purchase behavior, and satisfaction. It can help them to assess market potential and market share or measure the effectiveness of pricing, product, distribution, and promotion activities.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0253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4" name="Google Shape;45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ar-SA" sz="1200" b="0" i="0" dirty="0">
                <a:effectLst/>
                <a:latin typeface="-apple-system"/>
              </a:rPr>
              <a:t>من معلومات لم مقابلات مع العملاء تسألهم عن إيه اللي ممكن يشجعهم يشتروا زيادة. هل يزودوا الشوكولاتة، يعملوا منتج السكر فيه قليل، يخلوه خفيف أكتر، تقيل أكتر، يعملوه </a:t>
            </a:r>
            <a:r>
              <a:rPr lang="ar-SA" sz="1200" b="0" i="0" dirty="0" err="1">
                <a:effectLst/>
                <a:latin typeface="-apple-system"/>
              </a:rPr>
              <a:t>صحي</a:t>
            </a:r>
            <a:r>
              <a:rPr lang="ar-SA" sz="1200" dirty="0" err="1">
                <a:latin typeface="-apple-system"/>
              </a:rPr>
              <a:t>عنبتكون</a:t>
            </a:r>
            <a:r>
              <a:rPr lang="ar-SA" sz="1200" dirty="0">
                <a:latin typeface="-apple-system"/>
              </a:rPr>
              <a:t> في الصباح الباكر </a:t>
            </a:r>
            <a:r>
              <a:rPr lang="ar-SA" sz="1200" dirty="0" err="1">
                <a:latin typeface="-apple-system"/>
              </a:rPr>
              <a:t>جدا"الميلك</a:t>
            </a:r>
            <a:r>
              <a:rPr lang="ar-SA" sz="1200" dirty="0">
                <a:latin typeface="-apple-system"/>
              </a:rPr>
              <a:t> شيك" </a:t>
            </a:r>
            <a:r>
              <a:rPr lang="ar-SA" sz="1200" b="0" i="0" dirty="0">
                <a:effectLst/>
                <a:latin typeface="-apple-system"/>
              </a:rPr>
              <a:t>أوقات </a:t>
            </a:r>
            <a:r>
              <a:rPr lang="ar-SA" sz="1200" b="0" i="0" dirty="0" err="1">
                <a:effectLst/>
                <a:latin typeface="-apple-system"/>
              </a:rPr>
              <a:t>الشراء</a:t>
            </a:r>
            <a:r>
              <a:rPr lang="ar-SA" sz="1200" dirty="0" err="1">
                <a:solidFill>
                  <a:srgbClr val="C00000"/>
                </a:solidFill>
                <a:latin typeface="-apple-system"/>
              </a:rPr>
              <a:t>تتراوح</a:t>
            </a:r>
            <a:r>
              <a:rPr lang="ar-SA" sz="1200" dirty="0">
                <a:solidFill>
                  <a:srgbClr val="C00000"/>
                </a:solidFill>
                <a:latin typeface="-apple-system"/>
              </a:rPr>
              <a:t> </a:t>
            </a:r>
            <a:r>
              <a:rPr lang="ar-SA" sz="1200" dirty="0" err="1">
                <a:solidFill>
                  <a:srgbClr val="C00000"/>
                </a:solidFill>
                <a:latin typeface="-apple-system"/>
              </a:rPr>
              <a:t>بين</a:t>
            </a:r>
            <a:r>
              <a:rPr lang="ar-SA" sz="1200" dirty="0" err="1">
                <a:latin typeface="-apple-system"/>
              </a:rPr>
              <a:t>الناس</a:t>
            </a:r>
            <a:r>
              <a:rPr lang="ar-SA" sz="1200" dirty="0">
                <a:latin typeface="-apple-system"/>
              </a:rPr>
              <a:t> </a:t>
            </a:r>
            <a:r>
              <a:rPr lang="ar-SA" sz="1200" dirty="0" err="1">
                <a:latin typeface="-apple-system"/>
              </a:rPr>
              <a:t>بيشتروا</a:t>
            </a:r>
            <a:r>
              <a:rPr lang="ar-SA" sz="1200" dirty="0">
                <a:latin typeface="-apple-system"/>
              </a:rPr>
              <a:t> المنتج </a:t>
            </a:r>
            <a:r>
              <a:rPr lang="ar-SA" sz="1200" dirty="0" err="1">
                <a:latin typeface="-apple-system"/>
              </a:rPr>
              <a:t>ليهماهي</a:t>
            </a:r>
            <a:r>
              <a:rPr lang="ar-SA" sz="1200" dirty="0">
                <a:latin typeface="-apple-system"/>
              </a:rPr>
              <a:t> </a:t>
            </a:r>
            <a:endParaRPr lang="ar-SA" sz="1200" dirty="0">
              <a:solidFill>
                <a:srgbClr val="C00000"/>
              </a:solidFill>
              <a:latin typeface="-apple-system"/>
            </a:endParaRP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endParaRPr lang="ar-S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ar-SA" sz="1200" b="0" i="0" u="none" strike="noStrike" cap="none" smtClean="0">
                <a:solidFill>
                  <a:schemeClr val="dk1"/>
                </a:solidFill>
                <a:latin typeface="Calibri"/>
                <a:ea typeface="Calibri"/>
                <a:cs typeface="Calibri"/>
                <a:sym typeface="Calibri"/>
              </a:rPr>
              <a:t>53</a:t>
            </a:fld>
            <a:endParaRPr lang="ar-S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55491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Marketing research follows a process that has four steps: defining the problem and research objectives; developing the research plan; implementing the research plan; and interpreting and reporting the findings. Each of these stages is discussed in detail in the following slides.</a:t>
            </a:r>
            <a:endParaRPr lang="en-US" altLang="en-US" b="1" dirty="0">
              <a:solidFill>
                <a:srgbClr val="FF0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4143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E14024-5DC8-164C-AF67-13C187BE84EE}"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8258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4407524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59134B69-7166-B249-8388-42203DB4BC36}"/>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C1ACA6F0-5609-BD4A-9EB9-53173617FF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charset="0"/>
                <a:ea typeface="MS PGothic" panose="020B0600070205080204" pitchFamily="34" charset="-128"/>
                <a:cs typeface="ＭＳ Ｐゴシック" charset="0"/>
              </a:rPr>
              <a:t>Marketing managers and researchers must work together closely to define the problem and agree on research objectives. </a:t>
            </a:r>
            <a:r>
              <a:rPr lang="en-US" altLang="en-US" dirty="0">
                <a:solidFill>
                  <a:srgbClr val="FF0000"/>
                </a:solidFill>
                <a:latin typeface="Arial" panose="020B0604020202020204" pitchFamily="34" charset="0"/>
              </a:rPr>
              <a:t>The manager best understands the decision for which information is needed, whereas the researcher best understands marketing research and how to obtain the information. Defining the problem and research objectives is often the hardest step in the research process.</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After the problem has been defined carefully, the manager and the researcher must set the research objectives. </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Managers often start with exploratory research and later follow with descriptive or causal research. The statement of the problem and research objectives guides the entire research process. The manager and the researcher should put the statement in writing to be certain that they agree on the purpose and expected results of the research.</a:t>
            </a:r>
          </a:p>
          <a:p>
            <a:endParaRPr lang="en-US" altLang="en-US" dirty="0"/>
          </a:p>
        </p:txBody>
      </p:sp>
      <p:sp>
        <p:nvSpPr>
          <p:cNvPr id="40964" name="Slide Number Placeholder 3">
            <a:extLst>
              <a:ext uri="{FF2B5EF4-FFF2-40B4-BE49-F238E27FC236}">
                <a16:creationId xmlns:a16="http://schemas.microsoft.com/office/drawing/2014/main" id="{A81CAB2F-AF0D-B849-80BF-1F58257974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3517CF-BC68-F34F-A092-9DF7C1F96A64}"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9079761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Once researchers have defined the research problem and objectives, they must determine the exact information needed, develop a plan for gathering information efficiently, and present the plan to management. </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Research objectives must be translated into specific information needs.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For example, suppose that Chipotle Mexican Grill wants to know how consumers would react to the addition of drive-thru service to its restaurants. The proposed research might call for the following specific information:</a:t>
            </a:r>
          </a:p>
          <a:p>
            <a:endParaRPr lang="en-US" altLang="en-US" sz="1200" b="0" i="0" u="none" strike="noStrike" kern="1200" baseline="0" dirty="0">
              <a:solidFill>
                <a:schemeClr val="tx1"/>
              </a:solidFill>
              <a:latin typeface="Arial" charset="0"/>
              <a:ea typeface="MS PGothic" panose="020B0600070205080204" pitchFamily="34" charset="-128"/>
            </a:endParaRPr>
          </a:p>
          <a:p>
            <a:pPr marL="171450" indent="-171450">
              <a:spcBef>
                <a:spcPts val="0"/>
              </a:spcBef>
              <a:buFont typeface="Arial" panose="020B0604020202020204" pitchFamily="34" charset="0"/>
              <a:buChar char="•"/>
            </a:pPr>
            <a:r>
              <a:rPr lang="en-US" sz="1200" b="0" i="0" u="none" strike="noStrike" kern="1200" baseline="0" dirty="0">
                <a:solidFill>
                  <a:schemeClr val="tx1"/>
                </a:solidFill>
                <a:latin typeface="Arial" charset="0"/>
                <a:ea typeface="MS PGothic" panose="020B0600070205080204" pitchFamily="34" charset="-128"/>
                <a:cs typeface="ＭＳ Ｐゴシック" charset="0"/>
              </a:rPr>
              <a:t>Demographic, economic, and lifestyle characteristics of current Chipotle customers</a:t>
            </a:r>
          </a:p>
          <a:p>
            <a:pPr marL="171450" indent="-171450">
              <a:spcBef>
                <a:spcPts val="0"/>
              </a:spcBef>
              <a:buFont typeface="Arial" panose="020B0604020202020204" pitchFamily="34" charset="0"/>
              <a:buChar char="•"/>
            </a:pPr>
            <a:r>
              <a:rPr lang="en-US" sz="1200" b="0" i="0" u="none" strike="noStrike" kern="1200" baseline="0" dirty="0">
                <a:solidFill>
                  <a:schemeClr val="tx1"/>
                </a:solidFill>
                <a:latin typeface="Arial" charset="0"/>
                <a:ea typeface="MS PGothic" panose="020B0600070205080204" pitchFamily="34" charset="-128"/>
                <a:cs typeface="ＭＳ Ｐゴシック" charset="0"/>
              </a:rPr>
              <a:t>Characteristics and usage patterns of the broader population of fast-food and fast-casual diners</a:t>
            </a:r>
          </a:p>
          <a:p>
            <a:pPr marL="171450" indent="-171450">
              <a:spcBef>
                <a:spcPts val="0"/>
              </a:spcBef>
              <a:buFont typeface="Arial" panose="020B0604020202020204" pitchFamily="34" charset="0"/>
              <a:buChar char="•"/>
            </a:pPr>
            <a:r>
              <a:rPr lang="en-US" sz="1200" b="0" i="0" u="none" strike="noStrike" kern="1200" baseline="0" dirty="0">
                <a:solidFill>
                  <a:schemeClr val="tx1"/>
                </a:solidFill>
                <a:latin typeface="Arial" charset="0"/>
                <a:ea typeface="MS PGothic" panose="020B0600070205080204" pitchFamily="34" charset="-128"/>
                <a:cs typeface="ＭＳ Ｐゴシック" charset="0"/>
              </a:rPr>
              <a:t>Impact on the Chipotle customer experience</a:t>
            </a:r>
          </a:p>
          <a:p>
            <a:pPr marL="171450" indent="-171450">
              <a:spcBef>
                <a:spcPts val="0"/>
              </a:spcBef>
              <a:buFont typeface="Arial" panose="020B0604020202020204" pitchFamily="34" charset="0"/>
              <a:buChar char="•"/>
            </a:pPr>
            <a:r>
              <a:rPr lang="en-US" sz="1200" b="0" i="0" u="none" strike="noStrike" kern="1200" baseline="0" dirty="0">
                <a:solidFill>
                  <a:schemeClr val="tx1"/>
                </a:solidFill>
                <a:latin typeface="Arial" charset="0"/>
                <a:ea typeface="MS PGothic" panose="020B0600070205080204" pitchFamily="34" charset="-128"/>
                <a:cs typeface="ＭＳ Ｐゴシック" charset="0"/>
              </a:rPr>
              <a:t>Chipotle employee reactions to drive-thru service</a:t>
            </a:r>
          </a:p>
          <a:p>
            <a:pPr marL="171450" indent="-171450">
              <a:spcBef>
                <a:spcPts val="0"/>
              </a:spcBef>
              <a:buFont typeface="Arial" panose="020B0604020202020204" pitchFamily="34" charset="0"/>
              <a:buChar char="•"/>
            </a:pPr>
            <a:r>
              <a:rPr lang="en-US" altLang="en-US" sz="1200" b="0" i="0" u="none" strike="noStrike" kern="1200" baseline="0" dirty="0">
                <a:solidFill>
                  <a:schemeClr val="tx1"/>
                </a:solidFill>
                <a:latin typeface="Arial" charset="0"/>
                <a:ea typeface="MS PGothic" panose="020B0600070205080204" pitchFamily="34" charset="-128"/>
              </a:rPr>
              <a:t>Forecasts of both inside and drive-thru sales and profits</a:t>
            </a:r>
          </a:p>
          <a:p>
            <a:r>
              <a:rPr lang="en-US" altLang="en-US" dirty="0">
                <a:solidFill>
                  <a:srgbClr val="FF0000"/>
                </a:solidFill>
                <a:latin typeface="Arial" panose="020B0604020202020204" pitchFamily="34" charset="0"/>
              </a:rPr>
              <a:t>The research plan should be presented in a written proposal. A written proposal is important when the research project is large and complex or when an outside firm carries it out. </a:t>
            </a:r>
          </a:p>
          <a:p>
            <a:endParaRPr lang="en-US" altLang="en-US" dirty="0">
              <a:solidFill>
                <a:srgbClr val="FF0000"/>
              </a:solidFill>
              <a:latin typeface="Arial" panose="020B0604020202020204" pitchFamily="34" charset="0"/>
            </a:endParaRP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The proposal should cover the management problems addressed, the research objectives, the information to be obtained, and how the results will help management’s decision making. The proposal should also include estimated research costs.</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To meet the manager’s information needs, the research plan can call for gathering secondary data, primary data, or both.</a:t>
            </a:r>
            <a:endParaRPr lang="en-US" altLang="en-US" dirty="0">
              <a:latin typeface="Arial" panose="020B0604020202020204" pitchFamily="34" charset="0"/>
            </a:endParaRPr>
          </a:p>
          <a:p>
            <a:pPr marL="171450" indent="-171450">
              <a:spcBef>
                <a:spcPts val="0"/>
              </a:spcBef>
              <a:buFont typeface="Arial" panose="020B0604020202020204" pitchFamily="34" charset="0"/>
              <a:buChar char="•"/>
            </a:pPr>
            <a:endParaRPr lang="en-US" altLang="en-US" sz="1200" b="0" i="0" u="none" strike="noStrike" kern="1200" baseline="0" dirty="0">
              <a:solidFill>
                <a:schemeClr val="tx1"/>
              </a:solidFill>
              <a:latin typeface="Arial" charset="0"/>
              <a:ea typeface="MS PGothic" panose="020B0600070205080204" pitchFamily="34" charset="-128"/>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917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Researchers usually start by gathering secondary data. The company’s internal database provides a good starting point.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Companies can buy secondary data from outside firms that supply high-quality data to suit a wide variety of marketing information needs.</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altLang="en-US" dirty="0">
                <a:solidFill>
                  <a:srgbClr val="FF0000"/>
                </a:solidFill>
                <a:latin typeface="Arial" panose="020B0604020202020204" pitchFamily="34" charset="0"/>
              </a:rPr>
              <a:t>The company can also utilize</a:t>
            </a:r>
            <a:r>
              <a:rPr lang="en-US" altLang="en-US" baseline="0"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the wide assortment of external information sources. Using commercial online databases, marketing researchers can conduct their own searches of secondary data sources. Internet search engines can also help in locating relevant secondary information sources. However, they can also be very frustrating and inefficient.</a:t>
            </a: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020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Researchers usually start by gathering secondary data. The company’s internal database provides a good starting point.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Companies can buy secondary data from outside firms that supply high-quality data to suit a wide variety of marketing information needs.</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altLang="en-US" dirty="0">
                <a:solidFill>
                  <a:srgbClr val="FF0000"/>
                </a:solidFill>
                <a:latin typeface="Arial" panose="020B0604020202020204" pitchFamily="34" charset="0"/>
              </a:rPr>
              <a:t>The company can also utilize</a:t>
            </a:r>
            <a:r>
              <a:rPr lang="en-US" altLang="en-US" baseline="0"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the wide assortment of external information sources. Using commercial online databases, marketing researchers can conduct their own searches of secondary data sources. Internet search engines can also help in locating relevant secondary information sources. However, they can also be very frustrating and inefficient.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3724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Secondary data can usually be obtained more quickly and at a lower cost than primary data. Also, secondary sources can sometimes provide data an individual company cannot collect on its own, like data that is not available directly or would be too expensive to collect. For example, it would be too expensive for Red Bull</a:t>
            </a:r>
            <a:r>
              <a:rPr lang="ja-JP" altLang="en-US">
                <a:solidFill>
                  <a:srgbClr val="FF0000"/>
                </a:solidFill>
                <a:latin typeface="Arial" panose="020B0604020202020204" pitchFamily="34" charset="0"/>
              </a:rPr>
              <a:t>’</a:t>
            </a:r>
            <a:r>
              <a:rPr lang="en-US" altLang="ja-JP" dirty="0">
                <a:solidFill>
                  <a:srgbClr val="FF0000"/>
                </a:solidFill>
                <a:latin typeface="Arial" panose="020B0604020202020204" pitchFamily="34" charset="0"/>
              </a:rPr>
              <a:t>s marketers to conduct a continuing retail store audit to find out about the market shares, prices, and displays of competitors</a:t>
            </a:r>
            <a:r>
              <a:rPr lang="ja-JP" altLang="en-US">
                <a:solidFill>
                  <a:srgbClr val="FF0000"/>
                </a:solidFill>
                <a:latin typeface="Arial" panose="020B0604020202020204" pitchFamily="34" charset="0"/>
              </a:rPr>
              <a:t>’</a:t>
            </a:r>
            <a:r>
              <a:rPr lang="en-US" altLang="ja-JP" dirty="0">
                <a:solidFill>
                  <a:srgbClr val="FF0000"/>
                </a:solidFill>
                <a:latin typeface="Arial" panose="020B0604020202020204" pitchFamily="34" charset="0"/>
              </a:rPr>
              <a:t> brands.</a:t>
            </a:r>
          </a:p>
          <a:p>
            <a:endParaRPr lang="en-US" altLang="en-US" dirty="0">
              <a:latin typeface="Arial" panose="020B0604020202020204" pitchFamily="34" charset="0"/>
            </a:endParaRPr>
          </a:p>
          <a:p>
            <a:r>
              <a:rPr lang="en-US" altLang="en-US" dirty="0">
                <a:solidFill>
                  <a:srgbClr val="FF0000"/>
                </a:solidFill>
                <a:latin typeface="Arial" panose="020B0604020202020204" pitchFamily="34" charset="0"/>
              </a:rPr>
              <a:t>However, secondary data can also present problems. Researchers can rarely obtain all the data they need from secondary sources.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For example, Chipotle will not find existing information regarding consumer reactions about new drive-thru service that it has not yet installed. </a:t>
            </a:r>
            <a:r>
              <a:rPr lang="en-US" altLang="en-US" dirty="0">
                <a:solidFill>
                  <a:srgbClr val="FF0000"/>
                </a:solidFill>
                <a:latin typeface="Arial" panose="020B0604020202020204" pitchFamily="34" charset="0"/>
              </a:rPr>
              <a:t>Even when data can be found, the information might not be very usable.</a:t>
            </a:r>
          </a:p>
          <a:p>
            <a:endParaRPr lang="en-US" altLang="en-US" dirty="0">
              <a:latin typeface="Arial" panose="020B0604020202020204" pitchFamily="34" charset="0"/>
            </a:endParaRPr>
          </a:p>
          <a:p>
            <a:r>
              <a:rPr lang="en-US" altLang="en-US" dirty="0">
                <a:solidFill>
                  <a:srgbClr val="FF0000"/>
                </a:solidFill>
                <a:latin typeface="Arial" panose="020B0604020202020204" pitchFamily="34" charset="0"/>
              </a:rPr>
              <a:t>The researcher must evaluate secondary information carefully to make certain it is relevant, accurate, up-to-date, and impartial.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3064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This table shows that designing a plan for primary data collection calls for a number of decisions on research approaches, contact methods, the sampling plan, and research instruments.</a:t>
            </a:r>
            <a:r>
              <a:rPr lang="en-US" altLang="en-US" baseline="0" dirty="0">
                <a:solidFill>
                  <a:schemeClr val="tx1"/>
                </a:solidFill>
                <a:latin typeface="Arial" panose="020B0604020202020204" pitchFamily="34" charset="0"/>
              </a:rPr>
              <a:t> </a:t>
            </a:r>
            <a:r>
              <a:rPr lang="en-US" altLang="en-US" dirty="0">
                <a:solidFill>
                  <a:srgbClr val="FF0000"/>
                </a:solidFill>
                <a:latin typeface="Arial" panose="020B0604020202020204" pitchFamily="34" charset="0"/>
              </a:rPr>
              <a:t>The following slides discuss each of these decisions in detail.</a:t>
            </a:r>
          </a:p>
          <a:p>
            <a:r>
              <a:rPr lang="en-US" altLang="en-US" dirty="0">
                <a:solidFill>
                  <a:srgbClr val="FF0000"/>
                </a:solidFill>
                <a:latin typeface="Arial" panose="020B0604020202020204" pitchFamily="34" charset="0"/>
              </a:rPr>
              <a:t>Increasingly, researchers are collecting primary data through </a:t>
            </a:r>
            <a:r>
              <a:rPr lang="en-US" altLang="en-US" b="1" dirty="0">
                <a:solidFill>
                  <a:srgbClr val="FF0000"/>
                </a:solidFill>
                <a:latin typeface="Arial" panose="020B0604020202020204" pitchFamily="34" charset="0"/>
              </a:rPr>
              <a:t>online marketing research</a:t>
            </a:r>
            <a:r>
              <a:rPr lang="en-US" altLang="en-US" dirty="0">
                <a:solidFill>
                  <a:srgbClr val="FF0000"/>
                </a:solidFill>
                <a:latin typeface="Arial" panose="020B0604020202020204" pitchFamily="34" charset="0"/>
              </a:rPr>
              <a:t>. The Internet is especially well suited to quantitative research. Advantages of </a:t>
            </a:r>
            <a:r>
              <a:rPr lang="en-US" altLang="en-US" b="0" dirty="0">
                <a:solidFill>
                  <a:srgbClr val="FF0000"/>
                </a:solidFill>
                <a:latin typeface="Arial" panose="020B0604020202020204" pitchFamily="34" charset="0"/>
              </a:rPr>
              <a:t>Internet-based surveys are </a:t>
            </a:r>
            <a:r>
              <a:rPr lang="en-US" altLang="en-US" dirty="0">
                <a:solidFill>
                  <a:srgbClr val="FF0000"/>
                </a:solidFill>
                <a:latin typeface="Arial" panose="020B0604020202020204" pitchFamily="34" charset="0"/>
              </a:rPr>
              <a:t>speed and low costs. R</a:t>
            </a:r>
            <a:r>
              <a:rPr lang="en-US" sz="1200" b="0" i="0" u="none" strike="noStrike" kern="1200" baseline="0" dirty="0">
                <a:solidFill>
                  <a:schemeClr val="tx1"/>
                </a:solidFill>
                <a:latin typeface="Arial" charset="0"/>
                <a:ea typeface="MS PGothic" panose="020B0600070205080204" pitchFamily="34" charset="-128"/>
                <a:cs typeface="ＭＳ Ｐゴシック" charset="0"/>
              </a:rPr>
              <a:t>esearchers can quickly and easily distribute surveys to thousands of respondents and responses can be almost instantaneous.</a:t>
            </a:r>
            <a:r>
              <a:rPr lang="en-US" sz="1200" b="0" i="0" u="none" strike="noStrike" kern="1200" baseline="0" dirty="0">
                <a:solidFill>
                  <a:srgbClr val="FF0000"/>
                </a:solidFill>
                <a:latin typeface="Arial" panose="020B0604020202020204" pitchFamily="34" charset="0"/>
                <a:ea typeface="MS PGothic" panose="020B0600070205080204" pitchFamily="34" charset="-128"/>
                <a:cs typeface="ＭＳ Ｐゴシック" charset="0"/>
              </a:rPr>
              <a:t> </a:t>
            </a:r>
            <a:r>
              <a:rPr lang="en-US" altLang="en-US" dirty="0">
                <a:solidFill>
                  <a:srgbClr val="FF0000"/>
                </a:solidFill>
                <a:latin typeface="Arial" panose="020B0604020202020204" pitchFamily="34" charset="0"/>
              </a:rPr>
              <a:t>Internet-based</a:t>
            </a:r>
            <a:r>
              <a:rPr lang="en-US" altLang="en-US" baseline="0" dirty="0">
                <a:solidFill>
                  <a:srgbClr val="FF0000"/>
                </a:solidFill>
                <a:latin typeface="Arial" panose="020B0604020202020204" pitchFamily="34" charset="0"/>
              </a:rPr>
              <a:t> surveys</a:t>
            </a:r>
            <a:r>
              <a:rPr lang="en-US" altLang="en-US" dirty="0">
                <a:solidFill>
                  <a:srgbClr val="FF0000"/>
                </a:solidFill>
                <a:latin typeface="Arial" panose="020B0604020202020204" pitchFamily="34" charset="0"/>
              </a:rPr>
              <a:t> also tend to be more interactive and engaging, easier to complete, and less intrusive. </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A primary qualitative Internet-based research approach is </a:t>
            </a:r>
            <a:r>
              <a:rPr lang="en-US" altLang="en-US" b="1" dirty="0">
                <a:solidFill>
                  <a:srgbClr val="FF0000"/>
                </a:solidFill>
                <a:latin typeface="Arial" panose="020B0604020202020204" pitchFamily="34" charset="0"/>
              </a:rPr>
              <a:t>online focus groups</a:t>
            </a:r>
            <a:r>
              <a:rPr lang="en-US" altLang="en-US" dirty="0">
                <a:solidFill>
                  <a:srgbClr val="FF0000"/>
                </a:solidFill>
                <a:latin typeface="Arial" panose="020B0604020202020204" pitchFamily="34" charset="0"/>
              </a:rPr>
              <a:t>. For example, </a:t>
            </a:r>
            <a:r>
              <a:rPr lang="en-US" altLang="en-US" dirty="0" err="1">
                <a:solidFill>
                  <a:srgbClr val="FF0000"/>
                </a:solidFill>
                <a:latin typeface="Arial" panose="020B0604020202020204" pitchFamily="34" charset="0"/>
              </a:rPr>
              <a:t>FocusVision’s</a:t>
            </a:r>
            <a:r>
              <a:rPr lang="en-US" altLang="en-US" dirty="0">
                <a:solidFill>
                  <a:srgbClr val="FF0000"/>
                </a:solidFill>
                <a:latin typeface="Arial" panose="020B0604020202020204" pitchFamily="34" charset="0"/>
              </a:rPr>
              <a:t> </a:t>
            </a:r>
            <a:r>
              <a:rPr lang="en-US" altLang="en-US" dirty="0" err="1">
                <a:solidFill>
                  <a:srgbClr val="FF0000"/>
                </a:solidFill>
                <a:latin typeface="Arial" panose="020B0604020202020204" pitchFamily="34" charset="0"/>
              </a:rPr>
              <a:t>InterVu</a:t>
            </a:r>
            <a:r>
              <a:rPr lang="en-US" altLang="en-US" dirty="0">
                <a:solidFill>
                  <a:srgbClr val="FF0000"/>
                </a:solidFill>
                <a:latin typeface="Arial" panose="020B0604020202020204" pitchFamily="34" charset="0"/>
              </a:rPr>
              <a:t> service lets focus group participants at remote locations see, hear, and react to each other in real-time, face-to-face discussions.</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Both quantitative and qualitative Internet-based research have some drawbacks. One major problem is controlling who’s in the online sample. To overcome such sample and context problems, many online research firms use opt-in communities and respondent panels. Alternatively, many companies are now developing their own custom social networks and using them to gain customer inputs and insights.</a:t>
            </a:r>
          </a:p>
          <a:p>
            <a:endParaRPr lang="en-US" altLang="en-US" b="1" dirty="0">
              <a:solidFill>
                <a:srgbClr val="FF0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0293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spcBef>
                <a:spcPts val="0"/>
              </a:spcBef>
            </a:pPr>
            <a:r>
              <a:rPr lang="en-US" altLang="en-US" b="1" dirty="0">
                <a:solidFill>
                  <a:srgbClr val="FF0000"/>
                </a:solidFill>
                <a:latin typeface="Arial" panose="020B0604020202020204" pitchFamily="34" charset="0"/>
              </a:rPr>
              <a:t>Observational and ethnographic research </a:t>
            </a:r>
            <a:r>
              <a:rPr lang="en-US" altLang="en-US" dirty="0">
                <a:solidFill>
                  <a:srgbClr val="FF0000"/>
                </a:solidFill>
                <a:latin typeface="Arial" panose="020B0604020202020204" pitchFamily="34" charset="0"/>
              </a:rPr>
              <a:t>yield the kinds of details that don’t emerge from traditional research questionnaires or focus groups. For instance, Fisher-Price has established an observation lab in which it can observe the reactions children have to new toys. </a:t>
            </a:r>
          </a:p>
          <a:p>
            <a:pPr>
              <a:spcBef>
                <a:spcPts val="0"/>
              </a:spcBef>
            </a:pPr>
            <a:endParaRPr lang="en-US" altLang="en-US" dirty="0">
              <a:solidFill>
                <a:srgbClr val="FF0000"/>
              </a:solidFill>
              <a:latin typeface="Arial" panose="020B0604020202020204" pitchFamily="34" charset="0"/>
            </a:endParaRPr>
          </a:p>
          <a:p>
            <a:pPr>
              <a:spcBef>
                <a:spcPts val="0"/>
              </a:spcBef>
            </a:pPr>
            <a:r>
              <a:rPr lang="en-US" altLang="en-US" dirty="0">
                <a:solidFill>
                  <a:srgbClr val="FF0000"/>
                </a:solidFill>
                <a:latin typeface="Arial" panose="020B0604020202020204" pitchFamily="34" charset="0"/>
              </a:rPr>
              <a:t>A wide range of companies now </a:t>
            </a:r>
            <a:r>
              <a:rPr lang="en-US" altLang="en-US" b="0" dirty="0">
                <a:solidFill>
                  <a:srgbClr val="FF0000"/>
                </a:solidFill>
                <a:latin typeface="Arial" panose="020B0604020202020204" pitchFamily="34" charset="0"/>
              </a:rPr>
              <a:t>use ethnographic research.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For example, Coors insights teams frequent bars and other locations in a top-secret, small-town location—they call it the “Outpost”—within a day’s drive of Chicago. The researchers use the town as a real-life lab</a:t>
            </a:r>
            <a:r>
              <a:rPr lang="en-US" altLang="en-US" dirty="0">
                <a:solidFill>
                  <a:srgbClr val="FF0000"/>
                </a:solidFill>
                <a:latin typeface="Arial" panose="020B0604020202020204" pitchFamily="34" charset="0"/>
              </a:rPr>
              <a:t>.</a:t>
            </a:r>
          </a:p>
          <a:p>
            <a:pPr>
              <a:spcBef>
                <a:spcPts val="0"/>
              </a:spcBef>
            </a:pPr>
            <a:endParaRPr lang="en-US" altLang="en-US" dirty="0">
              <a:solidFill>
                <a:srgbClr val="FF0000"/>
              </a:solidFill>
              <a:latin typeface="Arial" panose="020B0604020202020204" pitchFamily="34" charset="0"/>
            </a:endParaRPr>
          </a:p>
          <a:p>
            <a:pPr>
              <a:spcBef>
                <a:spcPts val="0"/>
              </a:spcBef>
            </a:pPr>
            <a:r>
              <a:rPr lang="en-US" altLang="en-US" b="1" dirty="0">
                <a:solidFill>
                  <a:srgbClr val="FF0000"/>
                </a:solidFill>
                <a:latin typeface="Arial" panose="020B0604020202020204" pitchFamily="34" charset="0"/>
              </a:rPr>
              <a:t>Survey research </a:t>
            </a:r>
            <a:r>
              <a:rPr lang="en-US" altLang="en-US" dirty="0">
                <a:solidFill>
                  <a:srgbClr val="FF0000"/>
                </a:solidFill>
                <a:latin typeface="Arial" panose="020B0604020202020204" pitchFamily="34" charset="0"/>
              </a:rPr>
              <a:t>is the approach best suited for gathering descriptive information. The major advantage of survey research is its flexibility. Surveys addressing almost any marketing question or decision can be conducted by phone or mail, in person, or online. The disadvantages of survey research are</a:t>
            </a:r>
            <a:r>
              <a:rPr lang="en-US" altLang="en-US" baseline="0"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that people may be unwilling to respond to unknown interviewers or answer questions about topics they consider private.</a:t>
            </a:r>
          </a:p>
          <a:p>
            <a:pPr>
              <a:spcBef>
                <a:spcPts val="0"/>
              </a:spcBef>
            </a:pPr>
            <a:endParaRPr lang="en-US" altLang="en-US" dirty="0">
              <a:solidFill>
                <a:srgbClr val="FF0000"/>
              </a:solidFill>
              <a:latin typeface="Arial" panose="020B0604020202020204" pitchFamily="34" charset="0"/>
            </a:endParaRPr>
          </a:p>
          <a:p>
            <a:pPr>
              <a:spcBef>
                <a:spcPts val="0"/>
              </a:spcBef>
            </a:pPr>
            <a:r>
              <a:rPr lang="en-US" altLang="en-US" dirty="0">
                <a:solidFill>
                  <a:srgbClr val="FF0000"/>
                </a:solidFill>
                <a:latin typeface="Arial" panose="020B0604020202020204" pitchFamily="34" charset="0"/>
              </a:rPr>
              <a:t>Whereas observation is best suited for exploratory research and surveys for descriptive research, experimental research is best suited for gathering causal information. </a:t>
            </a:r>
            <a:r>
              <a:rPr lang="en-US" altLang="en-US" b="1" dirty="0">
                <a:solidFill>
                  <a:srgbClr val="FF0000"/>
                </a:solidFill>
                <a:latin typeface="Arial" panose="020B0604020202020204" pitchFamily="34" charset="0"/>
              </a:rPr>
              <a:t>Experimental research </a:t>
            </a:r>
            <a:r>
              <a:rPr lang="en-US" altLang="en-US" dirty="0">
                <a:solidFill>
                  <a:srgbClr val="FF0000"/>
                </a:solidFill>
                <a:latin typeface="Arial" panose="020B0604020202020204" pitchFamily="34" charset="0"/>
              </a:rPr>
              <a:t>tries to explain cause-and-effect relationships. For example, before adding a new sandwich to its menu, McDonald’s might use experiments to test the effects on sales of two different prices it might charge. </a:t>
            </a:r>
          </a:p>
          <a:p>
            <a:r>
              <a:rPr lang="en-US" altLang="en-US" b="1" dirty="0">
                <a:solidFill>
                  <a:srgbClr val="FF0000"/>
                </a:solidFill>
                <a:latin typeface="Arial" panose="020B0604020202020204" pitchFamily="34" charset="0"/>
              </a:rPr>
              <a:t>questionnaires </a:t>
            </a:r>
            <a:r>
              <a:rPr lang="en-US" altLang="en-US" dirty="0">
                <a:solidFill>
                  <a:srgbClr val="FF0000"/>
                </a:solidFill>
                <a:latin typeface="Arial" panose="020B0604020202020204" pitchFamily="34" charset="0"/>
              </a:rPr>
              <a:t>can be used to collect large amounts of information at a low cost per respondent. Respondents may give more honest answers to more personal questions on a mail questionnaire than to an unknown interviewer. However,</a:t>
            </a:r>
            <a:r>
              <a:rPr lang="en-US" altLang="en-US" baseline="0" dirty="0">
                <a:solidFill>
                  <a:srgbClr val="FF0000"/>
                </a:solidFill>
                <a:latin typeface="Arial" panose="020B0604020202020204" pitchFamily="34" charset="0"/>
              </a:rPr>
              <a:t> m</a:t>
            </a:r>
            <a:r>
              <a:rPr lang="en-US" altLang="en-US" dirty="0">
                <a:solidFill>
                  <a:srgbClr val="FF0000"/>
                </a:solidFill>
                <a:latin typeface="Arial" panose="020B0604020202020204" pitchFamily="34" charset="0"/>
              </a:rPr>
              <a:t>ail questionnaires are not very flexible. </a:t>
            </a:r>
          </a:p>
          <a:p>
            <a:endParaRPr lang="en-US" altLang="en-US" dirty="0">
              <a:solidFill>
                <a:srgbClr val="FF0000"/>
              </a:solidFill>
              <a:latin typeface="Arial" panose="020B0604020202020204" pitchFamily="34" charset="0"/>
            </a:endParaRPr>
          </a:p>
          <a:p>
            <a:r>
              <a:rPr lang="en-US" altLang="en-US" b="1" dirty="0">
                <a:solidFill>
                  <a:srgbClr val="FF0000"/>
                </a:solidFill>
                <a:latin typeface="Arial" panose="020B0604020202020204" pitchFamily="34" charset="0"/>
              </a:rPr>
              <a:t>Telephone interviewing </a:t>
            </a:r>
            <a:r>
              <a:rPr lang="en-US" altLang="en-US" dirty="0">
                <a:solidFill>
                  <a:srgbClr val="FF0000"/>
                </a:solidFill>
                <a:latin typeface="Arial" panose="020B0604020202020204" pitchFamily="34" charset="0"/>
              </a:rPr>
              <a:t>is one of the best methods for gathering information quickly, and it provides greater flexibility than mail questionnaires. Interviewers can explain difficult questions and, depending on the answers they receive, skip some questions or probe on others. However,</a:t>
            </a:r>
            <a:r>
              <a:rPr lang="en-US" altLang="en-US" baseline="0" dirty="0">
                <a:solidFill>
                  <a:srgbClr val="FF0000"/>
                </a:solidFill>
                <a:latin typeface="Arial" panose="020B0604020202020204" pitchFamily="34" charset="0"/>
              </a:rPr>
              <a:t> t</a:t>
            </a:r>
            <a:r>
              <a:rPr lang="en-US" altLang="en-US" dirty="0">
                <a:solidFill>
                  <a:srgbClr val="FF0000"/>
                </a:solidFill>
                <a:latin typeface="Arial" panose="020B0604020202020204" pitchFamily="34" charset="0"/>
              </a:rPr>
              <a:t>he method introduces interviewer bias, which is the way interviewers talk, how they ask questions, and other differences that may affect respondents’ answers.</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Personal interviewing takes two forms: </a:t>
            </a:r>
            <a:r>
              <a:rPr lang="en-US" altLang="en-US" b="0" dirty="0">
                <a:solidFill>
                  <a:srgbClr val="FF0000"/>
                </a:solidFill>
                <a:latin typeface="Arial" panose="020B0604020202020204" pitchFamily="34" charset="0"/>
              </a:rPr>
              <a:t>individual interviewing and group interviewing. </a:t>
            </a:r>
            <a:r>
              <a:rPr lang="en-US" altLang="en-US" b="1" dirty="0">
                <a:solidFill>
                  <a:srgbClr val="FF0000"/>
                </a:solidFill>
                <a:latin typeface="Arial" panose="020B0604020202020204" pitchFamily="34" charset="0"/>
              </a:rPr>
              <a:t>Individual interviewing </a:t>
            </a:r>
            <a:r>
              <a:rPr lang="en-US" altLang="en-US" dirty="0">
                <a:solidFill>
                  <a:srgbClr val="FF0000"/>
                </a:solidFill>
                <a:latin typeface="Arial" panose="020B0604020202020204" pitchFamily="34" charset="0"/>
              </a:rPr>
              <a:t>involves talking with people in their homes or offices, on the street, or in shopping malls. Such interviewing is flexible. </a:t>
            </a:r>
            <a:r>
              <a:rPr lang="en-US" altLang="en-US" b="1" dirty="0">
                <a:solidFill>
                  <a:srgbClr val="FF0000"/>
                </a:solidFill>
                <a:latin typeface="Arial" panose="020B0604020202020204" pitchFamily="34" charset="0"/>
              </a:rPr>
              <a:t>Group interviewing </a:t>
            </a:r>
            <a:r>
              <a:rPr lang="en-US" altLang="en-US" dirty="0">
                <a:solidFill>
                  <a:srgbClr val="FF0000"/>
                </a:solidFill>
                <a:latin typeface="Arial" panose="020B0604020202020204" pitchFamily="34" charset="0"/>
              </a:rPr>
              <a:t>consists of inviting 6 to 10 people to meet with a trained moderator to talk about a product, service, or organization. Group interviewing is also referred to as focus group interviewing. </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Some companies use </a:t>
            </a:r>
            <a:r>
              <a:rPr lang="en-US" altLang="en-US" b="1" dirty="0">
                <a:solidFill>
                  <a:srgbClr val="FF0000"/>
                </a:solidFill>
                <a:latin typeface="Arial" panose="020B0604020202020204" pitchFamily="34" charset="0"/>
              </a:rPr>
              <a:t>immersion groups</a:t>
            </a:r>
            <a:r>
              <a:rPr lang="en-US" altLang="en-US" b="0"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which are small groups of consumers who interact directly and informally with product designers without a focus group moderator present. For example</a:t>
            </a:r>
            <a:r>
              <a:rPr lang="en-US" altLang="en-US" b="0" dirty="0">
                <a:solidFill>
                  <a:srgbClr val="FF0000"/>
                </a:solidFill>
                <a:latin typeface="Arial" panose="020B0604020202020204" pitchFamily="34" charset="0"/>
              </a:rPr>
              <a:t>,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The Mom Complex uses “Mom Immersion Sessions” to help brand marketers understand and connect directly with their “mom customers” on important brand issues</a:t>
            </a:r>
            <a:endParaRPr lang="en-US" altLang="en-US" dirty="0">
              <a:solidFill>
                <a:srgbClr val="FF0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3657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Marketing researchers usually draw conclusions about large groups of consumers by studying a small sample of the total consumer population. The sample should be representative of the population so that the researcher can make accurate estimates. Designing the sample requires three decisions. First, who is to be studied (unit)? Second, how many people should be included (size)? Finally, how should the people in the sample be chosen (procedure)?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80220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The different types of samples fall under two basic categories: probability samples and nonprobability samples.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charset="0"/>
                <a:ea typeface="MS PGothic" panose="020B0600070205080204" pitchFamily="34" charset="-128"/>
                <a:cs typeface="ＭＳ Ｐゴシック" charset="0"/>
              </a:rPr>
              <a:t>Probability samples </a:t>
            </a:r>
            <a:r>
              <a:rPr kumimoji="0" lang="en-US" sz="1200" b="0" i="0" u="none" strike="noStrike" kern="1200" cap="none" spc="0" normalizeH="0" baseline="0" noProof="0" dirty="0">
                <a:ln>
                  <a:noFill/>
                </a:ln>
                <a:solidFill>
                  <a:prstClr val="black"/>
                </a:solidFill>
                <a:effectLst/>
                <a:uLnTx/>
                <a:uFillTx/>
                <a:latin typeface="Arial" charset="0"/>
                <a:ea typeface="MS PGothic" panose="020B0600070205080204" pitchFamily="34" charset="-128"/>
                <a:cs typeface="ＭＳ Ｐゴシック" charset="0"/>
              </a:rPr>
              <a:t>include the following.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charset="0"/>
              <a:ea typeface="MS PGothic" panose="020B0600070205080204" pitchFamily="34" charset="-128"/>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charset="0"/>
                <a:ea typeface="MS PGothic" panose="020B0600070205080204" pitchFamily="34" charset="-128"/>
                <a:cs typeface="ＭＳ Ｐゴシック" charset="0"/>
              </a:rPr>
              <a:t>Simple random sample</a:t>
            </a:r>
            <a:r>
              <a:rPr kumimoji="0" lang="en-US" sz="1200" b="0" i="0" u="none" strike="noStrike" kern="1200" cap="none" spc="0" normalizeH="0" baseline="0" noProof="0" dirty="0">
                <a:ln>
                  <a:noFill/>
                </a:ln>
                <a:solidFill>
                  <a:prstClr val="black"/>
                </a:solidFill>
                <a:effectLst/>
                <a:uLnTx/>
                <a:uFillTx/>
                <a:latin typeface="Arial" charset="0"/>
                <a:ea typeface="MS PGothic" panose="020B0600070205080204" pitchFamily="34" charset="-128"/>
                <a:cs typeface="ＭＳ Ｐゴシック" charset="0"/>
              </a:rPr>
              <a:t>: Every member of the population has a known and equal chance of selection.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charset="0"/>
                <a:ea typeface="MS PGothic" panose="020B0600070205080204" pitchFamily="34" charset="-128"/>
                <a:cs typeface="ＭＳ Ｐゴシック" charset="0"/>
              </a:rPr>
              <a:t>Stratified random sample</a:t>
            </a:r>
            <a:r>
              <a:rPr kumimoji="0" lang="en-US" sz="1200" b="0" i="0" u="none" strike="noStrike" kern="1200" cap="none" spc="0" normalizeH="0" baseline="0" noProof="0" dirty="0">
                <a:ln>
                  <a:noFill/>
                </a:ln>
                <a:solidFill>
                  <a:prstClr val="black"/>
                </a:solidFill>
                <a:effectLst/>
                <a:uLnTx/>
                <a:uFillTx/>
                <a:latin typeface="Arial" charset="0"/>
                <a:ea typeface="MS PGothic" panose="020B0600070205080204" pitchFamily="34" charset="-128"/>
                <a:cs typeface="ＭＳ Ｐゴシック" charset="0"/>
              </a:rPr>
              <a:t>: The population is divided into mutually exclusive groups (such as age groups), and random samples are drawn from each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charset="0"/>
                <a:ea typeface="MS PGothic" panose="020B0600070205080204" pitchFamily="34" charset="-128"/>
                <a:cs typeface="ＭＳ Ｐゴシック" charset="0"/>
              </a:rPr>
              <a:t>Cluster (area) sample</a:t>
            </a:r>
            <a:r>
              <a:rPr kumimoji="0" lang="en-US" sz="1200" b="0" i="0" u="none" strike="noStrike" kern="1200" cap="none" spc="0" normalizeH="0" baseline="0" noProof="0" dirty="0">
                <a:ln>
                  <a:noFill/>
                </a:ln>
                <a:solidFill>
                  <a:prstClr val="black"/>
                </a:solidFill>
                <a:effectLst/>
                <a:uLnTx/>
                <a:uFillTx/>
                <a:latin typeface="Arial" charset="0"/>
                <a:ea typeface="MS PGothic" panose="020B0600070205080204" pitchFamily="34" charset="-128"/>
                <a:cs typeface="ＭＳ Ｐゴシック" charset="0"/>
              </a:rPr>
              <a:t>: The population is divided into mutually exclusive groups (such as blocks), and the researcher draws a sample of the groups to interview.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MS PGothic" panose="020B0600070205080204" pitchFamily="34" charset="-128"/>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charset="0"/>
                <a:ea typeface="MS PGothic" panose="020B0600070205080204" pitchFamily="34" charset="-128"/>
                <a:cs typeface="ＭＳ Ｐゴシック" charset="0"/>
              </a:rPr>
              <a:t>Nonprobability samples </a:t>
            </a:r>
            <a:r>
              <a:rPr kumimoji="0" lang="en-US" sz="1200" b="0" i="0" u="none" strike="noStrike" kern="1200" cap="none" spc="0" normalizeH="0" baseline="0" noProof="0" dirty="0">
                <a:ln>
                  <a:noFill/>
                </a:ln>
                <a:solidFill>
                  <a:prstClr val="black"/>
                </a:solidFill>
                <a:effectLst/>
                <a:uLnTx/>
                <a:uFillTx/>
                <a:latin typeface="Arial" charset="0"/>
                <a:ea typeface="MS PGothic" panose="020B0600070205080204" pitchFamily="34" charset="-128"/>
                <a:cs typeface="ＭＳ Ｐゴシック" charset="0"/>
              </a:rPr>
              <a:t>include the following.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charset="0"/>
              <a:ea typeface="MS PGothic" panose="020B0600070205080204" pitchFamily="34" charset="-128"/>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charset="0"/>
                <a:ea typeface="MS PGothic" panose="020B0600070205080204" pitchFamily="34" charset="-128"/>
                <a:cs typeface="ＭＳ Ｐゴシック" charset="0"/>
              </a:rPr>
              <a:t>Convenience sample</a:t>
            </a:r>
            <a:r>
              <a:rPr kumimoji="0" lang="en-US" sz="1200" b="0" i="0" u="none" strike="noStrike" kern="1200" cap="none" spc="0" normalizeH="0" baseline="0" noProof="0" dirty="0">
                <a:ln>
                  <a:noFill/>
                </a:ln>
                <a:solidFill>
                  <a:prstClr val="black"/>
                </a:solidFill>
                <a:effectLst/>
                <a:uLnTx/>
                <a:uFillTx/>
                <a:latin typeface="Arial" charset="0"/>
                <a:ea typeface="MS PGothic" panose="020B0600070205080204" pitchFamily="34" charset="-128"/>
                <a:cs typeface="ＭＳ Ｐゴシック" charset="0"/>
              </a:rPr>
              <a:t>: The researcher selects the easiest population members from which to obtain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charset="0"/>
                <a:ea typeface="MS PGothic" panose="020B0600070205080204" pitchFamily="34" charset="-128"/>
                <a:cs typeface="ＭＳ Ｐゴシック" charset="0"/>
              </a:rPr>
              <a:t>Judgment sample</a:t>
            </a:r>
            <a:r>
              <a:rPr kumimoji="0" lang="en-US" sz="1200" b="0" i="0" u="none" strike="noStrike" kern="1200" cap="none" spc="0" normalizeH="0" baseline="0" noProof="0" dirty="0">
                <a:ln>
                  <a:noFill/>
                </a:ln>
                <a:solidFill>
                  <a:prstClr val="black"/>
                </a:solidFill>
                <a:effectLst/>
                <a:uLnTx/>
                <a:uFillTx/>
                <a:latin typeface="Arial" charset="0"/>
                <a:ea typeface="MS PGothic" panose="020B0600070205080204" pitchFamily="34" charset="-128"/>
                <a:cs typeface="ＭＳ Ｐゴシック" charset="0"/>
              </a:rPr>
              <a:t>: The researcher uses his or her judgment to select population members who are good prospects for accurate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charset="0"/>
                <a:ea typeface="MS PGothic" panose="020B0600070205080204" pitchFamily="34" charset="-128"/>
                <a:cs typeface="ＭＳ Ｐゴシック" charset="0"/>
              </a:rPr>
              <a:t>Quota sample</a:t>
            </a:r>
            <a:r>
              <a:rPr kumimoji="0" lang="en-US" sz="1200" b="0" i="0" u="none" strike="noStrike" kern="1200" cap="none" spc="0" normalizeH="0" baseline="0" noProof="0" dirty="0">
                <a:ln>
                  <a:noFill/>
                </a:ln>
                <a:solidFill>
                  <a:prstClr val="black"/>
                </a:solidFill>
                <a:effectLst/>
                <a:uLnTx/>
                <a:uFillTx/>
                <a:latin typeface="Arial" charset="0"/>
                <a:ea typeface="MS PGothic" panose="020B0600070205080204" pitchFamily="34" charset="-128"/>
                <a:cs typeface="ＭＳ Ｐゴシック" charset="0"/>
              </a:rPr>
              <a:t>: The researcher finds and interviews a prescribed number of people in each of several categories.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charset="0"/>
              <a:ea typeface="MS PGothic" panose="020B0600070205080204" pitchFamily="34"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When probability sampling costs too much or takes too much time, marketing researchers take nonprobability samples, even though their sampling error cannot be measured. The best method to use depends on the needs of the research project.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6594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The researcher next puts the marketing research plan into action. This involves collecting, processing, and analyzing the information. Data collection can be carried out by the company’s marketing research staff or outside firms.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Researchers make sure that the plan is implemented correctly and must guard against problems with data collection techniques and technologies, data quality, and timeliness.</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Researchers must also process and analyze the collected data to isolate important information and insights. They need to check data for accuracy and </a:t>
            </a:r>
            <a:r>
              <a:rPr lang="en-US" altLang="en-US" dirty="0" err="1">
                <a:solidFill>
                  <a:srgbClr val="FF0000"/>
                </a:solidFill>
                <a:latin typeface="Arial" panose="020B0604020202020204" pitchFamily="34" charset="0"/>
              </a:rPr>
              <a:t>comple</a:t>
            </a:r>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In collecting primary data, marketing researchers have a choice of </a:t>
            </a:r>
            <a:r>
              <a:rPr lang="en-US" altLang="en-US" b="0" dirty="0">
                <a:solidFill>
                  <a:srgbClr val="FF0000"/>
                </a:solidFill>
                <a:latin typeface="Arial" panose="020B0604020202020204" pitchFamily="34" charset="0"/>
              </a:rPr>
              <a:t>two main research instruments: questionnaires and mechanical instruments.</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A </a:t>
            </a:r>
            <a:r>
              <a:rPr lang="en-US" altLang="en-US" b="1" dirty="0">
                <a:solidFill>
                  <a:srgbClr val="FF0000"/>
                </a:solidFill>
                <a:latin typeface="Arial" panose="020B0604020202020204" pitchFamily="34" charset="0"/>
              </a:rPr>
              <a:t>questionnaire</a:t>
            </a:r>
            <a:r>
              <a:rPr lang="en-US" altLang="en-US" dirty="0">
                <a:solidFill>
                  <a:srgbClr val="FF0000"/>
                </a:solidFill>
                <a:latin typeface="Arial" panose="020B0604020202020204" pitchFamily="34" charset="0"/>
              </a:rPr>
              <a:t> is by far the most common instrument used for research. </a:t>
            </a:r>
            <a:r>
              <a:rPr lang="en-US" altLang="en-US" b="1" dirty="0">
                <a:solidFill>
                  <a:srgbClr val="FF0000"/>
                </a:solidFill>
                <a:latin typeface="Arial" panose="020B0604020202020204" pitchFamily="34" charset="0"/>
              </a:rPr>
              <a:t>Closed-ended </a:t>
            </a:r>
            <a:r>
              <a:rPr lang="en-US" altLang="en-US" dirty="0">
                <a:solidFill>
                  <a:srgbClr val="FF0000"/>
                </a:solidFill>
                <a:latin typeface="Arial" panose="020B0604020202020204" pitchFamily="34" charset="0"/>
              </a:rPr>
              <a:t>questions include all the possible answers, and subjects make choices among them. </a:t>
            </a:r>
            <a:r>
              <a:rPr lang="en-US" altLang="en-US" b="1" dirty="0">
                <a:solidFill>
                  <a:srgbClr val="FF0000"/>
                </a:solidFill>
                <a:latin typeface="Arial" panose="020B0604020202020204" pitchFamily="34" charset="0"/>
              </a:rPr>
              <a:t>Open-ended </a:t>
            </a:r>
            <a:r>
              <a:rPr lang="en-US" altLang="en-US" b="0" dirty="0">
                <a:solidFill>
                  <a:srgbClr val="FF0000"/>
                </a:solidFill>
                <a:latin typeface="Arial" panose="020B0604020202020204" pitchFamily="34" charset="0"/>
              </a:rPr>
              <a:t>questions</a:t>
            </a:r>
            <a:r>
              <a:rPr lang="en-US" altLang="en-US" b="1"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allow respondents to answer in their own words. Open-ended questions are especially useful in exploratory research, when the researcher is trying to find out what people think but is not measuring how many people think in a certain way. Closed-ended questions, on the other hand, provide answers that are easier to interpret and tabulate. Researchers should use care in the wording and ordering of questions.</a:t>
            </a:r>
          </a:p>
          <a:p>
            <a:endParaRPr lang="en-US" altLang="en-US" dirty="0">
              <a:solidFill>
                <a:srgbClr val="FF0000"/>
              </a:solidFill>
              <a:latin typeface="Arial" panose="020B0604020202020204" pitchFamily="34" charset="0"/>
            </a:endParaRPr>
          </a:p>
          <a:p>
            <a:r>
              <a:rPr lang="en-US" altLang="en-US" b="1" dirty="0">
                <a:solidFill>
                  <a:srgbClr val="FF0000"/>
                </a:solidFill>
                <a:latin typeface="Arial" panose="020B0604020202020204" pitchFamily="34" charset="0"/>
              </a:rPr>
              <a:t>Mechanical instruments</a:t>
            </a:r>
            <a:r>
              <a:rPr lang="en-US" altLang="en-US" b="1" baseline="0" dirty="0">
                <a:solidFill>
                  <a:srgbClr val="FF0000"/>
                </a:solidFill>
                <a:latin typeface="Arial" panose="020B0604020202020204" pitchFamily="34" charset="0"/>
              </a:rPr>
              <a:t> </a:t>
            </a:r>
            <a:r>
              <a:rPr lang="en-US" altLang="en-US" b="0" dirty="0">
                <a:solidFill>
                  <a:srgbClr val="FF0000"/>
                </a:solidFill>
                <a:latin typeface="Arial" panose="020B0604020202020204" pitchFamily="34" charset="0"/>
              </a:rPr>
              <a:t>are </a:t>
            </a:r>
            <a:r>
              <a:rPr lang="en-US" altLang="en-US" dirty="0">
                <a:solidFill>
                  <a:srgbClr val="FF0000"/>
                </a:solidFill>
                <a:latin typeface="Arial" panose="020B0604020202020204" pitchFamily="34" charset="0"/>
              </a:rPr>
              <a:t>used to monitor consumer behavior. For example, Time Warner’s </a:t>
            </a:r>
            <a:r>
              <a:rPr lang="en-US" altLang="en-US" dirty="0" err="1">
                <a:solidFill>
                  <a:srgbClr val="FF0000"/>
                </a:solidFill>
                <a:latin typeface="Arial" panose="020B0604020202020204" pitchFamily="34" charset="0"/>
              </a:rPr>
              <a:t>MediaLab</a:t>
            </a:r>
            <a:r>
              <a:rPr lang="en-US" altLang="en-US" dirty="0">
                <a:solidFill>
                  <a:srgbClr val="FF0000"/>
                </a:solidFill>
                <a:latin typeface="Arial" panose="020B0604020202020204" pitchFamily="34" charset="0"/>
              </a:rPr>
              <a:t> uses high-tech observation to capture the changing ways that today’s viewers are using and reacting to television and Web content. </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Some researchers are applying </a:t>
            </a:r>
            <a:r>
              <a:rPr lang="en-US" altLang="en-US" b="1" dirty="0">
                <a:solidFill>
                  <a:srgbClr val="FF0000"/>
                </a:solidFill>
                <a:latin typeface="Arial" panose="020B0604020202020204" pitchFamily="34" charset="0"/>
              </a:rPr>
              <a:t>neuromarketing</a:t>
            </a:r>
            <a:r>
              <a:rPr lang="en-US" altLang="en-US" dirty="0">
                <a:solidFill>
                  <a:srgbClr val="FF0000"/>
                </a:solidFill>
                <a:latin typeface="Arial" panose="020B0604020202020204" pitchFamily="34" charset="0"/>
              </a:rPr>
              <a:t>, which involves measuring brain activity to learn how consumers feel and respond. For example, PepsiCo’s Frito-Lay worked with Nielsen’s </a:t>
            </a:r>
            <a:r>
              <a:rPr lang="en-US" altLang="en-US" dirty="0" err="1">
                <a:solidFill>
                  <a:srgbClr val="FF0000"/>
                </a:solidFill>
                <a:latin typeface="Arial" panose="020B0604020202020204" pitchFamily="34" charset="0"/>
              </a:rPr>
              <a:t>NeuroFocus</a:t>
            </a:r>
            <a:r>
              <a:rPr lang="en-US" altLang="en-US" dirty="0">
                <a:solidFill>
                  <a:srgbClr val="FF0000"/>
                </a:solidFill>
                <a:latin typeface="Arial" panose="020B0604020202020204" pitchFamily="34" charset="0"/>
              </a:rPr>
              <a:t> to assess consumer motivations underlying the success of its Cheetos snack brand.</a:t>
            </a:r>
          </a:p>
          <a:p>
            <a:r>
              <a:rPr lang="en-US" altLang="en-US" dirty="0" err="1">
                <a:solidFill>
                  <a:srgbClr val="FF0000"/>
                </a:solidFill>
                <a:latin typeface="Arial" panose="020B0604020202020204" pitchFamily="34" charset="0"/>
              </a:rPr>
              <a:t>teness</a:t>
            </a:r>
            <a:r>
              <a:rPr lang="en-US" altLang="en-US" dirty="0">
                <a:solidFill>
                  <a:srgbClr val="FF0000"/>
                </a:solidFill>
                <a:latin typeface="Arial" panose="020B0604020202020204" pitchFamily="34" charset="0"/>
              </a:rPr>
              <a:t> and code it for analysis. The researchers then tabulate the results and compute statistical measures.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270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https://</a:t>
            </a:r>
            <a:r>
              <a:rPr lang="en-US" sz="1200" dirty="0" err="1">
                <a:solidFill>
                  <a:srgbClr val="0070C0"/>
                </a:solidFill>
              </a:rPr>
              <a:t>pestleanalysis.com</a:t>
            </a:r>
            <a:r>
              <a:rPr lang="en-US" sz="1200" dirty="0">
                <a:solidFill>
                  <a:srgbClr val="0070C0"/>
                </a:solidFill>
              </a:rPr>
              <a:t>/examples-of-pestle-analysis/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1-E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2-Tech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3- 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4-Econmuy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5-social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6-ergal</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dirty="0">
                <a:solidFill>
                  <a:srgbClr val="0070C0"/>
                </a:solidFill>
              </a:rPr>
            </a:br>
            <a:endParaRPr lang="en-US" sz="1200" dirty="0">
              <a:solidFill>
                <a:srgbClr val="0070C0"/>
              </a:solidFill>
            </a:endParaRP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6096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The researcher next puts the marketing research plan into action. This involves collecting, processing, and analyzing the information. Data collection can be carried out by the company’s marketing research staff or outside firms.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Researchers make sure that the plan is implemented correctly and must guard against problems with data collection techniques and technologies, data quality, and timeliness.</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Researchers must also process and analyze the collected data to isolate important information and insights. They need to check data for accuracy and </a:t>
            </a:r>
            <a:r>
              <a:rPr lang="en-US" altLang="en-US" dirty="0" err="1">
                <a:solidFill>
                  <a:srgbClr val="FF0000"/>
                </a:solidFill>
                <a:latin typeface="Arial" panose="020B0604020202020204" pitchFamily="34" charset="0"/>
              </a:rPr>
              <a:t>comple</a:t>
            </a:r>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In collecting primary data, marketing researchers have a choice of </a:t>
            </a:r>
            <a:r>
              <a:rPr lang="en-US" altLang="en-US" b="0" dirty="0">
                <a:solidFill>
                  <a:srgbClr val="FF0000"/>
                </a:solidFill>
                <a:latin typeface="Arial" panose="020B0604020202020204" pitchFamily="34" charset="0"/>
              </a:rPr>
              <a:t>two main research instruments: questionnaires and mechanical instruments.</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A </a:t>
            </a:r>
            <a:r>
              <a:rPr lang="en-US" altLang="en-US" b="1" dirty="0">
                <a:solidFill>
                  <a:srgbClr val="FF0000"/>
                </a:solidFill>
                <a:latin typeface="Arial" panose="020B0604020202020204" pitchFamily="34" charset="0"/>
              </a:rPr>
              <a:t>questionnaire</a:t>
            </a:r>
            <a:r>
              <a:rPr lang="en-US" altLang="en-US" dirty="0">
                <a:solidFill>
                  <a:srgbClr val="FF0000"/>
                </a:solidFill>
                <a:latin typeface="Arial" panose="020B0604020202020204" pitchFamily="34" charset="0"/>
              </a:rPr>
              <a:t> is by far the most common instrument used for research. </a:t>
            </a:r>
            <a:r>
              <a:rPr lang="en-US" altLang="en-US" b="1" dirty="0">
                <a:solidFill>
                  <a:srgbClr val="FF0000"/>
                </a:solidFill>
                <a:latin typeface="Arial" panose="020B0604020202020204" pitchFamily="34" charset="0"/>
              </a:rPr>
              <a:t>Closed-ended </a:t>
            </a:r>
            <a:r>
              <a:rPr lang="en-US" altLang="en-US" dirty="0">
                <a:solidFill>
                  <a:srgbClr val="FF0000"/>
                </a:solidFill>
                <a:latin typeface="Arial" panose="020B0604020202020204" pitchFamily="34" charset="0"/>
              </a:rPr>
              <a:t>questions include all the possible answers, and subjects make choices among them. </a:t>
            </a:r>
            <a:r>
              <a:rPr lang="en-US" altLang="en-US" b="1" dirty="0">
                <a:solidFill>
                  <a:srgbClr val="FF0000"/>
                </a:solidFill>
                <a:latin typeface="Arial" panose="020B0604020202020204" pitchFamily="34" charset="0"/>
              </a:rPr>
              <a:t>Open-ended </a:t>
            </a:r>
            <a:r>
              <a:rPr lang="en-US" altLang="en-US" b="0" dirty="0">
                <a:solidFill>
                  <a:srgbClr val="FF0000"/>
                </a:solidFill>
                <a:latin typeface="Arial" panose="020B0604020202020204" pitchFamily="34" charset="0"/>
              </a:rPr>
              <a:t>questions</a:t>
            </a:r>
            <a:r>
              <a:rPr lang="en-US" altLang="en-US" b="1"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allow respondents to answer in their own words. Open-ended questions are especially useful in exploratory research, when the researcher is trying to find out what people think but is not measuring how many people think in a certain way. Closed-ended questions, on the other hand, provide answers that are easier to interpret and tabulate. Researchers should use care in the wording and ordering of questions.</a:t>
            </a:r>
          </a:p>
          <a:p>
            <a:endParaRPr lang="en-US" altLang="en-US" dirty="0">
              <a:solidFill>
                <a:srgbClr val="FF0000"/>
              </a:solidFill>
              <a:latin typeface="Arial" panose="020B0604020202020204" pitchFamily="34" charset="0"/>
            </a:endParaRPr>
          </a:p>
          <a:p>
            <a:r>
              <a:rPr lang="en-US" altLang="en-US" b="1" dirty="0">
                <a:solidFill>
                  <a:srgbClr val="FF0000"/>
                </a:solidFill>
                <a:latin typeface="Arial" panose="020B0604020202020204" pitchFamily="34" charset="0"/>
              </a:rPr>
              <a:t>Mechanical instruments</a:t>
            </a:r>
            <a:r>
              <a:rPr lang="en-US" altLang="en-US" b="1" baseline="0" dirty="0">
                <a:solidFill>
                  <a:srgbClr val="FF0000"/>
                </a:solidFill>
                <a:latin typeface="Arial" panose="020B0604020202020204" pitchFamily="34" charset="0"/>
              </a:rPr>
              <a:t> </a:t>
            </a:r>
            <a:r>
              <a:rPr lang="en-US" altLang="en-US" b="0" dirty="0">
                <a:solidFill>
                  <a:srgbClr val="FF0000"/>
                </a:solidFill>
                <a:latin typeface="Arial" panose="020B0604020202020204" pitchFamily="34" charset="0"/>
              </a:rPr>
              <a:t>are </a:t>
            </a:r>
            <a:r>
              <a:rPr lang="en-US" altLang="en-US" dirty="0">
                <a:solidFill>
                  <a:srgbClr val="FF0000"/>
                </a:solidFill>
                <a:latin typeface="Arial" panose="020B0604020202020204" pitchFamily="34" charset="0"/>
              </a:rPr>
              <a:t>used to monitor consumer behavior. For example, Time Warner’s </a:t>
            </a:r>
            <a:r>
              <a:rPr lang="en-US" altLang="en-US" dirty="0" err="1">
                <a:solidFill>
                  <a:srgbClr val="FF0000"/>
                </a:solidFill>
                <a:latin typeface="Arial" panose="020B0604020202020204" pitchFamily="34" charset="0"/>
              </a:rPr>
              <a:t>MediaLab</a:t>
            </a:r>
            <a:r>
              <a:rPr lang="en-US" altLang="en-US" dirty="0">
                <a:solidFill>
                  <a:srgbClr val="FF0000"/>
                </a:solidFill>
                <a:latin typeface="Arial" panose="020B0604020202020204" pitchFamily="34" charset="0"/>
              </a:rPr>
              <a:t> uses high-tech observation to capture the changing ways that today’s viewers are using and reacting to television and Web content. </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Some researchers are applying </a:t>
            </a:r>
            <a:r>
              <a:rPr lang="en-US" altLang="en-US" b="1" dirty="0">
                <a:solidFill>
                  <a:srgbClr val="FF0000"/>
                </a:solidFill>
                <a:latin typeface="Arial" panose="020B0604020202020204" pitchFamily="34" charset="0"/>
              </a:rPr>
              <a:t>neuromarketing</a:t>
            </a:r>
            <a:r>
              <a:rPr lang="en-US" altLang="en-US" dirty="0">
                <a:solidFill>
                  <a:srgbClr val="FF0000"/>
                </a:solidFill>
                <a:latin typeface="Arial" panose="020B0604020202020204" pitchFamily="34" charset="0"/>
              </a:rPr>
              <a:t>, which involves measuring brain activity to learn how consumers feel and respond. For example, PepsiCo’s Frito-Lay worked with Nielsen’s </a:t>
            </a:r>
            <a:r>
              <a:rPr lang="en-US" altLang="en-US" dirty="0" err="1">
                <a:solidFill>
                  <a:srgbClr val="FF0000"/>
                </a:solidFill>
                <a:latin typeface="Arial" panose="020B0604020202020204" pitchFamily="34" charset="0"/>
              </a:rPr>
              <a:t>NeuroFocus</a:t>
            </a:r>
            <a:r>
              <a:rPr lang="en-US" altLang="en-US" dirty="0">
                <a:solidFill>
                  <a:srgbClr val="FF0000"/>
                </a:solidFill>
                <a:latin typeface="Arial" panose="020B0604020202020204" pitchFamily="34" charset="0"/>
              </a:rPr>
              <a:t> to assess consumer motivations underlying the success of its Cheetos snack brand.</a:t>
            </a:r>
          </a:p>
          <a:p>
            <a:r>
              <a:rPr lang="en-US" altLang="en-US" dirty="0" err="1">
                <a:solidFill>
                  <a:srgbClr val="FF0000"/>
                </a:solidFill>
                <a:latin typeface="Arial" panose="020B0604020202020204" pitchFamily="34" charset="0"/>
              </a:rPr>
              <a:t>teness</a:t>
            </a:r>
            <a:r>
              <a:rPr lang="en-US" altLang="en-US" dirty="0">
                <a:solidFill>
                  <a:srgbClr val="FF0000"/>
                </a:solidFill>
                <a:latin typeface="Arial" panose="020B0604020202020204" pitchFamily="34" charset="0"/>
              </a:rPr>
              <a:t> and code it for analysis. The researchers then tabulate the results and compute statistical measures.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8792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a:latin typeface="Arial" panose="020B0604020202020204" pitchFamily="34" charset="0"/>
              </a:rPr>
              <a:t>The market researcher must interpret the findings, draw conclusions, and report them to management. The researcher should present important findings and insights that are useful in the major decisions faced by management. </a:t>
            </a:r>
          </a:p>
          <a:p>
            <a:endParaRPr lang="en-US" altLang="en-US">
              <a:latin typeface="Arial" panose="020B0604020202020204" pitchFamily="34" charset="0"/>
            </a:endParaRPr>
          </a:p>
          <a:p>
            <a:r>
              <a:rPr lang="en-US" altLang="en-US">
                <a:latin typeface="Arial" panose="020B0604020202020204" pitchFamily="34" charset="0"/>
              </a:rPr>
              <a:t>The best research means little if the manager blindly accepts faulty interpretations from the researcher. In many cases, findings can be interpreted in different ways, and discussions between researchers and managers will help point to the best interpretations. Thus, managers and researchers must work together closely when interpreting research results, and both must share responsibility for the research process and resulting decisions.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1815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The marketing information system must make information readily available to managers and others who need it, when they need it. In some cases, this means providing managers with routine information such as performance reports, intelligence updates, and reports on the results of research studies. But, marketing managers also require non-routine information to make on-the-spot decisions. For example, a sales manager having trouble with a large customer may want a summary of the account’s sales and profitability over the past year.</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Many firms use company intranet and internal CRM systems to facilitate the distribution and use of marketing information. Companies are also increasingly allowing key customers and value-network members to access account, product, and other data on demand through extranets.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4020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Secondary data can usually be obtained more quickly and at a lower cost than primary data. Also, secondary sources can sometimes provide data an individual company cannot collect on its own, like data that is not available directly or would be too expensive to collect. For example, it would be too expensive for Red Bull</a:t>
            </a:r>
            <a:r>
              <a:rPr lang="ja-JP" altLang="en-US" dirty="0">
                <a:solidFill>
                  <a:srgbClr val="FF0000"/>
                </a:solidFill>
                <a:latin typeface="Arial" panose="020B0604020202020204" pitchFamily="34" charset="0"/>
              </a:rPr>
              <a:t>’</a:t>
            </a:r>
            <a:r>
              <a:rPr lang="en-US" altLang="ja-JP" dirty="0">
                <a:solidFill>
                  <a:srgbClr val="FF0000"/>
                </a:solidFill>
                <a:latin typeface="Arial" panose="020B0604020202020204" pitchFamily="34" charset="0"/>
              </a:rPr>
              <a:t>s marketers to conduct a continuing retail store audit to find out about the market shares, prices, and displays of competitors</a:t>
            </a:r>
            <a:r>
              <a:rPr lang="ja-JP" altLang="en-US" dirty="0">
                <a:solidFill>
                  <a:srgbClr val="FF0000"/>
                </a:solidFill>
                <a:latin typeface="Arial" panose="020B0604020202020204" pitchFamily="34" charset="0"/>
              </a:rPr>
              <a:t>’</a:t>
            </a:r>
            <a:r>
              <a:rPr lang="en-US" altLang="ja-JP" dirty="0">
                <a:solidFill>
                  <a:srgbClr val="FF0000"/>
                </a:solidFill>
                <a:latin typeface="Arial" panose="020B0604020202020204" pitchFamily="34" charset="0"/>
              </a:rPr>
              <a:t> brands.</a:t>
            </a:r>
          </a:p>
          <a:p>
            <a:endParaRPr lang="en-US" altLang="en-US" dirty="0">
              <a:latin typeface="Arial" panose="020B0604020202020204" pitchFamily="34" charset="0"/>
            </a:endParaRPr>
          </a:p>
          <a:p>
            <a:r>
              <a:rPr lang="en-US" altLang="en-US" dirty="0">
                <a:solidFill>
                  <a:srgbClr val="FF0000"/>
                </a:solidFill>
                <a:latin typeface="Arial" panose="020B0604020202020204" pitchFamily="34" charset="0"/>
              </a:rPr>
              <a:t>However, secondary data can also present problems. Researchers can rarely obtain all the data they need from secondary sources.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For example, Chipotle will not find existing information regarding consumer reactions about new drive-thru service that it has not yet installed. </a:t>
            </a:r>
            <a:r>
              <a:rPr lang="en-US" altLang="en-US" dirty="0">
                <a:solidFill>
                  <a:srgbClr val="FF0000"/>
                </a:solidFill>
                <a:latin typeface="Arial" panose="020B0604020202020204" pitchFamily="34" charset="0"/>
              </a:rPr>
              <a:t>Even when data can be found, the information might not be very usable.</a:t>
            </a:r>
          </a:p>
          <a:p>
            <a:endParaRPr lang="en-US" altLang="en-US" dirty="0">
              <a:latin typeface="Arial" panose="020B0604020202020204" pitchFamily="34" charset="0"/>
            </a:endParaRPr>
          </a:p>
          <a:p>
            <a:r>
              <a:rPr lang="en-US" altLang="en-US" dirty="0">
                <a:solidFill>
                  <a:srgbClr val="FF0000"/>
                </a:solidFill>
                <a:latin typeface="Arial" panose="020B0604020202020204" pitchFamily="34" charset="0"/>
              </a:rPr>
              <a:t>The researcher must evaluate secondary information carefully to make certain it is relevant, accurate, up-to-date, and impartial.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048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Just like larger firms, small organizations need market information and the customer insights that it can provide. Many marketing research techniques can be used by smaller organizations in a less formal manner and at little or no expense.</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Small businesses and not-for-profit organizations can obtain good marketing insights through observation or informal surveys using small convenience samples</a:t>
            </a:r>
            <a:r>
              <a:rPr lang="en-US" altLang="en-US" dirty="0">
                <a:latin typeface="Arial" panose="020B0604020202020204" pitchFamily="34" charset="0"/>
              </a:rPr>
              <a:t>. </a:t>
            </a:r>
            <a:r>
              <a:rPr lang="en-US" altLang="en-US" dirty="0">
                <a:solidFill>
                  <a:srgbClr val="FF0000"/>
                </a:solidFill>
                <a:latin typeface="Arial" panose="020B0604020202020204" pitchFamily="34" charset="0"/>
              </a:rPr>
              <a:t>They can collect a considerable amount of information at very little cost online. They can scour competitor and customer Web sites and use Internet search engines to research specific companies and issues. </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Although these informal research methods are less complex and less costly, they still must be conducted with care.</a:t>
            </a:r>
            <a:r>
              <a:rPr lang="en-US" altLang="en-US" baseline="0"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Managers must think carefully about the objectives of the research, formulate questions in advance, recognize the biases introduced by smaller samples and less skilled researchers, and conduct the research systematically.</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848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70C0"/>
                </a:solidFill>
              </a:rPr>
              <a:t>https://</a:t>
            </a:r>
            <a:r>
              <a:rPr lang="en-US" sz="1200" dirty="0" err="1">
                <a:solidFill>
                  <a:srgbClr val="0070C0"/>
                </a:solidFill>
              </a:rPr>
              <a:t>pestleanalysis.com</a:t>
            </a:r>
            <a:r>
              <a:rPr lang="en-US" sz="1200" dirty="0">
                <a:solidFill>
                  <a:srgbClr val="0070C0"/>
                </a:solidFill>
              </a:rPr>
              <a:t>/examples-of-pestle-analysis/</a:t>
            </a:r>
            <a:br>
              <a:rPr lang="en-US" sz="1200" dirty="0">
                <a:solidFill>
                  <a:srgbClr val="0070C0"/>
                </a:solidFill>
              </a:rPr>
            </a:br>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264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  C</a:t>
            </a:r>
            <a:endParaRPr lang="en-S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Times New Roman" panose="02020603050405020304" pitchFamily="18" charset="0"/>
                <a:ea typeface="Times New Roman" panose="02020603050405020304" pitchFamily="18" charset="0"/>
                <a:cs typeface="Palatino Linotype" panose="02040502050505030304" pitchFamily="18" charset="0"/>
              </a:rPr>
              <a:t>Answer:  A</a:t>
            </a:r>
            <a:endParaRPr lang="en-SA" sz="1000" dirty="0">
              <a:solidFill>
                <a:srgbClr val="000000"/>
              </a:solidFill>
              <a:effectLst/>
              <a:latin typeface="Palatino Linotype" panose="02040502050505030304" pitchFamily="18" charset="0"/>
              <a:ea typeface="Times New Roman" panose="02020603050405020304" pitchFamily="18" charset="0"/>
              <a:cs typeface="Palatino Linotype" panose="0204050205050503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Describe the environmental forces that affect the company's ability to serve its customers  </a:t>
            </a:r>
            <a:endParaRPr lang="en-SA" dirty="0"/>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695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  B</a:t>
            </a:r>
            <a:endParaRPr lang="en-SA" dirty="0"/>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089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  A</a:t>
            </a:r>
            <a:endParaRPr lang="en-S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AAnswer</a:t>
            </a:r>
            <a:r>
              <a:rPr lang="en-US" dirty="0"/>
              <a:t>:  E</a:t>
            </a:r>
            <a:endParaRPr lang="en-S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  C</a:t>
            </a:r>
            <a:endParaRPr lang="en-SA" dirty="0"/>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308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6D859-6B03-4EF1-8F1F-5A1443CC0C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E0B12-FA7A-4E6F-9749-AE4707A1A8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7D1197-C917-4275-AB26-0633E83D38F6}"/>
              </a:ext>
            </a:extLst>
          </p:cNvPr>
          <p:cNvSpPr>
            <a:spLocks noGrp="1"/>
          </p:cNvSpPr>
          <p:nvPr>
            <p:ph type="dt" sz="half" idx="10"/>
          </p:nvPr>
        </p:nvSpPr>
        <p:spPr/>
        <p:txBody>
          <a:bodyPr/>
          <a:lstStyle/>
          <a:p>
            <a:fld id="{E88EF1EF-601C-4D4E-AAB9-8E9117974E7F}" type="datetimeFigureOut">
              <a:rPr lang="en-US" smtClean="0"/>
              <a:t>8/25/2024</a:t>
            </a:fld>
            <a:endParaRPr lang="en-US"/>
          </a:p>
        </p:txBody>
      </p:sp>
      <p:sp>
        <p:nvSpPr>
          <p:cNvPr id="5" name="Footer Placeholder 4">
            <a:extLst>
              <a:ext uri="{FF2B5EF4-FFF2-40B4-BE49-F238E27FC236}">
                <a16:creationId xmlns:a16="http://schemas.microsoft.com/office/drawing/2014/main" id="{CC105D71-4487-437D-A313-3A2D039F5C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7EFF6-B8C0-4051-B089-DA293126EBC2}"/>
              </a:ext>
            </a:extLst>
          </p:cNvPr>
          <p:cNvSpPr>
            <a:spLocks noGrp="1"/>
          </p:cNvSpPr>
          <p:nvPr>
            <p:ph type="sldNum" sz="quarter" idx="12"/>
          </p:nvPr>
        </p:nvSpPr>
        <p:spPr/>
        <p:txBody>
          <a:bodyPr/>
          <a:lstStyle/>
          <a:p>
            <a:fld id="{5834E8F2-3437-4368-9843-F55E32157DF3}" type="slidenum">
              <a:rPr lang="en-US" smtClean="0"/>
              <a:t>‹#›</a:t>
            </a:fld>
            <a:endParaRPr lang="en-US"/>
          </a:p>
        </p:txBody>
      </p:sp>
    </p:spTree>
    <p:extLst>
      <p:ext uri="{BB962C8B-B14F-4D97-AF65-F5344CB8AC3E}">
        <p14:creationId xmlns:p14="http://schemas.microsoft.com/office/powerpoint/2010/main" val="2927793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7D5F7-FBDA-4904-B27C-AA01062376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6F3B20-3A71-4D15-83A2-3E9F7FC0E4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397F29-0B13-4C5B-8F3C-4583EF2A3045}"/>
              </a:ext>
            </a:extLst>
          </p:cNvPr>
          <p:cNvSpPr>
            <a:spLocks noGrp="1"/>
          </p:cNvSpPr>
          <p:nvPr>
            <p:ph type="dt" sz="half" idx="10"/>
          </p:nvPr>
        </p:nvSpPr>
        <p:spPr/>
        <p:txBody>
          <a:bodyPr/>
          <a:lstStyle/>
          <a:p>
            <a:fld id="{E88EF1EF-601C-4D4E-AAB9-8E9117974E7F}" type="datetimeFigureOut">
              <a:rPr lang="en-US" smtClean="0"/>
              <a:t>8/25/2024</a:t>
            </a:fld>
            <a:endParaRPr lang="en-US"/>
          </a:p>
        </p:txBody>
      </p:sp>
      <p:sp>
        <p:nvSpPr>
          <p:cNvPr id="5" name="Footer Placeholder 4">
            <a:extLst>
              <a:ext uri="{FF2B5EF4-FFF2-40B4-BE49-F238E27FC236}">
                <a16:creationId xmlns:a16="http://schemas.microsoft.com/office/drawing/2014/main" id="{B031E614-11F0-40B5-9934-4BEBC5420A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59A7EC-BE2D-47AF-88BC-78EF8A819A01}"/>
              </a:ext>
            </a:extLst>
          </p:cNvPr>
          <p:cNvSpPr>
            <a:spLocks noGrp="1"/>
          </p:cNvSpPr>
          <p:nvPr>
            <p:ph type="sldNum" sz="quarter" idx="12"/>
          </p:nvPr>
        </p:nvSpPr>
        <p:spPr/>
        <p:txBody>
          <a:bodyPr/>
          <a:lstStyle/>
          <a:p>
            <a:fld id="{5834E8F2-3437-4368-9843-F55E32157DF3}" type="slidenum">
              <a:rPr lang="en-US" smtClean="0"/>
              <a:t>‹#›</a:t>
            </a:fld>
            <a:endParaRPr lang="en-US"/>
          </a:p>
        </p:txBody>
      </p:sp>
    </p:spTree>
    <p:extLst>
      <p:ext uri="{BB962C8B-B14F-4D97-AF65-F5344CB8AC3E}">
        <p14:creationId xmlns:p14="http://schemas.microsoft.com/office/powerpoint/2010/main" val="2478706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B99B48-7B2C-42CF-884F-CD8026CB19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D4168E-1C77-4FF7-A215-48B19ACA4F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194310-AD25-4606-A86A-7961652A11B6}"/>
              </a:ext>
            </a:extLst>
          </p:cNvPr>
          <p:cNvSpPr>
            <a:spLocks noGrp="1"/>
          </p:cNvSpPr>
          <p:nvPr>
            <p:ph type="dt" sz="half" idx="10"/>
          </p:nvPr>
        </p:nvSpPr>
        <p:spPr/>
        <p:txBody>
          <a:bodyPr/>
          <a:lstStyle/>
          <a:p>
            <a:fld id="{E88EF1EF-601C-4D4E-AAB9-8E9117974E7F}" type="datetimeFigureOut">
              <a:rPr lang="en-US" smtClean="0"/>
              <a:t>8/25/2024</a:t>
            </a:fld>
            <a:endParaRPr lang="en-US"/>
          </a:p>
        </p:txBody>
      </p:sp>
      <p:sp>
        <p:nvSpPr>
          <p:cNvPr id="5" name="Footer Placeholder 4">
            <a:extLst>
              <a:ext uri="{FF2B5EF4-FFF2-40B4-BE49-F238E27FC236}">
                <a16:creationId xmlns:a16="http://schemas.microsoft.com/office/drawing/2014/main" id="{0887AEAF-3C0F-49F4-A770-DD943D7687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69C73B-2F6D-4C66-A65E-238F0EC1ACB5}"/>
              </a:ext>
            </a:extLst>
          </p:cNvPr>
          <p:cNvSpPr>
            <a:spLocks noGrp="1"/>
          </p:cNvSpPr>
          <p:nvPr>
            <p:ph type="sldNum" sz="quarter" idx="12"/>
          </p:nvPr>
        </p:nvSpPr>
        <p:spPr/>
        <p:txBody>
          <a:bodyPr/>
          <a:lstStyle/>
          <a:p>
            <a:fld id="{5834E8F2-3437-4368-9843-F55E32157DF3}" type="slidenum">
              <a:rPr lang="en-US" smtClean="0"/>
              <a:t>‹#›</a:t>
            </a:fld>
            <a:endParaRPr lang="en-US"/>
          </a:p>
        </p:txBody>
      </p:sp>
    </p:spTree>
    <p:extLst>
      <p:ext uri="{BB962C8B-B14F-4D97-AF65-F5344CB8AC3E}">
        <p14:creationId xmlns:p14="http://schemas.microsoft.com/office/powerpoint/2010/main" val="1535890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Learning Objectiv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Tree>
    <p:extLst>
      <p:ext uri="{BB962C8B-B14F-4D97-AF65-F5344CB8AC3E}">
        <p14:creationId xmlns:p14="http://schemas.microsoft.com/office/powerpoint/2010/main" val="2776595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5536F02-B6CC-4ABB-A292-245A71D8D899}" type="datetimeFigureOut">
              <a:rPr lang="en-US" smtClean="0"/>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93CC6-DDFC-4AF8-A33F-FAB58110DDB1}" type="slidenum">
              <a:rPr lang="en-US" smtClean="0"/>
              <a:t>‹#›</a:t>
            </a:fld>
            <a:endParaRPr lang="en-US"/>
          </a:p>
        </p:txBody>
      </p:sp>
    </p:spTree>
    <p:extLst>
      <p:ext uri="{BB962C8B-B14F-4D97-AF65-F5344CB8AC3E}">
        <p14:creationId xmlns:p14="http://schemas.microsoft.com/office/powerpoint/2010/main" val="2462909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536F02-B6CC-4ABB-A292-245A71D8D899}" type="datetimeFigureOut">
              <a:rPr lang="en-US" smtClean="0"/>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93CC6-DDFC-4AF8-A33F-FAB58110DDB1}" type="slidenum">
              <a:rPr lang="en-US" smtClean="0"/>
              <a:t>‹#›</a:t>
            </a:fld>
            <a:endParaRPr lang="en-US"/>
          </a:p>
        </p:txBody>
      </p:sp>
    </p:spTree>
    <p:extLst>
      <p:ext uri="{BB962C8B-B14F-4D97-AF65-F5344CB8AC3E}">
        <p14:creationId xmlns:p14="http://schemas.microsoft.com/office/powerpoint/2010/main" val="4216255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536F02-B6CC-4ABB-A292-245A71D8D899}" type="datetimeFigureOut">
              <a:rPr lang="en-US" smtClean="0"/>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93CC6-DDFC-4AF8-A33F-FAB58110DDB1}" type="slidenum">
              <a:rPr lang="en-US" smtClean="0"/>
              <a:t>‹#›</a:t>
            </a:fld>
            <a:endParaRPr lang="en-US"/>
          </a:p>
        </p:txBody>
      </p:sp>
    </p:spTree>
    <p:extLst>
      <p:ext uri="{BB962C8B-B14F-4D97-AF65-F5344CB8AC3E}">
        <p14:creationId xmlns:p14="http://schemas.microsoft.com/office/powerpoint/2010/main" val="26833127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536F02-B6CC-4ABB-A292-245A71D8D899}" type="datetimeFigureOut">
              <a:rPr lang="en-US" smtClean="0"/>
              <a:t>8/25/2024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893CC6-DDFC-4AF8-A33F-FAB58110DDB1}" type="slidenum">
              <a:rPr lang="en-US" smtClean="0"/>
              <a:t>‹#›</a:t>
            </a:fld>
            <a:endParaRPr lang="en-US"/>
          </a:p>
        </p:txBody>
      </p:sp>
    </p:spTree>
    <p:extLst>
      <p:ext uri="{BB962C8B-B14F-4D97-AF65-F5344CB8AC3E}">
        <p14:creationId xmlns:p14="http://schemas.microsoft.com/office/powerpoint/2010/main" val="3234109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536F02-B6CC-4ABB-A292-245A71D8D899}" type="datetimeFigureOut">
              <a:rPr lang="en-US" smtClean="0"/>
              <a:t>8/25/2024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893CC6-DDFC-4AF8-A33F-FAB58110DDB1}" type="slidenum">
              <a:rPr lang="en-US" smtClean="0"/>
              <a:t>‹#›</a:t>
            </a:fld>
            <a:endParaRPr lang="en-US"/>
          </a:p>
        </p:txBody>
      </p:sp>
    </p:spTree>
    <p:extLst>
      <p:ext uri="{BB962C8B-B14F-4D97-AF65-F5344CB8AC3E}">
        <p14:creationId xmlns:p14="http://schemas.microsoft.com/office/powerpoint/2010/main" val="30189906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536F02-B6CC-4ABB-A292-245A71D8D899}" type="datetimeFigureOut">
              <a:rPr lang="en-US" smtClean="0"/>
              <a:t>8/25/2024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893CC6-DDFC-4AF8-A33F-FAB58110DDB1}" type="slidenum">
              <a:rPr lang="en-US" smtClean="0"/>
              <a:t>‹#›</a:t>
            </a:fld>
            <a:endParaRPr lang="en-US"/>
          </a:p>
        </p:txBody>
      </p:sp>
    </p:spTree>
    <p:extLst>
      <p:ext uri="{BB962C8B-B14F-4D97-AF65-F5344CB8AC3E}">
        <p14:creationId xmlns:p14="http://schemas.microsoft.com/office/powerpoint/2010/main" val="2263746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536F02-B6CC-4ABB-A292-245A71D8D899}" type="datetimeFigureOut">
              <a:rPr lang="en-US" smtClean="0"/>
              <a:t>8/25/2024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893CC6-DDFC-4AF8-A33F-FAB58110DDB1}" type="slidenum">
              <a:rPr lang="en-US" smtClean="0"/>
              <a:t>‹#›</a:t>
            </a:fld>
            <a:endParaRPr lang="en-US"/>
          </a:p>
        </p:txBody>
      </p:sp>
    </p:spTree>
    <p:extLst>
      <p:ext uri="{BB962C8B-B14F-4D97-AF65-F5344CB8AC3E}">
        <p14:creationId xmlns:p14="http://schemas.microsoft.com/office/powerpoint/2010/main" val="1718484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533FD-91C3-4BEC-B8B1-DFDBD62505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787DE9-C3C3-4BC0-895F-6EF2B70C29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921ED-37AE-4BAB-924F-22A32B02CD02}"/>
              </a:ext>
            </a:extLst>
          </p:cNvPr>
          <p:cNvSpPr>
            <a:spLocks noGrp="1"/>
          </p:cNvSpPr>
          <p:nvPr>
            <p:ph type="dt" sz="half" idx="10"/>
          </p:nvPr>
        </p:nvSpPr>
        <p:spPr/>
        <p:txBody>
          <a:bodyPr/>
          <a:lstStyle/>
          <a:p>
            <a:fld id="{E88EF1EF-601C-4D4E-AAB9-8E9117974E7F}" type="datetimeFigureOut">
              <a:rPr lang="en-US" smtClean="0"/>
              <a:t>8/25/2024</a:t>
            </a:fld>
            <a:endParaRPr lang="en-US"/>
          </a:p>
        </p:txBody>
      </p:sp>
      <p:sp>
        <p:nvSpPr>
          <p:cNvPr id="5" name="Footer Placeholder 4">
            <a:extLst>
              <a:ext uri="{FF2B5EF4-FFF2-40B4-BE49-F238E27FC236}">
                <a16:creationId xmlns:a16="http://schemas.microsoft.com/office/drawing/2014/main" id="{E1B0790B-2A87-467A-A292-B2292E8FEE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0875C2-5C5D-4738-84CD-DA219B93D3A2}"/>
              </a:ext>
            </a:extLst>
          </p:cNvPr>
          <p:cNvSpPr>
            <a:spLocks noGrp="1"/>
          </p:cNvSpPr>
          <p:nvPr>
            <p:ph type="sldNum" sz="quarter" idx="12"/>
          </p:nvPr>
        </p:nvSpPr>
        <p:spPr/>
        <p:txBody>
          <a:bodyPr/>
          <a:lstStyle/>
          <a:p>
            <a:fld id="{5834E8F2-3437-4368-9843-F55E32157DF3}" type="slidenum">
              <a:rPr lang="en-US" smtClean="0"/>
              <a:t>‹#›</a:t>
            </a:fld>
            <a:endParaRPr lang="en-US"/>
          </a:p>
        </p:txBody>
      </p:sp>
    </p:spTree>
    <p:extLst>
      <p:ext uri="{BB962C8B-B14F-4D97-AF65-F5344CB8AC3E}">
        <p14:creationId xmlns:p14="http://schemas.microsoft.com/office/powerpoint/2010/main" val="20558793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536F02-B6CC-4ABB-A292-245A71D8D899}" type="datetimeFigureOut">
              <a:rPr lang="en-US" smtClean="0"/>
              <a:t>8/25/2024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893CC6-DDFC-4AF8-A33F-FAB58110DDB1}" type="slidenum">
              <a:rPr lang="en-US" smtClean="0"/>
              <a:t>‹#›</a:t>
            </a:fld>
            <a:endParaRPr lang="en-US"/>
          </a:p>
        </p:txBody>
      </p:sp>
    </p:spTree>
    <p:extLst>
      <p:ext uri="{BB962C8B-B14F-4D97-AF65-F5344CB8AC3E}">
        <p14:creationId xmlns:p14="http://schemas.microsoft.com/office/powerpoint/2010/main" val="3377634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536F02-B6CC-4ABB-A292-245A71D8D899}" type="datetimeFigureOut">
              <a:rPr lang="en-US" smtClean="0"/>
              <a:t>8/25/2024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893CC6-DDFC-4AF8-A33F-FAB58110DDB1}" type="slidenum">
              <a:rPr lang="en-US" smtClean="0"/>
              <a:t>‹#›</a:t>
            </a:fld>
            <a:endParaRPr lang="en-US"/>
          </a:p>
        </p:txBody>
      </p:sp>
    </p:spTree>
    <p:extLst>
      <p:ext uri="{BB962C8B-B14F-4D97-AF65-F5344CB8AC3E}">
        <p14:creationId xmlns:p14="http://schemas.microsoft.com/office/powerpoint/2010/main" val="18492252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536F02-B6CC-4ABB-A292-245A71D8D899}" type="datetimeFigureOut">
              <a:rPr lang="en-US" smtClean="0"/>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93CC6-DDFC-4AF8-A33F-FAB58110DDB1}" type="slidenum">
              <a:rPr lang="en-US" smtClean="0"/>
              <a:t>‹#›</a:t>
            </a:fld>
            <a:endParaRPr lang="en-US"/>
          </a:p>
        </p:txBody>
      </p:sp>
    </p:spTree>
    <p:extLst>
      <p:ext uri="{BB962C8B-B14F-4D97-AF65-F5344CB8AC3E}">
        <p14:creationId xmlns:p14="http://schemas.microsoft.com/office/powerpoint/2010/main" val="1350523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536F02-B6CC-4ABB-A292-245A71D8D899}" type="datetimeFigureOut">
              <a:rPr lang="en-US" smtClean="0"/>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93CC6-DDFC-4AF8-A33F-FAB58110DDB1}" type="slidenum">
              <a:rPr lang="en-US" smtClean="0"/>
              <a:t>‹#›</a:t>
            </a:fld>
            <a:endParaRPr lang="en-US"/>
          </a:p>
        </p:txBody>
      </p:sp>
    </p:spTree>
    <p:extLst>
      <p:ext uri="{BB962C8B-B14F-4D97-AF65-F5344CB8AC3E}">
        <p14:creationId xmlns:p14="http://schemas.microsoft.com/office/powerpoint/2010/main" val="18222079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8/25/2024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0428251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600201"/>
            <a:ext cx="10972800" cy="1143000"/>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125292" y="6172201"/>
            <a:ext cx="11460480" cy="235463"/>
          </a:xfrm>
        </p:spPr>
        <p:txBody>
          <a:bodyPr/>
          <a:lstStyle/>
          <a:p>
            <a:endParaRPr lang="en-US" dirty="0"/>
          </a:p>
        </p:txBody>
      </p:sp>
      <p:sp>
        <p:nvSpPr>
          <p:cNvPr id="9" name="Date Placeholder 3"/>
          <p:cNvSpPr>
            <a:spLocks noGrp="1"/>
          </p:cNvSpPr>
          <p:nvPr>
            <p:ph type="dt" sz="half" idx="10"/>
          </p:nvPr>
        </p:nvSpPr>
        <p:spPr>
          <a:xfrm>
            <a:off x="8447617" y="113072"/>
            <a:ext cx="2844800" cy="182880"/>
          </a:xfrm>
        </p:spPr>
        <p:txBody>
          <a:bodyPr/>
          <a:lstStyle/>
          <a:p>
            <a:fld id="{A9DF6EFB-3F44-496C-A842-1E0B3D3B975A}" type="datetimeFigureOut">
              <a:rPr lang="en-US" smtClean="0"/>
              <a:pPr/>
              <a:t>8/25/2024</a:t>
            </a:fld>
            <a:endParaRPr lang="en-US" dirty="0"/>
          </a:p>
        </p:txBody>
      </p:sp>
      <p:sp>
        <p:nvSpPr>
          <p:cNvPr id="10" name="Slide Number Placeholder 5"/>
          <p:cNvSpPr>
            <a:spLocks noGrp="1"/>
          </p:cNvSpPr>
          <p:nvPr>
            <p:ph type="sldNum" sz="quarter" idx="12"/>
          </p:nvPr>
        </p:nvSpPr>
        <p:spPr>
          <a:xfrm>
            <a:off x="11292417" y="113072"/>
            <a:ext cx="735711" cy="182880"/>
          </a:xfrm>
        </p:spPr>
        <p:txBody>
          <a:bodyPr/>
          <a:lstStyle/>
          <a:p>
            <a:fld id="{200B2350-5261-4F5C-9DF5-EF0D264FC8D2}" type="slidenum">
              <a:rPr lang="en-US" smtClean="0"/>
              <a:pPr/>
              <a:t>‹#›</a:t>
            </a:fld>
            <a:endParaRPr lang="en-US" dirty="0"/>
          </a:p>
        </p:txBody>
      </p:sp>
      <p:sp>
        <p:nvSpPr>
          <p:cNvPr id="4" name="Content Placeholder 3"/>
          <p:cNvSpPr>
            <a:spLocks noGrp="1"/>
          </p:cNvSpPr>
          <p:nvPr>
            <p:ph sz="quarter" idx="13"/>
          </p:nvPr>
        </p:nvSpPr>
        <p:spPr>
          <a:xfrm>
            <a:off x="609600" y="3000375"/>
            <a:ext cx="10972800" cy="1009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Content Placeholder 6"/>
          <p:cNvSpPr>
            <a:spLocks noGrp="1"/>
          </p:cNvSpPr>
          <p:nvPr>
            <p:ph sz="quarter" idx="14"/>
          </p:nvPr>
        </p:nvSpPr>
        <p:spPr>
          <a:xfrm>
            <a:off x="609600" y="4381500"/>
            <a:ext cx="10972800" cy="106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4209441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p:cSld name="3_Title and Content">
    <p:spTree>
      <p:nvGrpSpPr>
        <p:cNvPr id="1" name="Shape 33"/>
        <p:cNvGrpSpPr/>
        <p:nvPr/>
      </p:nvGrpSpPr>
      <p:grpSpPr>
        <a:xfrm>
          <a:off x="0" y="0"/>
          <a:ext cx="0" cy="0"/>
          <a:chOff x="0" y="0"/>
          <a:chExt cx="0" cy="0"/>
        </a:xfrm>
      </p:grpSpPr>
      <p:sp>
        <p:nvSpPr>
          <p:cNvPr id="34" name="Google Shape;34;p55"/>
          <p:cNvSpPr txBox="1">
            <a:spLocks noGrp="1"/>
          </p:cNvSpPr>
          <p:nvPr>
            <p:ph type="title"/>
          </p:nvPr>
        </p:nvSpPr>
        <p:spPr>
          <a:xfrm>
            <a:off x="609600" y="215372"/>
            <a:ext cx="10972800" cy="109728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007FA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5"/>
          <p:cNvSpPr txBox="1">
            <a:spLocks noGrp="1"/>
          </p:cNvSpPr>
          <p:nvPr>
            <p:ph type="body" idx="1"/>
          </p:nvPr>
        </p:nvSpPr>
        <p:spPr>
          <a:xfrm>
            <a:off x="609600" y="1600201"/>
            <a:ext cx="10972800" cy="4525963"/>
          </a:xfrm>
          <a:prstGeom prst="rect">
            <a:avLst/>
          </a:prstGeom>
          <a:noFill/>
          <a:ln>
            <a:noFill/>
          </a:ln>
        </p:spPr>
        <p:txBody>
          <a:bodyPr spcFirstLastPara="1" wrap="square" lIns="0" tIns="0" rIns="0" bIns="0" anchor="t" anchorCtr="0">
            <a:noAutofit/>
          </a:bodyPr>
          <a:lstStyle>
            <a:lvl1pPr marL="457200" lvl="0" indent="-330200" algn="l">
              <a:spcBef>
                <a:spcPts val="1500"/>
              </a:spcBef>
              <a:spcAft>
                <a:spcPts val="0"/>
              </a:spcAft>
              <a:buClr>
                <a:srgbClr val="007FA3"/>
              </a:buClr>
              <a:buSzPts val="1600"/>
              <a:buChar char="•"/>
              <a:defRPr/>
            </a:lvl1pPr>
            <a:lvl2pPr marL="914400" lvl="1" indent="-330200" algn="l">
              <a:spcBef>
                <a:spcPts val="600"/>
              </a:spcBef>
              <a:spcAft>
                <a:spcPts val="0"/>
              </a:spcAft>
              <a:buClr>
                <a:srgbClr val="007FA3"/>
              </a:buClr>
              <a:buSzPts val="1600"/>
              <a:buChar char="–"/>
              <a:defRPr/>
            </a:lvl2pPr>
            <a:lvl3pPr marL="1371600" lvl="2" indent="-330200" algn="l">
              <a:spcBef>
                <a:spcPts val="600"/>
              </a:spcBef>
              <a:spcAft>
                <a:spcPts val="0"/>
              </a:spcAft>
              <a:buClr>
                <a:srgbClr val="007FA3"/>
              </a:buClr>
              <a:buSzPts val="1600"/>
              <a:buChar char="▪"/>
              <a:defRPr/>
            </a:lvl3pPr>
            <a:lvl4pPr marL="1828800" lvl="3" indent="-330200" algn="l">
              <a:spcBef>
                <a:spcPts val="600"/>
              </a:spcBef>
              <a:spcAft>
                <a:spcPts val="0"/>
              </a:spcAft>
              <a:buClr>
                <a:srgbClr val="007FA3"/>
              </a:buClr>
              <a:buSzPts val="1600"/>
              <a:buChar char="–"/>
              <a:defRPr/>
            </a:lvl4pPr>
            <a:lvl5pPr marL="2286000" lvl="4" indent="-330200" algn="l">
              <a:spcBef>
                <a:spcPts val="600"/>
              </a:spcBef>
              <a:spcAft>
                <a:spcPts val="0"/>
              </a:spcAft>
              <a:buClr>
                <a:srgbClr val="007FA3"/>
              </a:buClr>
              <a:buSzPts val="1600"/>
              <a:buChar char="•"/>
              <a:defRPr/>
            </a:lvl5pPr>
            <a:lvl6pPr marL="2743200" lvl="5" indent="-330200" algn="l">
              <a:spcBef>
                <a:spcPts val="300"/>
              </a:spcBef>
              <a:spcAft>
                <a:spcPts val="0"/>
              </a:spcAft>
              <a:buClr>
                <a:srgbClr val="007FA3"/>
              </a:buClr>
              <a:buSzPts val="1600"/>
              <a:buChar char="•"/>
              <a:defRPr/>
            </a:lvl6pPr>
            <a:lvl7pPr marL="3200400" lvl="6" indent="-330200" algn="l">
              <a:spcBef>
                <a:spcPts val="300"/>
              </a:spcBef>
              <a:spcAft>
                <a:spcPts val="0"/>
              </a:spcAft>
              <a:buClr>
                <a:srgbClr val="007FA3"/>
              </a:buClr>
              <a:buSzPts val="1600"/>
              <a:buChar char="•"/>
              <a:defRPr/>
            </a:lvl7pPr>
            <a:lvl8pPr marL="3657600" lvl="7" indent="-330200" algn="l">
              <a:spcBef>
                <a:spcPts val="300"/>
              </a:spcBef>
              <a:spcAft>
                <a:spcPts val="0"/>
              </a:spcAft>
              <a:buClr>
                <a:srgbClr val="007FA3"/>
              </a:buClr>
              <a:buSzPts val="1600"/>
              <a:buChar char="•"/>
              <a:defRPr/>
            </a:lvl8pPr>
            <a:lvl9pPr marL="4114800" lvl="8" indent="-330200" algn="l">
              <a:spcBef>
                <a:spcPts val="300"/>
              </a:spcBef>
              <a:spcAft>
                <a:spcPts val="0"/>
              </a:spcAft>
              <a:buClr>
                <a:srgbClr val="007FA3"/>
              </a:buClr>
              <a:buSzPts val="1600"/>
              <a:buChar char="•"/>
              <a:defRPr/>
            </a:lvl9pPr>
          </a:lstStyle>
          <a:p>
            <a:endParaRPr/>
          </a:p>
        </p:txBody>
      </p:sp>
      <p:sp>
        <p:nvSpPr>
          <p:cNvPr id="36" name="Google Shape;36;p55"/>
          <p:cNvSpPr txBox="1">
            <a:spLocks noGrp="1"/>
          </p:cNvSpPr>
          <p:nvPr>
            <p:ph type="ftr" idx="11"/>
          </p:nvPr>
        </p:nvSpPr>
        <p:spPr>
          <a:xfrm>
            <a:off x="125292" y="6172201"/>
            <a:ext cx="11460480" cy="235463"/>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5"/>
          <p:cNvSpPr txBox="1">
            <a:spLocks noGrp="1"/>
          </p:cNvSpPr>
          <p:nvPr>
            <p:ph type="dt" idx="10"/>
          </p:nvPr>
        </p:nvSpPr>
        <p:spPr>
          <a:xfrm>
            <a:off x="8447617" y="113072"/>
            <a:ext cx="2844800" cy="1828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5"/>
          <p:cNvSpPr txBox="1">
            <a:spLocks noGrp="1"/>
          </p:cNvSpPr>
          <p:nvPr>
            <p:ph type="sldNum" idx="12"/>
          </p:nvPr>
        </p:nvSpPr>
        <p:spPr>
          <a:xfrm>
            <a:off x="11292417" y="113072"/>
            <a:ext cx="735711" cy="18288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14275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6613325" y="388628"/>
            <a:ext cx="5123935" cy="1097280"/>
          </a:xfrm>
        </p:spPr>
        <p:txBody>
          <a:bodyPr/>
          <a:lstStyle/>
          <a:p>
            <a:r>
              <a:rPr lang="en-US" dirty="0"/>
              <a:t>Click to edit Master title style</a:t>
            </a:r>
          </a:p>
        </p:txBody>
      </p:sp>
    </p:spTree>
    <p:extLst>
      <p:ext uri="{BB962C8B-B14F-4D97-AF65-F5344CB8AC3E}">
        <p14:creationId xmlns:p14="http://schemas.microsoft.com/office/powerpoint/2010/main" val="14417116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Figure + Caption">
  <p:cSld name="Figure + Caption">
    <p:spTree>
      <p:nvGrpSpPr>
        <p:cNvPr id="1" name="Shape 39"/>
        <p:cNvGrpSpPr/>
        <p:nvPr/>
      </p:nvGrpSpPr>
      <p:grpSpPr>
        <a:xfrm>
          <a:off x="0" y="0"/>
          <a:ext cx="0" cy="0"/>
          <a:chOff x="0" y="0"/>
          <a:chExt cx="0" cy="0"/>
        </a:xfrm>
      </p:grpSpPr>
      <p:sp>
        <p:nvSpPr>
          <p:cNvPr id="40" name="Google Shape;40;p56"/>
          <p:cNvSpPr txBox="1">
            <a:spLocks noGrp="1"/>
          </p:cNvSpPr>
          <p:nvPr>
            <p:ph type="title"/>
          </p:nvPr>
        </p:nvSpPr>
        <p:spPr>
          <a:xfrm>
            <a:off x="6705600" y="302741"/>
            <a:ext cx="10972800" cy="1066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007FA3"/>
              </a:buClr>
              <a:buSzPts val="3400"/>
              <a:buFont typeface="Times New Roman"/>
              <a:buNone/>
              <a:defRPr sz="3400">
                <a:solidFill>
                  <a:srgbClr val="007FA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35934514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609600" y="215372"/>
            <a:ext cx="10972800" cy="622828"/>
          </a:xfrm>
        </p:spPr>
        <p:txBody>
          <a:bodyPr anchor="t"/>
          <a:lstStyle/>
          <a:p>
            <a:r>
              <a:rPr lang="en-US"/>
              <a:t>Click to edit Master title style</a:t>
            </a:r>
          </a:p>
        </p:txBody>
      </p:sp>
      <p:sp>
        <p:nvSpPr>
          <p:cNvPr id="7" name="Text Placeholder 6"/>
          <p:cNvSpPr>
            <a:spLocks noGrp="1"/>
          </p:cNvSpPr>
          <p:nvPr>
            <p:ph type="body" sz="quarter" idx="13" hasCustomPrompt="1"/>
          </p:nvPr>
        </p:nvSpPr>
        <p:spPr>
          <a:xfrm>
            <a:off x="609600" y="816430"/>
            <a:ext cx="109728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a:t>Add edition here</a:t>
            </a:r>
          </a:p>
        </p:txBody>
      </p:sp>
      <p:sp>
        <p:nvSpPr>
          <p:cNvPr id="9" name="Text Placeholder 8"/>
          <p:cNvSpPr>
            <a:spLocks noGrp="1"/>
          </p:cNvSpPr>
          <p:nvPr>
            <p:ph type="body" sz="quarter" idx="14" hasCustomPrompt="1"/>
          </p:nvPr>
        </p:nvSpPr>
        <p:spPr>
          <a:xfrm>
            <a:off x="6705600" y="1600202"/>
            <a:ext cx="48768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a:t>Chapter ##</a:t>
            </a:r>
          </a:p>
        </p:txBody>
      </p:sp>
      <p:sp>
        <p:nvSpPr>
          <p:cNvPr id="10" name="Text Placeholder 8"/>
          <p:cNvSpPr>
            <a:spLocks noGrp="1"/>
          </p:cNvSpPr>
          <p:nvPr>
            <p:ph type="body" sz="quarter" idx="15" hasCustomPrompt="1"/>
          </p:nvPr>
        </p:nvSpPr>
        <p:spPr>
          <a:xfrm>
            <a:off x="6705600" y="3200401"/>
            <a:ext cx="48768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a:t>Chapter title</a:t>
            </a:r>
          </a:p>
        </p:txBody>
      </p:sp>
      <p:pic>
        <p:nvPicPr>
          <p:cNvPr id="3" name="Picture 2">
            <a:extLst>
              <a:ext uri="{FF2B5EF4-FFF2-40B4-BE49-F238E27FC236}">
                <a16:creationId xmlns:a16="http://schemas.microsoft.com/office/drawing/2014/main" id="{3202533B-EB22-43F9-84C5-F398802A9AC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75420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9D6DB-460E-467B-BA43-B34074801F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B84EE2-4698-487A-BFE1-BF7D659C94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86256F-CD48-458A-B910-3BF460ADA876}"/>
              </a:ext>
            </a:extLst>
          </p:cNvPr>
          <p:cNvSpPr>
            <a:spLocks noGrp="1"/>
          </p:cNvSpPr>
          <p:nvPr>
            <p:ph type="dt" sz="half" idx="10"/>
          </p:nvPr>
        </p:nvSpPr>
        <p:spPr/>
        <p:txBody>
          <a:bodyPr/>
          <a:lstStyle/>
          <a:p>
            <a:fld id="{E88EF1EF-601C-4D4E-AAB9-8E9117974E7F}" type="datetimeFigureOut">
              <a:rPr lang="en-US" smtClean="0"/>
              <a:t>8/25/2024</a:t>
            </a:fld>
            <a:endParaRPr lang="en-US"/>
          </a:p>
        </p:txBody>
      </p:sp>
      <p:sp>
        <p:nvSpPr>
          <p:cNvPr id="5" name="Footer Placeholder 4">
            <a:extLst>
              <a:ext uri="{FF2B5EF4-FFF2-40B4-BE49-F238E27FC236}">
                <a16:creationId xmlns:a16="http://schemas.microsoft.com/office/drawing/2014/main" id="{ADC398C3-7EEF-4AE7-8E4A-7B27A2DA99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30C840-1252-478A-AD09-2B2A681D6319}"/>
              </a:ext>
            </a:extLst>
          </p:cNvPr>
          <p:cNvSpPr>
            <a:spLocks noGrp="1"/>
          </p:cNvSpPr>
          <p:nvPr>
            <p:ph type="sldNum" sz="quarter" idx="12"/>
          </p:nvPr>
        </p:nvSpPr>
        <p:spPr/>
        <p:txBody>
          <a:bodyPr/>
          <a:lstStyle/>
          <a:p>
            <a:fld id="{5834E8F2-3437-4368-9843-F55E32157DF3}" type="slidenum">
              <a:rPr lang="en-US" smtClean="0"/>
              <a:t>‹#›</a:t>
            </a:fld>
            <a:endParaRPr lang="en-US"/>
          </a:p>
        </p:txBody>
      </p:sp>
    </p:spTree>
    <p:extLst>
      <p:ext uri="{BB962C8B-B14F-4D97-AF65-F5344CB8AC3E}">
        <p14:creationId xmlns:p14="http://schemas.microsoft.com/office/powerpoint/2010/main" val="15733957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125292" y="6172201"/>
            <a:ext cx="11460480" cy="235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F6EFB-3F44-496C-A842-1E0B3D3B975A}" type="datetimeFigureOut">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8/25/2024</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B2350-5261-4F5C-9DF5-EF0D264FC8D2}" type="slidenum">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3911837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600201"/>
            <a:ext cx="109728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609600" y="3962401"/>
            <a:ext cx="109728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125292" y="6172201"/>
            <a:ext cx="11460480" cy="235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F6EFB-3F44-496C-A842-1E0B3D3B975A}" type="datetimeFigureOut">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8/25/2024</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B2350-5261-4F5C-9DF5-EF0D264FC8D2}" type="slidenum">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9673120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600201"/>
            <a:ext cx="10972800" cy="10668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609600" y="3200401"/>
            <a:ext cx="10972800" cy="990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125292" y="6172201"/>
            <a:ext cx="1146048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8/25/2024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5" name="Content Placeholder 4"/>
          <p:cNvSpPr>
            <a:spLocks noGrp="1"/>
          </p:cNvSpPr>
          <p:nvPr>
            <p:ph sz="quarter" idx="14"/>
          </p:nvPr>
        </p:nvSpPr>
        <p:spPr>
          <a:xfrm>
            <a:off x="609600" y="4876800"/>
            <a:ext cx="10972800" cy="1066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715130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Learning Objectiv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Tree>
    <p:extLst>
      <p:ext uri="{BB962C8B-B14F-4D97-AF65-F5344CB8AC3E}">
        <p14:creationId xmlns:p14="http://schemas.microsoft.com/office/powerpoint/2010/main" val="9939735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Learning Objectiv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Tree>
    <p:extLst>
      <p:ext uri="{BB962C8B-B14F-4D97-AF65-F5344CB8AC3E}">
        <p14:creationId xmlns:p14="http://schemas.microsoft.com/office/powerpoint/2010/main" val="4605745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Learning Objectiv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Tree>
    <p:extLst>
      <p:ext uri="{BB962C8B-B14F-4D97-AF65-F5344CB8AC3E}">
        <p14:creationId xmlns:p14="http://schemas.microsoft.com/office/powerpoint/2010/main" val="915451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Learning Objectiv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Tree>
    <p:extLst>
      <p:ext uri="{BB962C8B-B14F-4D97-AF65-F5344CB8AC3E}">
        <p14:creationId xmlns:p14="http://schemas.microsoft.com/office/powerpoint/2010/main" val="10036073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_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09600" y="228600"/>
            <a:ext cx="10972800" cy="1066800"/>
          </a:xfrm>
        </p:spPr>
        <p:txBody>
          <a:bodyPr anchor="t"/>
          <a:lstStyle>
            <a:lvl1pPr>
              <a:defRPr sz="3400">
                <a:solidFill>
                  <a:srgbClr val="007FA3"/>
                </a:solidFill>
              </a:defRPr>
            </a:lvl1pPr>
          </a:lstStyle>
          <a:p>
            <a:r>
              <a:rPr lang="en-US"/>
              <a:t>Click to add figure number and title</a:t>
            </a:r>
          </a:p>
        </p:txBody>
      </p:sp>
      <p:sp>
        <p:nvSpPr>
          <p:cNvPr id="10" name="Text Placeholder 9"/>
          <p:cNvSpPr>
            <a:spLocks noGrp="1"/>
          </p:cNvSpPr>
          <p:nvPr>
            <p:ph type="body" sz="quarter" idx="13" hasCustomPrompt="1"/>
          </p:nvPr>
        </p:nvSpPr>
        <p:spPr>
          <a:xfrm>
            <a:off x="609600" y="5368160"/>
            <a:ext cx="109728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a:t>Click to add caption</a:t>
            </a:r>
          </a:p>
        </p:txBody>
      </p:sp>
      <p:pic>
        <p:nvPicPr>
          <p:cNvPr id="3" name="Picture 2">
            <a:extLst>
              <a:ext uri="{FF2B5EF4-FFF2-40B4-BE49-F238E27FC236}">
                <a16:creationId xmlns:a16="http://schemas.microsoft.com/office/drawing/2014/main" id="{D8A9AFC8-DE12-44A5-94A9-4683471BCDA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910304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3"/>
          </p:nvPr>
        </p:nvSpPr>
        <p:spPr>
          <a:xfrm>
            <a:off x="609600" y="3962401"/>
            <a:ext cx="109728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p:cNvSpPr>
            <a:spLocks noGrp="1"/>
          </p:cNvSpPr>
          <p:nvPr>
            <p:ph type="ftr" sz="quarter" idx="11"/>
          </p:nvPr>
        </p:nvSpPr>
        <p:spPr>
          <a:xfrm>
            <a:off x="125292" y="6172201"/>
            <a:ext cx="11460480" cy="235463"/>
          </a:xfrm>
        </p:spPr>
        <p:txBody>
          <a:bodyPr/>
          <a:lstStyle/>
          <a:p>
            <a:endParaRPr lang="en-US"/>
          </a:p>
        </p:txBody>
      </p:sp>
      <p:sp>
        <p:nvSpPr>
          <p:cNvPr id="4" name="Date Placeholder 3"/>
          <p:cNvSpPr>
            <a:spLocks noGrp="1"/>
          </p:cNvSpPr>
          <p:nvPr>
            <p:ph type="dt" sz="half" idx="10"/>
          </p:nvPr>
        </p:nvSpPr>
        <p:spPr/>
        <p:txBody>
          <a:bodyPr/>
          <a:lstStyle/>
          <a:p>
            <a:fld id="{A9DF6EFB-3F44-496C-A842-1E0B3D3B975A}" type="datetimeFigureOut">
              <a:rPr lang="en-US" smtClean="0"/>
              <a:t>8/25/2024</a:t>
            </a:fld>
            <a:endParaRPr lang="en-US"/>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a:p>
        </p:txBody>
      </p:sp>
    </p:spTree>
    <p:extLst>
      <p:ext uri="{BB962C8B-B14F-4D97-AF65-F5344CB8AC3E}">
        <p14:creationId xmlns:p14="http://schemas.microsoft.com/office/powerpoint/2010/main" val="26205744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609600" y="215372"/>
            <a:ext cx="10972800" cy="622828"/>
          </a:xfrm>
          <a:prstGeom prst="rect">
            <a:avLst/>
          </a:prstGeom>
        </p:spPr>
        <p:txBody>
          <a:bodyPr anchor="t"/>
          <a:lstStyle/>
          <a:p>
            <a:r>
              <a:rPr lang="en-US"/>
              <a:t>Click to edit Master title style</a:t>
            </a:r>
          </a:p>
        </p:txBody>
      </p:sp>
      <p:sp>
        <p:nvSpPr>
          <p:cNvPr id="7" name="Text Placeholder 6"/>
          <p:cNvSpPr>
            <a:spLocks noGrp="1"/>
          </p:cNvSpPr>
          <p:nvPr>
            <p:ph type="body" sz="quarter" idx="13" hasCustomPrompt="1"/>
          </p:nvPr>
        </p:nvSpPr>
        <p:spPr>
          <a:xfrm>
            <a:off x="609600" y="816430"/>
            <a:ext cx="10972800" cy="478970"/>
          </a:xfrm>
          <a:prstGeom prst="rect">
            <a:avLst/>
          </a:prstGeo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a:t>Add edition here</a:t>
            </a:r>
          </a:p>
        </p:txBody>
      </p:sp>
      <p:sp>
        <p:nvSpPr>
          <p:cNvPr id="9" name="Text Placeholder 8"/>
          <p:cNvSpPr>
            <a:spLocks noGrp="1"/>
          </p:cNvSpPr>
          <p:nvPr>
            <p:ph type="body" sz="quarter" idx="14" hasCustomPrompt="1"/>
          </p:nvPr>
        </p:nvSpPr>
        <p:spPr>
          <a:xfrm>
            <a:off x="6705600" y="1600202"/>
            <a:ext cx="4876800" cy="1600199"/>
          </a:xfrm>
          <a:prstGeom prst="rect">
            <a:avLst/>
          </a:prstGeo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a:t>Chapter ##</a:t>
            </a:r>
          </a:p>
        </p:txBody>
      </p:sp>
      <p:sp>
        <p:nvSpPr>
          <p:cNvPr id="10" name="Text Placeholder 8"/>
          <p:cNvSpPr>
            <a:spLocks noGrp="1"/>
          </p:cNvSpPr>
          <p:nvPr>
            <p:ph type="body" sz="quarter" idx="15" hasCustomPrompt="1"/>
          </p:nvPr>
        </p:nvSpPr>
        <p:spPr>
          <a:xfrm>
            <a:off x="6705600" y="3200401"/>
            <a:ext cx="4876800" cy="2925763"/>
          </a:xfrm>
          <a:prstGeom prst="rect">
            <a:avLst/>
          </a:prstGeo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a:t>Chapter title</a:t>
            </a:r>
          </a:p>
        </p:txBody>
      </p:sp>
      <p:sp>
        <p:nvSpPr>
          <p:cNvPr id="16" name="Footer Placeholder 2"/>
          <p:cNvSpPr>
            <a:spLocks noGrp="1"/>
          </p:cNvSpPr>
          <p:nvPr>
            <p:ph type="ftr" sz="quarter" idx="10"/>
          </p:nvPr>
        </p:nvSpPr>
        <p:spPr>
          <a:xfrm>
            <a:off x="125292" y="6165338"/>
            <a:ext cx="11460480" cy="235463"/>
          </a:xfrm>
          <a:prstGeom prst="rect">
            <a:avLst/>
          </a:prstGeom>
        </p:spPr>
        <p:txBody>
          <a:bodyPr/>
          <a:lstStyle/>
          <a:p>
            <a:endParaRPr lang="en-US"/>
          </a:p>
        </p:txBody>
      </p:sp>
      <p:sp>
        <p:nvSpPr>
          <p:cNvPr id="4" name="Date Placeholder 3"/>
          <p:cNvSpPr>
            <a:spLocks noGrp="1"/>
          </p:cNvSpPr>
          <p:nvPr>
            <p:ph type="dt" sz="half" idx="11"/>
          </p:nvPr>
        </p:nvSpPr>
        <p:spPr>
          <a:xfrm>
            <a:off x="8447617" y="113072"/>
            <a:ext cx="2844800" cy="182880"/>
          </a:xfrm>
          <a:prstGeom prst="rect">
            <a:avLst/>
          </a:prstGeom>
        </p:spPr>
        <p:txBody>
          <a:bodyPr/>
          <a:lstStyle/>
          <a:p>
            <a:fld id="{A9DF6EFB-3F44-496C-A842-1E0B3D3B975A}" type="datetimeFigureOut">
              <a:rPr lang="en-US" smtClean="0"/>
              <a:pPr/>
              <a:t>8/25/2024</a:t>
            </a:fld>
            <a:endParaRPr lang="en-US"/>
          </a:p>
        </p:txBody>
      </p:sp>
      <p:sp>
        <p:nvSpPr>
          <p:cNvPr id="5" name="Slide Number Placeholder 4"/>
          <p:cNvSpPr>
            <a:spLocks noGrp="1"/>
          </p:cNvSpPr>
          <p:nvPr>
            <p:ph type="sldNum" sz="quarter" idx="12"/>
          </p:nvPr>
        </p:nvSpPr>
        <p:spPr>
          <a:xfrm>
            <a:off x="11292417" y="113072"/>
            <a:ext cx="735711" cy="182880"/>
          </a:xfrm>
          <a:prstGeom prst="rect">
            <a:avLst/>
          </a:prstGeom>
        </p:spPr>
        <p:txBody>
          <a:bodyPr/>
          <a:lstStyle/>
          <a:p>
            <a:fld id="{200B2350-5261-4F5C-9DF5-EF0D264FC8D2}" type="slidenum">
              <a:rPr lang="en-US" smtClean="0"/>
              <a:pPr/>
              <a:t>‹#›</a:t>
            </a:fld>
            <a:endParaRPr lang="en-US"/>
          </a:p>
        </p:txBody>
      </p:sp>
      <p:sp>
        <p:nvSpPr>
          <p:cNvPr id="20" name="Text Placeholder 17"/>
          <p:cNvSpPr>
            <a:spLocks noGrp="1"/>
          </p:cNvSpPr>
          <p:nvPr>
            <p:ph type="body" sz="quarter" idx="16" hasCustomPrompt="1"/>
          </p:nvPr>
        </p:nvSpPr>
        <p:spPr>
          <a:xfrm>
            <a:off x="4064000" y="6529255"/>
            <a:ext cx="7823200" cy="187537"/>
          </a:xfrm>
          <a:prstGeom prst="rect">
            <a:avLst/>
          </a:prstGeom>
        </p:spPr>
        <p:txBody>
          <a:bodyPr/>
          <a:lstStyle>
            <a:lvl1pPr marL="0" indent="0" algn="r">
              <a:buNone/>
              <a:defRPr sz="800" baseline="0"/>
            </a:lvl1pPr>
          </a:lstStyle>
          <a:p>
            <a:pPr lvl="0"/>
            <a:r>
              <a:rPr lang="en-US"/>
              <a:t>Click to add copyright line</a:t>
            </a:r>
            <a:endParaRPr lang="en-IN"/>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376790"/>
            <a:ext cx="1224000" cy="279915"/>
          </a:xfrm>
          <a:prstGeom prst="rect">
            <a:avLst/>
          </a:prstGeom>
        </p:spPr>
      </p:pic>
      <p:pic>
        <p:nvPicPr>
          <p:cNvPr id="14" name="Picture 13">
            <a:extLst>
              <a:ext uri="{FF2B5EF4-FFF2-40B4-BE49-F238E27FC236}">
                <a16:creationId xmlns:a16="http://schemas.microsoft.com/office/drawing/2014/main" id="{1328B3E6-1FF6-43BB-BEFE-EE94BF26AD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850" y="5863905"/>
            <a:ext cx="6774942" cy="703909"/>
          </a:xfrm>
          <a:prstGeom prst="rect">
            <a:avLst/>
          </a:prstGeom>
        </p:spPr>
      </p:pic>
      <p:pic>
        <p:nvPicPr>
          <p:cNvPr id="17" name="Picture 16">
            <a:extLst>
              <a:ext uri="{FF2B5EF4-FFF2-40B4-BE49-F238E27FC236}">
                <a16:creationId xmlns:a16="http://schemas.microsoft.com/office/drawing/2014/main" id="{641153F1-5C30-4DA5-B60C-99F38E4B1B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280" y="5944706"/>
            <a:ext cx="7130642" cy="623108"/>
          </a:xfrm>
          <a:prstGeom prst="rect">
            <a:avLst/>
          </a:prstGeom>
        </p:spPr>
      </p:pic>
      <p:pic>
        <p:nvPicPr>
          <p:cNvPr id="3" name="Picture 2">
            <a:extLst>
              <a:ext uri="{FF2B5EF4-FFF2-40B4-BE49-F238E27FC236}">
                <a16:creationId xmlns:a16="http://schemas.microsoft.com/office/drawing/2014/main" id="{D715BC40-0C62-41CD-8502-ED12D91741A9}"/>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395324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B8F43-5069-425A-AEF8-A9C34CA921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0B9D62-EF7D-4463-9706-0ED43A342F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9F8B3E-0BFA-490E-A1EC-ABB071C67B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45DE1-BB08-4326-BAD5-54D21DFADCEB}"/>
              </a:ext>
            </a:extLst>
          </p:cNvPr>
          <p:cNvSpPr>
            <a:spLocks noGrp="1"/>
          </p:cNvSpPr>
          <p:nvPr>
            <p:ph type="dt" sz="half" idx="10"/>
          </p:nvPr>
        </p:nvSpPr>
        <p:spPr/>
        <p:txBody>
          <a:bodyPr/>
          <a:lstStyle/>
          <a:p>
            <a:fld id="{E88EF1EF-601C-4D4E-AAB9-8E9117974E7F}" type="datetimeFigureOut">
              <a:rPr lang="en-US" smtClean="0"/>
              <a:t>8/25/2024</a:t>
            </a:fld>
            <a:endParaRPr lang="en-US"/>
          </a:p>
        </p:txBody>
      </p:sp>
      <p:sp>
        <p:nvSpPr>
          <p:cNvPr id="6" name="Footer Placeholder 5">
            <a:extLst>
              <a:ext uri="{FF2B5EF4-FFF2-40B4-BE49-F238E27FC236}">
                <a16:creationId xmlns:a16="http://schemas.microsoft.com/office/drawing/2014/main" id="{96DB8C21-E60A-46DD-8355-41BE0BF43D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F32E87-C3F5-46FE-84AF-7E411FB3F501}"/>
              </a:ext>
            </a:extLst>
          </p:cNvPr>
          <p:cNvSpPr>
            <a:spLocks noGrp="1"/>
          </p:cNvSpPr>
          <p:nvPr>
            <p:ph type="sldNum" sz="quarter" idx="12"/>
          </p:nvPr>
        </p:nvSpPr>
        <p:spPr/>
        <p:txBody>
          <a:bodyPr/>
          <a:lstStyle/>
          <a:p>
            <a:fld id="{5834E8F2-3437-4368-9843-F55E32157DF3}" type="slidenum">
              <a:rPr lang="en-US" smtClean="0"/>
              <a:t>‹#›</a:t>
            </a:fld>
            <a:endParaRPr lang="en-US"/>
          </a:p>
        </p:txBody>
      </p:sp>
    </p:spTree>
    <p:extLst>
      <p:ext uri="{BB962C8B-B14F-4D97-AF65-F5344CB8AC3E}">
        <p14:creationId xmlns:p14="http://schemas.microsoft.com/office/powerpoint/2010/main" val="30533883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609600" y="215372"/>
            <a:ext cx="10972800" cy="622828"/>
          </a:xfrm>
          <a:prstGeom prst="rect">
            <a:avLst/>
          </a:prstGeom>
        </p:spPr>
        <p:txBody>
          <a:bodyPr anchor="t"/>
          <a:lstStyle/>
          <a:p>
            <a:r>
              <a:rPr lang="en-US"/>
              <a:t>Click to edit Master title style</a:t>
            </a:r>
          </a:p>
        </p:txBody>
      </p:sp>
      <p:sp>
        <p:nvSpPr>
          <p:cNvPr id="7" name="Learning Objectives Placeholder 6"/>
          <p:cNvSpPr>
            <a:spLocks noGrp="1"/>
          </p:cNvSpPr>
          <p:nvPr>
            <p:ph type="body" sz="quarter" idx="13" hasCustomPrompt="1"/>
          </p:nvPr>
        </p:nvSpPr>
        <p:spPr>
          <a:xfrm>
            <a:off x="609600" y="816430"/>
            <a:ext cx="10972800" cy="402770"/>
          </a:xfrm>
          <a:prstGeom prst="rect">
            <a:avLst/>
          </a:prstGeo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a:t>Click to add Learning Objective(s)</a:t>
            </a:r>
          </a:p>
        </p:txBody>
      </p:sp>
      <p:sp>
        <p:nvSpPr>
          <p:cNvPr id="9" name="Content Placeholder 8"/>
          <p:cNvSpPr>
            <a:spLocks noGrp="1"/>
          </p:cNvSpPr>
          <p:nvPr>
            <p:ph sz="quarter" idx="14"/>
          </p:nvPr>
        </p:nvSpPr>
        <p:spPr>
          <a:xfrm>
            <a:off x="609600" y="1600201"/>
            <a:ext cx="10972800" cy="4525963"/>
          </a:xfrm>
          <a:prstGeom prst="rect">
            <a:avLst/>
          </a:prstGeom>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12" name="Footer Placeholder 2"/>
          <p:cNvSpPr>
            <a:spLocks noGrp="1"/>
          </p:cNvSpPr>
          <p:nvPr>
            <p:ph type="ftr" sz="quarter" idx="10"/>
          </p:nvPr>
        </p:nvSpPr>
        <p:spPr>
          <a:xfrm>
            <a:off x="125292" y="6172201"/>
            <a:ext cx="11460480" cy="235463"/>
          </a:xfrm>
          <a:prstGeom prst="rect">
            <a:avLst/>
          </a:prstGeom>
        </p:spPr>
        <p:txBody>
          <a:bodyPr/>
          <a:lstStyle/>
          <a:p>
            <a:endParaRPr lang="en-US"/>
          </a:p>
        </p:txBody>
      </p:sp>
      <p:sp>
        <p:nvSpPr>
          <p:cNvPr id="4" name="Date Placeholder 3"/>
          <p:cNvSpPr>
            <a:spLocks noGrp="1"/>
          </p:cNvSpPr>
          <p:nvPr>
            <p:ph type="dt" sz="half" idx="11"/>
          </p:nvPr>
        </p:nvSpPr>
        <p:spPr>
          <a:xfrm>
            <a:off x="8447617" y="113072"/>
            <a:ext cx="2844800" cy="182880"/>
          </a:xfrm>
          <a:prstGeom prst="rect">
            <a:avLst/>
          </a:prstGeom>
        </p:spPr>
        <p:txBody>
          <a:bodyPr/>
          <a:lstStyle/>
          <a:p>
            <a:fld id="{A9DF6EFB-3F44-496C-A842-1E0B3D3B975A}" type="datetimeFigureOut">
              <a:rPr lang="en-US" smtClean="0"/>
              <a:pPr/>
              <a:t>8/25/2024</a:t>
            </a:fld>
            <a:endParaRPr lang="en-US"/>
          </a:p>
        </p:txBody>
      </p:sp>
      <p:sp>
        <p:nvSpPr>
          <p:cNvPr id="5" name="Slide Number Placeholder 4"/>
          <p:cNvSpPr>
            <a:spLocks noGrp="1"/>
          </p:cNvSpPr>
          <p:nvPr>
            <p:ph type="sldNum" sz="quarter" idx="12"/>
          </p:nvPr>
        </p:nvSpPr>
        <p:spPr>
          <a:xfrm>
            <a:off x="11292417" y="113072"/>
            <a:ext cx="735711" cy="182880"/>
          </a:xfrm>
          <a:prstGeom prst="rect">
            <a:avLst/>
          </a:prstGeom>
        </p:spPr>
        <p:txBody>
          <a:bodyPr/>
          <a:lstStyle/>
          <a:p>
            <a:fld id="{200B2350-5261-4F5C-9DF5-EF0D264FC8D2}" type="slidenum">
              <a:rPr lang="en-US" smtClean="0"/>
              <a:pPr/>
              <a:t>‹#›</a:t>
            </a:fld>
            <a:endParaRPr lang="en-US"/>
          </a:p>
        </p:txBody>
      </p:sp>
    </p:spTree>
    <p:extLst>
      <p:ext uri="{BB962C8B-B14F-4D97-AF65-F5344CB8AC3E}">
        <p14:creationId xmlns:p14="http://schemas.microsoft.com/office/powerpoint/2010/main" val="8123970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609600" y="215372"/>
            <a:ext cx="10972800" cy="109728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6" name="Footer Placeholder 4"/>
          <p:cNvSpPr>
            <a:spLocks noGrp="1"/>
          </p:cNvSpPr>
          <p:nvPr>
            <p:ph type="ftr" sz="quarter" idx="11"/>
          </p:nvPr>
        </p:nvSpPr>
        <p:spPr>
          <a:xfrm>
            <a:off x="125292" y="6172201"/>
            <a:ext cx="11460480" cy="235463"/>
          </a:xfrm>
          <a:prstGeom prst="rect">
            <a:avLst/>
          </a:prstGeom>
        </p:spPr>
        <p:txBody>
          <a:bodyPr/>
          <a:lstStyle/>
          <a:p>
            <a:endParaRPr lang="en-US"/>
          </a:p>
        </p:txBody>
      </p:sp>
      <p:sp>
        <p:nvSpPr>
          <p:cNvPr id="9" name="Date Placeholder 3"/>
          <p:cNvSpPr>
            <a:spLocks noGrp="1"/>
          </p:cNvSpPr>
          <p:nvPr>
            <p:ph type="dt" sz="half" idx="10"/>
          </p:nvPr>
        </p:nvSpPr>
        <p:spPr>
          <a:xfrm>
            <a:off x="8447617" y="113072"/>
            <a:ext cx="2844800" cy="182880"/>
          </a:xfrm>
          <a:prstGeom prst="rect">
            <a:avLst/>
          </a:prstGeom>
        </p:spPr>
        <p:txBody>
          <a:bodyPr/>
          <a:lstStyle/>
          <a:p>
            <a:fld id="{A9DF6EFB-3F44-496C-A842-1E0B3D3B975A}" type="datetimeFigureOut">
              <a:rPr lang="en-US" smtClean="0"/>
              <a:pPr/>
              <a:t>8/25/2024</a:t>
            </a:fld>
            <a:endParaRPr lang="en-US"/>
          </a:p>
        </p:txBody>
      </p:sp>
      <p:sp>
        <p:nvSpPr>
          <p:cNvPr id="10" name="Slide Number Placeholder 5"/>
          <p:cNvSpPr>
            <a:spLocks noGrp="1"/>
          </p:cNvSpPr>
          <p:nvPr>
            <p:ph type="sldNum" sz="quarter" idx="12"/>
          </p:nvPr>
        </p:nvSpPr>
        <p:spPr>
          <a:xfrm>
            <a:off x="11292417" y="113072"/>
            <a:ext cx="735711" cy="182880"/>
          </a:xfrm>
          <a:prstGeom prst="rect">
            <a:avLst/>
          </a:prstGeom>
        </p:spPr>
        <p:txBody>
          <a:bodyPr/>
          <a:lstStyle/>
          <a:p>
            <a:fld id="{200B2350-5261-4F5C-9DF5-EF0D264FC8D2}" type="slidenum">
              <a:rPr lang="en-US" smtClean="0"/>
              <a:pPr/>
              <a:t>‹#›</a:t>
            </a:fld>
            <a:endParaRPr lang="en-US"/>
          </a:p>
        </p:txBody>
      </p:sp>
    </p:spTree>
    <p:extLst>
      <p:ext uri="{BB962C8B-B14F-4D97-AF65-F5344CB8AC3E}">
        <p14:creationId xmlns:p14="http://schemas.microsoft.com/office/powerpoint/2010/main" val="38537685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Learning Objectives">
    <p:spTree>
      <p:nvGrpSpPr>
        <p:cNvPr id="1" name=""/>
        <p:cNvGrpSpPr/>
        <p:nvPr/>
      </p:nvGrpSpPr>
      <p:grpSpPr>
        <a:xfrm>
          <a:off x="0" y="0"/>
          <a:ext cx="0" cy="0"/>
          <a:chOff x="0" y="0"/>
          <a:chExt cx="0" cy="0"/>
        </a:xfrm>
      </p:grpSpPr>
      <p:sp>
        <p:nvSpPr>
          <p:cNvPr id="8" name="Title 7"/>
          <p:cNvSpPr>
            <a:spLocks noGrp="1"/>
          </p:cNvSpPr>
          <p:nvPr>
            <p:ph type="title"/>
          </p:nvPr>
        </p:nvSpPr>
        <p:spPr>
          <a:xfrm>
            <a:off x="609600" y="215372"/>
            <a:ext cx="10972800" cy="109728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10" name="Footer Placeholder 4"/>
          <p:cNvSpPr>
            <a:spLocks noGrp="1"/>
          </p:cNvSpPr>
          <p:nvPr>
            <p:ph type="ftr" sz="quarter" idx="11"/>
          </p:nvPr>
        </p:nvSpPr>
        <p:spPr>
          <a:xfrm>
            <a:off x="125292" y="6172201"/>
            <a:ext cx="11460480" cy="235463"/>
          </a:xfrm>
          <a:prstGeom prst="rect">
            <a:avLst/>
          </a:prstGeom>
        </p:spPr>
        <p:txBody>
          <a:bodyPr/>
          <a:lstStyle/>
          <a:p>
            <a:endParaRPr lang="en-US"/>
          </a:p>
        </p:txBody>
      </p:sp>
      <p:sp>
        <p:nvSpPr>
          <p:cNvPr id="4" name="Date Placeholder 3"/>
          <p:cNvSpPr>
            <a:spLocks noGrp="1"/>
          </p:cNvSpPr>
          <p:nvPr>
            <p:ph type="dt" sz="half" idx="10"/>
          </p:nvPr>
        </p:nvSpPr>
        <p:spPr>
          <a:xfrm>
            <a:off x="8447617" y="113072"/>
            <a:ext cx="2844800" cy="182880"/>
          </a:xfrm>
          <a:prstGeom prst="rect">
            <a:avLst/>
          </a:prstGeom>
        </p:spPr>
        <p:txBody>
          <a:bodyPr/>
          <a:lstStyle/>
          <a:p>
            <a:fld id="{A9DF6EFB-3F44-496C-A842-1E0B3D3B975A}" type="datetimeFigureOut">
              <a:rPr lang="en-US" smtClean="0"/>
              <a:t>8/25/2024</a:t>
            </a:fld>
            <a:endParaRPr lang="en-US"/>
          </a:p>
        </p:txBody>
      </p:sp>
      <p:sp>
        <p:nvSpPr>
          <p:cNvPr id="6" name="Slide Number Placeholder 5"/>
          <p:cNvSpPr>
            <a:spLocks noGrp="1"/>
          </p:cNvSpPr>
          <p:nvPr>
            <p:ph type="sldNum" sz="quarter" idx="12"/>
          </p:nvPr>
        </p:nvSpPr>
        <p:spPr>
          <a:xfrm>
            <a:off x="11292417" y="113072"/>
            <a:ext cx="735711" cy="182880"/>
          </a:xfrm>
          <a:prstGeom prst="rect">
            <a:avLst/>
          </a:prstGeom>
        </p:spPr>
        <p:txBody>
          <a:bodyPr/>
          <a:lstStyle/>
          <a:p>
            <a:fld id="{200B2350-5261-4F5C-9DF5-EF0D264FC8D2}" type="slidenum">
              <a:rPr lang="en-US" smtClean="0"/>
              <a:t>‹#›</a:t>
            </a:fld>
            <a:endParaRPr lang="en-US"/>
          </a:p>
        </p:txBody>
      </p:sp>
    </p:spTree>
    <p:extLst>
      <p:ext uri="{BB962C8B-B14F-4D97-AF65-F5344CB8AC3E}">
        <p14:creationId xmlns:p14="http://schemas.microsoft.com/office/powerpoint/2010/main" val="4029492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Title 6"/>
          <p:cNvSpPr>
            <a:spLocks noGrp="1"/>
          </p:cNvSpPr>
          <p:nvPr>
            <p:ph type="title"/>
          </p:nvPr>
        </p:nvSpPr>
        <p:spPr>
          <a:xfrm>
            <a:off x="609600" y="215372"/>
            <a:ext cx="10972800" cy="1097280"/>
          </a:xfrm>
          <a:prstGeom prst="rect">
            <a:avLst/>
          </a:prstGeom>
        </p:spPr>
        <p:txBody>
          <a:bodyPr/>
          <a:lstStyle/>
          <a:p>
            <a:r>
              <a:rPr lang="en-US"/>
              <a:t>Click to edit Master title style</a:t>
            </a:r>
          </a:p>
        </p:txBody>
      </p:sp>
      <p:sp>
        <p:nvSpPr>
          <p:cNvPr id="9" name="Footer Placeholder 3"/>
          <p:cNvSpPr>
            <a:spLocks noGrp="1"/>
          </p:cNvSpPr>
          <p:nvPr>
            <p:ph type="ftr" sz="quarter" idx="11"/>
          </p:nvPr>
        </p:nvSpPr>
        <p:spPr>
          <a:xfrm>
            <a:off x="125292" y="6172201"/>
            <a:ext cx="11460480" cy="235463"/>
          </a:xfrm>
          <a:prstGeom prst="rect">
            <a:avLst/>
          </a:prstGeom>
        </p:spPr>
        <p:txBody>
          <a:bodyPr/>
          <a:lstStyle/>
          <a:p>
            <a:endParaRPr lang="en-US"/>
          </a:p>
        </p:txBody>
      </p:sp>
      <p:sp>
        <p:nvSpPr>
          <p:cNvPr id="3" name="Date Placeholder 2"/>
          <p:cNvSpPr>
            <a:spLocks noGrp="1"/>
          </p:cNvSpPr>
          <p:nvPr>
            <p:ph type="dt" sz="half" idx="10"/>
          </p:nvPr>
        </p:nvSpPr>
        <p:spPr>
          <a:xfrm>
            <a:off x="8447617" y="113072"/>
            <a:ext cx="2844800" cy="182880"/>
          </a:xfrm>
          <a:prstGeom prst="rect">
            <a:avLst/>
          </a:prstGeom>
        </p:spPr>
        <p:txBody>
          <a:bodyPr/>
          <a:lstStyle/>
          <a:p>
            <a:fld id="{A9DF6EFB-3F44-496C-A842-1E0B3D3B975A}" type="datetimeFigureOut">
              <a:rPr lang="en-US" smtClean="0"/>
              <a:t>8/25/2024</a:t>
            </a:fld>
            <a:endParaRPr lang="en-US"/>
          </a:p>
        </p:txBody>
      </p:sp>
      <p:sp>
        <p:nvSpPr>
          <p:cNvPr id="5" name="Slide Number Placeholder 4"/>
          <p:cNvSpPr>
            <a:spLocks noGrp="1"/>
          </p:cNvSpPr>
          <p:nvPr>
            <p:ph type="sldNum" sz="quarter" idx="12"/>
          </p:nvPr>
        </p:nvSpPr>
        <p:spPr>
          <a:xfrm>
            <a:off x="11292417" y="113072"/>
            <a:ext cx="735711" cy="182880"/>
          </a:xfrm>
          <a:prstGeom prst="rect">
            <a:avLst/>
          </a:prstGeom>
        </p:spPr>
        <p:txBody>
          <a:bodyPr/>
          <a:lstStyle/>
          <a:p>
            <a:fld id="{200B2350-5261-4F5C-9DF5-EF0D264FC8D2}" type="slidenum">
              <a:rPr lang="en-US" smtClean="0"/>
              <a:t>‹#›</a:t>
            </a:fld>
            <a:endParaRPr lang="en-US"/>
          </a:p>
        </p:txBody>
      </p:sp>
    </p:spTree>
    <p:extLst>
      <p:ext uri="{BB962C8B-B14F-4D97-AF65-F5344CB8AC3E}">
        <p14:creationId xmlns:p14="http://schemas.microsoft.com/office/powerpoint/2010/main" val="2876834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447617" y="113072"/>
            <a:ext cx="2844800" cy="182880"/>
          </a:xfrm>
          <a:prstGeom prst="rect">
            <a:avLst/>
          </a:prstGeom>
        </p:spPr>
        <p:txBody>
          <a:bodyPr/>
          <a:lstStyle>
            <a:lvl1pPr>
              <a:defRPr>
                <a:solidFill>
                  <a:schemeClr val="tx1"/>
                </a:solidFill>
              </a:defRPr>
            </a:lvl1pPr>
          </a:lstStyle>
          <a:p>
            <a:fld id="{A9DF6EFB-3F44-496C-A842-1E0B3D3B975A}" type="datetimeFigureOut">
              <a:rPr lang="en-US" smtClean="0"/>
              <a:pPr/>
              <a:t>8/25/2024</a:t>
            </a:fld>
            <a:endParaRPr lang="en-US"/>
          </a:p>
        </p:txBody>
      </p:sp>
      <p:sp>
        <p:nvSpPr>
          <p:cNvPr id="4" name="Slide Number Placeholder 3"/>
          <p:cNvSpPr>
            <a:spLocks noGrp="1"/>
          </p:cNvSpPr>
          <p:nvPr>
            <p:ph type="sldNum" sz="quarter" idx="12"/>
          </p:nvPr>
        </p:nvSpPr>
        <p:spPr>
          <a:xfrm>
            <a:off x="11292417" y="113072"/>
            <a:ext cx="735711" cy="182880"/>
          </a:xfrm>
          <a:prstGeom prst="rect">
            <a:avLst/>
          </a:prstGeom>
        </p:spPr>
        <p:txBody>
          <a:bodyPr/>
          <a:lstStyle>
            <a:lvl1pPr>
              <a:defRPr>
                <a:solidFill>
                  <a:schemeClr val="tx1"/>
                </a:solidFill>
              </a:defRPr>
            </a:lvl1pPr>
          </a:lstStyle>
          <a:p>
            <a:fld id="{200B2350-5261-4F5C-9DF5-EF0D264FC8D2}" type="slidenum">
              <a:rPr lang="en-US" smtClean="0"/>
              <a:pPr/>
              <a:t>‹#›</a:t>
            </a:fld>
            <a:endParaRPr lang="en-US"/>
          </a:p>
        </p:txBody>
      </p:sp>
      <p:pic>
        <p:nvPicPr>
          <p:cNvPr id="6" name="Picture 5">
            <a:extLst>
              <a:ext uri="{FF2B5EF4-FFF2-40B4-BE49-F238E27FC236}">
                <a16:creationId xmlns:a16="http://schemas.microsoft.com/office/drawing/2014/main" id="{2234A79F-CD4E-468C-8792-F09D538C391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64120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9_Learning Objectiv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Tree>
    <p:extLst>
      <p:ext uri="{BB962C8B-B14F-4D97-AF65-F5344CB8AC3E}">
        <p14:creationId xmlns:p14="http://schemas.microsoft.com/office/powerpoint/2010/main" val="14164315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0_Learning Objectiv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Tree>
    <p:extLst>
      <p:ext uri="{BB962C8B-B14F-4D97-AF65-F5344CB8AC3E}">
        <p14:creationId xmlns:p14="http://schemas.microsoft.com/office/powerpoint/2010/main" val="28269628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4_Learning Objectiv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Tree>
    <p:extLst>
      <p:ext uri="{BB962C8B-B14F-4D97-AF65-F5344CB8AC3E}">
        <p14:creationId xmlns:p14="http://schemas.microsoft.com/office/powerpoint/2010/main" val="9079822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7272107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292437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7D264-5A9A-4FBD-8158-E53789E539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CBE734-B85B-4076-8BCF-878D475A2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A7DB55-2020-4481-B981-D5DF51415B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E35990-5CA0-4801-A9A0-77D949BC3A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AE0075-F6A1-45A4-8CEF-E89D2ADFF6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90CE01-7068-440C-8AF7-8B6B1133A293}"/>
              </a:ext>
            </a:extLst>
          </p:cNvPr>
          <p:cNvSpPr>
            <a:spLocks noGrp="1"/>
          </p:cNvSpPr>
          <p:nvPr>
            <p:ph type="dt" sz="half" idx="10"/>
          </p:nvPr>
        </p:nvSpPr>
        <p:spPr/>
        <p:txBody>
          <a:bodyPr/>
          <a:lstStyle/>
          <a:p>
            <a:fld id="{E88EF1EF-601C-4D4E-AAB9-8E9117974E7F}" type="datetimeFigureOut">
              <a:rPr lang="en-US" smtClean="0"/>
              <a:t>8/25/2024</a:t>
            </a:fld>
            <a:endParaRPr lang="en-US"/>
          </a:p>
        </p:txBody>
      </p:sp>
      <p:sp>
        <p:nvSpPr>
          <p:cNvPr id="8" name="Footer Placeholder 7">
            <a:extLst>
              <a:ext uri="{FF2B5EF4-FFF2-40B4-BE49-F238E27FC236}">
                <a16:creationId xmlns:a16="http://schemas.microsoft.com/office/drawing/2014/main" id="{C336398F-B4B5-48C0-A6FE-496C39ACFB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51962B-B832-41CA-8ABA-DA0F5EBDB276}"/>
              </a:ext>
            </a:extLst>
          </p:cNvPr>
          <p:cNvSpPr>
            <a:spLocks noGrp="1"/>
          </p:cNvSpPr>
          <p:nvPr>
            <p:ph type="sldNum" sz="quarter" idx="12"/>
          </p:nvPr>
        </p:nvSpPr>
        <p:spPr/>
        <p:txBody>
          <a:bodyPr/>
          <a:lstStyle/>
          <a:p>
            <a:fld id="{5834E8F2-3437-4368-9843-F55E32157DF3}" type="slidenum">
              <a:rPr lang="en-US" smtClean="0"/>
              <a:t>‹#›</a:t>
            </a:fld>
            <a:endParaRPr lang="en-US"/>
          </a:p>
        </p:txBody>
      </p:sp>
    </p:spTree>
    <p:extLst>
      <p:ext uri="{BB962C8B-B14F-4D97-AF65-F5344CB8AC3E}">
        <p14:creationId xmlns:p14="http://schemas.microsoft.com/office/powerpoint/2010/main" val="16027916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35670136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857775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322942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2482889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69830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44731719"/>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2183336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480567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250163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8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600201"/>
            <a:ext cx="10972800" cy="990600"/>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125292" y="6172201"/>
            <a:ext cx="11460480" cy="235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Date Placeholder 3"/>
          <p:cNvSpPr>
            <a:spLocks noGrp="1"/>
          </p:cNvSpPr>
          <p:nvPr>
            <p:ph type="dt" sz="half" idx="10"/>
          </p:nvPr>
        </p:nvSpPr>
        <p:spPr>
          <a:xfrm>
            <a:off x="8447617" y="113072"/>
            <a:ext cx="2844800" cy="18288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F6EFB-3F44-496C-A842-1E0B3D3B975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8/25/2024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Slide Number Placeholder 5"/>
          <p:cNvSpPr>
            <a:spLocks noGrp="1"/>
          </p:cNvSpPr>
          <p:nvPr>
            <p:ph type="sldNum" sz="quarter" idx="12"/>
          </p:nvPr>
        </p:nvSpPr>
        <p:spPr>
          <a:xfrm>
            <a:off x="11292417" y="113072"/>
            <a:ext cx="735711" cy="18288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B2350-5261-4F5C-9DF5-EF0D264FC8D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Content Placeholder 3"/>
          <p:cNvSpPr>
            <a:spLocks noGrp="1"/>
          </p:cNvSpPr>
          <p:nvPr>
            <p:ph sz="quarter" idx="13"/>
          </p:nvPr>
        </p:nvSpPr>
        <p:spPr>
          <a:xfrm>
            <a:off x="609600" y="2743200"/>
            <a:ext cx="10972800" cy="1219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09600" y="4114800"/>
            <a:ext cx="10972800" cy="83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5"/>
          </p:nvPr>
        </p:nvSpPr>
        <p:spPr>
          <a:xfrm>
            <a:off x="609600" y="5181600"/>
            <a:ext cx="10972800" cy="68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794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3E2D5-41BC-4635-8272-97B741F33D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8B18D0-7F2B-4112-95FE-A2DF92A32A24}"/>
              </a:ext>
            </a:extLst>
          </p:cNvPr>
          <p:cNvSpPr>
            <a:spLocks noGrp="1"/>
          </p:cNvSpPr>
          <p:nvPr>
            <p:ph type="dt" sz="half" idx="10"/>
          </p:nvPr>
        </p:nvSpPr>
        <p:spPr/>
        <p:txBody>
          <a:bodyPr/>
          <a:lstStyle/>
          <a:p>
            <a:fld id="{E88EF1EF-601C-4D4E-AAB9-8E9117974E7F}" type="datetimeFigureOut">
              <a:rPr lang="en-US" smtClean="0"/>
              <a:t>8/25/2024</a:t>
            </a:fld>
            <a:endParaRPr lang="en-US"/>
          </a:p>
        </p:txBody>
      </p:sp>
      <p:sp>
        <p:nvSpPr>
          <p:cNvPr id="4" name="Footer Placeholder 3">
            <a:extLst>
              <a:ext uri="{FF2B5EF4-FFF2-40B4-BE49-F238E27FC236}">
                <a16:creationId xmlns:a16="http://schemas.microsoft.com/office/drawing/2014/main" id="{760A086D-A54C-4F04-A96F-F46F708AA0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8BAD11-D8E8-4FB0-BB33-12210D6812E9}"/>
              </a:ext>
            </a:extLst>
          </p:cNvPr>
          <p:cNvSpPr>
            <a:spLocks noGrp="1"/>
          </p:cNvSpPr>
          <p:nvPr>
            <p:ph type="sldNum" sz="quarter" idx="12"/>
          </p:nvPr>
        </p:nvSpPr>
        <p:spPr/>
        <p:txBody>
          <a:bodyPr/>
          <a:lstStyle/>
          <a:p>
            <a:fld id="{5834E8F2-3437-4368-9843-F55E32157DF3}" type="slidenum">
              <a:rPr lang="en-US" smtClean="0"/>
              <a:t>‹#›</a:t>
            </a:fld>
            <a:endParaRPr lang="en-US"/>
          </a:p>
        </p:txBody>
      </p:sp>
    </p:spTree>
    <p:extLst>
      <p:ext uri="{BB962C8B-B14F-4D97-AF65-F5344CB8AC3E}">
        <p14:creationId xmlns:p14="http://schemas.microsoft.com/office/powerpoint/2010/main" val="8192536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125292" y="6172201"/>
            <a:ext cx="11460480" cy="235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F6EFB-3F44-496C-A842-1E0B3D3B975A}" type="datetimeFigureOut">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8/25/2024</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B2350-5261-4F5C-9DF5-EF0D264FC8D2}" type="slidenum">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84462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4_Learning Objectiv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Tree>
    <p:extLst>
      <p:ext uri="{BB962C8B-B14F-4D97-AF65-F5344CB8AC3E}">
        <p14:creationId xmlns:p14="http://schemas.microsoft.com/office/powerpoint/2010/main" val="1353484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3737D4-5F12-489B-B889-CD43204C4E72}"/>
              </a:ext>
            </a:extLst>
          </p:cNvPr>
          <p:cNvSpPr>
            <a:spLocks noGrp="1"/>
          </p:cNvSpPr>
          <p:nvPr>
            <p:ph type="dt" sz="half" idx="10"/>
          </p:nvPr>
        </p:nvSpPr>
        <p:spPr/>
        <p:txBody>
          <a:bodyPr/>
          <a:lstStyle/>
          <a:p>
            <a:fld id="{E88EF1EF-601C-4D4E-AAB9-8E9117974E7F}" type="datetimeFigureOut">
              <a:rPr lang="en-US" smtClean="0"/>
              <a:t>8/25/2024</a:t>
            </a:fld>
            <a:endParaRPr lang="en-US"/>
          </a:p>
        </p:txBody>
      </p:sp>
      <p:sp>
        <p:nvSpPr>
          <p:cNvPr id="3" name="Footer Placeholder 2">
            <a:extLst>
              <a:ext uri="{FF2B5EF4-FFF2-40B4-BE49-F238E27FC236}">
                <a16:creationId xmlns:a16="http://schemas.microsoft.com/office/drawing/2014/main" id="{51B78A01-885E-46BF-8786-D7642E2356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E05271-E00B-4A1A-B9E1-00C9186712F2}"/>
              </a:ext>
            </a:extLst>
          </p:cNvPr>
          <p:cNvSpPr>
            <a:spLocks noGrp="1"/>
          </p:cNvSpPr>
          <p:nvPr>
            <p:ph type="sldNum" sz="quarter" idx="12"/>
          </p:nvPr>
        </p:nvSpPr>
        <p:spPr/>
        <p:txBody>
          <a:bodyPr/>
          <a:lstStyle/>
          <a:p>
            <a:fld id="{5834E8F2-3437-4368-9843-F55E32157DF3}" type="slidenum">
              <a:rPr lang="en-US" smtClean="0"/>
              <a:t>‹#›</a:t>
            </a:fld>
            <a:endParaRPr lang="en-US"/>
          </a:p>
        </p:txBody>
      </p:sp>
    </p:spTree>
    <p:extLst>
      <p:ext uri="{BB962C8B-B14F-4D97-AF65-F5344CB8AC3E}">
        <p14:creationId xmlns:p14="http://schemas.microsoft.com/office/powerpoint/2010/main" val="3418838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00AD-DD15-422A-B1FC-0E1B40A8FA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F11933-EC85-46CF-BCFE-E1AB8AE64A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57E6D5-0E9F-4D51-A5C4-197315F8EF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E3D005-FADB-461A-9ACF-2E76CB5E0184}"/>
              </a:ext>
            </a:extLst>
          </p:cNvPr>
          <p:cNvSpPr>
            <a:spLocks noGrp="1"/>
          </p:cNvSpPr>
          <p:nvPr>
            <p:ph type="dt" sz="half" idx="10"/>
          </p:nvPr>
        </p:nvSpPr>
        <p:spPr/>
        <p:txBody>
          <a:bodyPr/>
          <a:lstStyle/>
          <a:p>
            <a:fld id="{E88EF1EF-601C-4D4E-AAB9-8E9117974E7F}" type="datetimeFigureOut">
              <a:rPr lang="en-US" smtClean="0"/>
              <a:t>8/25/2024</a:t>
            </a:fld>
            <a:endParaRPr lang="en-US"/>
          </a:p>
        </p:txBody>
      </p:sp>
      <p:sp>
        <p:nvSpPr>
          <p:cNvPr id="6" name="Footer Placeholder 5">
            <a:extLst>
              <a:ext uri="{FF2B5EF4-FFF2-40B4-BE49-F238E27FC236}">
                <a16:creationId xmlns:a16="http://schemas.microsoft.com/office/drawing/2014/main" id="{05708F5E-7A68-4763-9CEC-3AC1E4D9CF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4DAF77-A1C2-4D5F-9C05-772D07342E51}"/>
              </a:ext>
            </a:extLst>
          </p:cNvPr>
          <p:cNvSpPr>
            <a:spLocks noGrp="1"/>
          </p:cNvSpPr>
          <p:nvPr>
            <p:ph type="sldNum" sz="quarter" idx="12"/>
          </p:nvPr>
        </p:nvSpPr>
        <p:spPr/>
        <p:txBody>
          <a:bodyPr/>
          <a:lstStyle/>
          <a:p>
            <a:fld id="{5834E8F2-3437-4368-9843-F55E32157DF3}" type="slidenum">
              <a:rPr lang="en-US" smtClean="0"/>
              <a:t>‹#›</a:t>
            </a:fld>
            <a:endParaRPr lang="en-US"/>
          </a:p>
        </p:txBody>
      </p:sp>
    </p:spTree>
    <p:extLst>
      <p:ext uri="{BB962C8B-B14F-4D97-AF65-F5344CB8AC3E}">
        <p14:creationId xmlns:p14="http://schemas.microsoft.com/office/powerpoint/2010/main" val="3187775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49F2C-831E-452C-AE3A-1DBC44EC94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73933F-74BC-4476-9737-78772F5425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B1A8E0-4E04-4E74-9017-81FBCC3A3B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D02EF7-46D2-4054-AEA9-406DF0AB901C}"/>
              </a:ext>
            </a:extLst>
          </p:cNvPr>
          <p:cNvSpPr>
            <a:spLocks noGrp="1"/>
          </p:cNvSpPr>
          <p:nvPr>
            <p:ph type="dt" sz="half" idx="10"/>
          </p:nvPr>
        </p:nvSpPr>
        <p:spPr/>
        <p:txBody>
          <a:bodyPr/>
          <a:lstStyle/>
          <a:p>
            <a:fld id="{E88EF1EF-601C-4D4E-AAB9-8E9117974E7F}" type="datetimeFigureOut">
              <a:rPr lang="en-US" smtClean="0"/>
              <a:t>8/25/2024</a:t>
            </a:fld>
            <a:endParaRPr lang="en-US"/>
          </a:p>
        </p:txBody>
      </p:sp>
      <p:sp>
        <p:nvSpPr>
          <p:cNvPr id="6" name="Footer Placeholder 5">
            <a:extLst>
              <a:ext uri="{FF2B5EF4-FFF2-40B4-BE49-F238E27FC236}">
                <a16:creationId xmlns:a16="http://schemas.microsoft.com/office/drawing/2014/main" id="{C0B7092B-F9B8-4299-92E1-548DF2D305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96C6C8-B1B6-46C6-AA7E-D642AEACA9E4}"/>
              </a:ext>
            </a:extLst>
          </p:cNvPr>
          <p:cNvSpPr>
            <a:spLocks noGrp="1"/>
          </p:cNvSpPr>
          <p:nvPr>
            <p:ph type="sldNum" sz="quarter" idx="12"/>
          </p:nvPr>
        </p:nvSpPr>
        <p:spPr/>
        <p:txBody>
          <a:bodyPr/>
          <a:lstStyle/>
          <a:p>
            <a:fld id="{5834E8F2-3437-4368-9843-F55E32157DF3}" type="slidenum">
              <a:rPr lang="en-US" smtClean="0"/>
              <a:t>‹#›</a:t>
            </a:fld>
            <a:endParaRPr lang="en-US"/>
          </a:p>
        </p:txBody>
      </p:sp>
    </p:spTree>
    <p:extLst>
      <p:ext uri="{BB962C8B-B14F-4D97-AF65-F5344CB8AC3E}">
        <p14:creationId xmlns:p14="http://schemas.microsoft.com/office/powerpoint/2010/main" val="3440679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image" Target="../media/image1.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8" Type="http://schemas.openxmlformats.org/officeDocument/2006/relationships/slideLayout" Target="../slideLayouts/slideLayout20.xml"/><Relationship Id="rId3"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6" Type="http://schemas.openxmlformats.org/officeDocument/2006/relationships/image" Target="../media/image1.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heme" Target="../theme/theme3.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B4FE54-0E47-461A-8E81-DA8EBC2364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F1960C-888F-498D-8C4B-D62E132F8B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E0579-C39E-43D8-B3A5-E9E058B059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8EF1EF-601C-4D4E-AAB9-8E9117974E7F}" type="datetimeFigureOut">
              <a:rPr lang="en-US" smtClean="0"/>
              <a:t>8/25/2024</a:t>
            </a:fld>
            <a:endParaRPr lang="en-US"/>
          </a:p>
        </p:txBody>
      </p:sp>
      <p:sp>
        <p:nvSpPr>
          <p:cNvPr id="5" name="Footer Placeholder 4">
            <a:extLst>
              <a:ext uri="{FF2B5EF4-FFF2-40B4-BE49-F238E27FC236}">
                <a16:creationId xmlns:a16="http://schemas.microsoft.com/office/drawing/2014/main" id="{E706DA4C-915A-4719-A623-AEAF12FE15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719F66-0D97-4150-AAC2-4D8E5AF470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34E8F2-3437-4368-9843-F55E32157DF3}" type="slidenum">
              <a:rPr lang="en-US" smtClean="0"/>
              <a:t>‹#›</a:t>
            </a:fld>
            <a:endParaRPr lang="en-US"/>
          </a:p>
        </p:txBody>
      </p:sp>
      <p:pic>
        <p:nvPicPr>
          <p:cNvPr id="11" name="Picture 10">
            <a:extLst>
              <a:ext uri="{FF2B5EF4-FFF2-40B4-BE49-F238E27FC236}">
                <a16:creationId xmlns:a16="http://schemas.microsoft.com/office/drawing/2014/main" id="{90243AB7-AF84-4CA8-B3DD-FC1440581901}"/>
              </a:ext>
            </a:extLst>
          </p:cNvPr>
          <p:cNvPicPr>
            <a:picLocks noChangeAspect="1"/>
          </p:cNvPicPr>
          <p:nvPr userDrawn="1"/>
        </p:nvPicPr>
        <p:blipFill>
          <a:blip r:embed="rId14"/>
          <a:stretch>
            <a:fillRect/>
          </a:stretch>
        </p:blipFill>
        <p:spPr>
          <a:xfrm>
            <a:off x="0" y="0"/>
            <a:ext cx="12192000" cy="6858000"/>
          </a:xfrm>
          <a:prstGeom prst="rect">
            <a:avLst/>
          </a:prstGeom>
        </p:spPr>
      </p:pic>
    </p:spTree>
    <p:extLst>
      <p:ext uri="{BB962C8B-B14F-4D97-AF65-F5344CB8AC3E}">
        <p14:creationId xmlns:p14="http://schemas.microsoft.com/office/powerpoint/2010/main" val="1056323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536F02-B6CC-4ABB-A292-245A71D8D899}" type="datetimeFigureOut">
              <a:rPr lang="en-US" smtClean="0"/>
              <a:t>8/25/2024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893CC6-DDFC-4AF8-A33F-FAB58110DDB1}" type="slidenum">
              <a:rPr lang="en-US" smtClean="0"/>
              <a:t>‹#›</a:t>
            </a:fld>
            <a:endParaRPr lang="en-US"/>
          </a:p>
        </p:txBody>
      </p:sp>
      <p:pic>
        <p:nvPicPr>
          <p:cNvPr id="9" name="Picture 8">
            <a:extLst>
              <a:ext uri="{FF2B5EF4-FFF2-40B4-BE49-F238E27FC236}">
                <a16:creationId xmlns:a16="http://schemas.microsoft.com/office/drawing/2014/main" id="{81A14C92-3108-4842-B4BB-7F099CA9B730}"/>
              </a:ext>
            </a:extLst>
          </p:cNvPr>
          <p:cNvPicPr>
            <a:picLocks noChangeAspect="1"/>
          </p:cNvPicPr>
          <p:nvPr userDrawn="1"/>
        </p:nvPicPr>
        <p:blipFill>
          <a:blip r:embed="rId37"/>
          <a:stretch>
            <a:fillRect/>
          </a:stretch>
        </p:blipFill>
        <p:spPr>
          <a:xfrm>
            <a:off x="0" y="0"/>
            <a:ext cx="12192000" cy="6858000"/>
          </a:xfrm>
          <a:prstGeom prst="rect">
            <a:avLst/>
          </a:prstGeom>
        </p:spPr>
      </p:pic>
    </p:spTree>
    <p:extLst>
      <p:ext uri="{BB962C8B-B14F-4D97-AF65-F5344CB8AC3E}">
        <p14:creationId xmlns:p14="http://schemas.microsoft.com/office/powerpoint/2010/main" val="277750998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A0F441-4880-45CF-9B1C-5FA05883B664}"/>
              </a:ext>
            </a:extLst>
          </p:cNvPr>
          <p:cNvPicPr>
            <a:picLocks noChangeAspect="1"/>
          </p:cNvPicPr>
          <p:nvPr userDrawn="1"/>
        </p:nvPicPr>
        <p:blipFill>
          <a:blip r:embed="rId16"/>
          <a:stretch>
            <a:fillRect/>
          </a:stretch>
        </p:blipFill>
        <p:spPr>
          <a:xfrm>
            <a:off x="0" y="0"/>
            <a:ext cx="12192000" cy="6858000"/>
          </a:xfrm>
          <a:prstGeom prst="rect">
            <a:avLst/>
          </a:prstGeom>
        </p:spPr>
      </p:pic>
    </p:spTree>
    <p:extLst>
      <p:ext uri="{BB962C8B-B14F-4D97-AF65-F5344CB8AC3E}">
        <p14:creationId xmlns:p14="http://schemas.microsoft.com/office/powerpoint/2010/main" val="212938752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Lst>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anose="02020603050405020304" pitchFamily="18" charset="0"/>
        </a:defRPr>
      </a:lvl2pPr>
      <a:lvl3pPr algn="ctr" rtl="0" eaLnBrk="0" fontAlgn="base" hangingPunct="0">
        <a:spcBef>
          <a:spcPct val="0"/>
        </a:spcBef>
        <a:spcAft>
          <a:spcPct val="0"/>
        </a:spcAft>
        <a:defRPr sz="4400">
          <a:solidFill>
            <a:schemeClr val="tx2"/>
          </a:solidFill>
          <a:latin typeface="Times" panose="02020603050405020304" pitchFamily="18" charset="0"/>
        </a:defRPr>
      </a:lvl3pPr>
      <a:lvl4pPr algn="ctr" rtl="0" eaLnBrk="0" fontAlgn="base" hangingPunct="0">
        <a:spcBef>
          <a:spcPct val="0"/>
        </a:spcBef>
        <a:spcAft>
          <a:spcPct val="0"/>
        </a:spcAft>
        <a:defRPr sz="4400">
          <a:solidFill>
            <a:schemeClr val="tx2"/>
          </a:solidFill>
          <a:latin typeface="Times" panose="02020603050405020304" pitchFamily="18" charset="0"/>
        </a:defRPr>
      </a:lvl4pPr>
      <a:lvl5pPr algn="ctr" rtl="0" eaLnBrk="0" fontAlgn="base" hangingPunct="0">
        <a:spcBef>
          <a:spcPct val="0"/>
        </a:spcBef>
        <a:spcAft>
          <a:spcPct val="0"/>
        </a:spcAft>
        <a:defRPr sz="4400">
          <a:solidFill>
            <a:schemeClr val="tx2"/>
          </a:solidFill>
          <a:latin typeface="Times" panose="02020603050405020304" pitchFamily="18" charset="0"/>
        </a:defRPr>
      </a:lvl5pPr>
      <a:lvl6pPr marL="457200" algn="ctr" rtl="0" fontAlgn="base">
        <a:spcBef>
          <a:spcPct val="0"/>
        </a:spcBef>
        <a:spcAft>
          <a:spcPct val="0"/>
        </a:spcAft>
        <a:defRPr sz="4400">
          <a:solidFill>
            <a:schemeClr val="tx2"/>
          </a:solidFill>
          <a:latin typeface="Times" panose="02020603050405020304" pitchFamily="18" charset="0"/>
        </a:defRPr>
      </a:lvl6pPr>
      <a:lvl7pPr marL="914400" algn="ctr" rtl="0" fontAlgn="base">
        <a:spcBef>
          <a:spcPct val="0"/>
        </a:spcBef>
        <a:spcAft>
          <a:spcPct val="0"/>
        </a:spcAft>
        <a:defRPr sz="4400">
          <a:solidFill>
            <a:schemeClr val="tx2"/>
          </a:solidFill>
          <a:latin typeface="Times" panose="02020603050405020304" pitchFamily="18" charset="0"/>
        </a:defRPr>
      </a:lvl7pPr>
      <a:lvl8pPr marL="1371600" algn="ctr" rtl="0" fontAlgn="base">
        <a:spcBef>
          <a:spcPct val="0"/>
        </a:spcBef>
        <a:spcAft>
          <a:spcPct val="0"/>
        </a:spcAft>
        <a:defRPr sz="4400">
          <a:solidFill>
            <a:schemeClr val="tx2"/>
          </a:solidFill>
          <a:latin typeface="Times" panose="02020603050405020304" pitchFamily="18" charset="0"/>
        </a:defRPr>
      </a:lvl8pPr>
      <a:lvl9pPr marL="1828800" algn="ctr" rtl="0" fontAlgn="base">
        <a:spcBef>
          <a:spcPct val="0"/>
        </a:spcBef>
        <a:spcAft>
          <a:spcPct val="0"/>
        </a:spcAft>
        <a:defRPr sz="4400">
          <a:solidFill>
            <a:schemeClr val="tx2"/>
          </a:solidFill>
          <a:latin typeface="Times"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50.emf"/><Relationship Id="rId4" Type="http://schemas.openxmlformats.org/officeDocument/2006/relationships/image" Target="../media/image49.emf"/></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7.xml"/><Relationship Id="rId5" Type="http://schemas.openxmlformats.org/officeDocument/2006/relationships/image" Target="../media/image13.emf"/><Relationship Id="rId4" Type="http://schemas.openxmlformats.org/officeDocument/2006/relationships/image" Target="../media/image12.emf"/></Relationships>
</file>

<file path=ppt/slides/_rels/slide4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70.emf"/><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70.emf"/><Relationship Id="rId5" Type="http://schemas.openxmlformats.org/officeDocument/2006/relationships/hyperlink" Target="https://fortune.com/2012/07/30/amazons-recommendation-secret/" TargetMode="External"/><Relationship Id="rId4" Type="http://schemas.openxmlformats.org/officeDocument/2006/relationships/hyperlink" Target="https://techcrunch.com/2013/08/31/how-amazon-is-tackling-personalization-and-curation-for-sellers-on-its-marketplac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0.emf"/></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0.emf"/></Relationships>
</file>

<file path=ppt/slides/_rels/slide4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investopedia.com/terms/m/marketing-campaign.asp"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 Id="rId5" Type="http://schemas.openxmlformats.org/officeDocument/2006/relationships/image" Target="../media/image21.emf"/><Relationship Id="rId4" Type="http://schemas.openxmlformats.org/officeDocument/2006/relationships/image" Target="../media/image20.emf"/></Relationships>
</file>

<file path=ppt/slides/_rels/slide60.xml.rels><?xml version="1.0" encoding="UTF-8" standalone="yes"?>
<Relationships xmlns="http://schemas.openxmlformats.org/package/2006/relationships"><Relationship Id="rId8" Type="http://schemas.openxmlformats.org/officeDocument/2006/relationships/image" Target="../media/image87.em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1.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8.jpeg"/></Relationships>
</file>

<file path=ppt/slides/_rels/slide63.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92.emf"/></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6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70.emf"/><Relationship Id="rId7" Type="http://schemas.openxmlformats.org/officeDocument/2006/relationships/image" Target="../media/image108.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7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 Id="rId5" Type="http://schemas.openxmlformats.org/officeDocument/2006/relationships/image" Target="../media/image26.emf"/><Relationship Id="rId4"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5F14641-CC84-4D0A-8322-69832EEE8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6A04FA10-AEB3-4C3B-B3D2-108B2448D479}"/>
              </a:ext>
            </a:extLst>
          </p:cNvPr>
          <p:cNvSpPr txBox="1"/>
          <p:nvPr/>
        </p:nvSpPr>
        <p:spPr>
          <a:xfrm>
            <a:off x="2130803" y="3540154"/>
            <a:ext cx="6516240" cy="830997"/>
          </a:xfrm>
          <a:prstGeom prst="rect">
            <a:avLst/>
          </a:prstGeom>
          <a:noFill/>
        </p:spPr>
        <p:txBody>
          <a:bodyPr wrap="square" rtlCol="0">
            <a:spAutoFit/>
          </a:bodyPr>
          <a:lstStyle/>
          <a:p>
            <a:r>
              <a:rPr lang="en-US" sz="4800" dirty="0">
                <a:solidFill>
                  <a:schemeClr val="bg1"/>
                </a:solidFill>
                <a:latin typeface="Book Antiqua" panose="02040602050305030304" pitchFamily="18" charset="0"/>
              </a:rPr>
              <a:t>Strategic marketing</a:t>
            </a:r>
          </a:p>
        </p:txBody>
      </p:sp>
    </p:spTree>
    <p:extLst>
      <p:ext uri="{BB962C8B-B14F-4D97-AF65-F5344CB8AC3E}">
        <p14:creationId xmlns:p14="http://schemas.microsoft.com/office/powerpoint/2010/main" val="250340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33BC-6937-49B5-B7F0-8F2A9EBAE8E1}"/>
              </a:ext>
            </a:extLst>
          </p:cNvPr>
          <p:cNvSpPr>
            <a:spLocks noGrp="1"/>
          </p:cNvSpPr>
          <p:nvPr>
            <p:ph type="title" idx="4294967295"/>
          </p:nvPr>
        </p:nvSpPr>
        <p:spPr>
          <a:xfrm>
            <a:off x="8138502" y="823376"/>
            <a:ext cx="2862263" cy="1152525"/>
          </a:xfrm>
        </p:spPr>
        <p:style>
          <a:lnRef idx="2">
            <a:schemeClr val="dk1"/>
          </a:lnRef>
          <a:fillRef idx="1">
            <a:schemeClr val="lt1"/>
          </a:fillRef>
          <a:effectRef idx="0">
            <a:schemeClr val="dk1"/>
          </a:effectRef>
          <a:fontRef idx="minor">
            <a:schemeClr val="dk1"/>
          </a:fontRef>
        </p:style>
        <p:txBody>
          <a:bodyPr>
            <a:normAutofit fontScale="90000"/>
          </a:bodyPr>
          <a:lstStyle/>
          <a:p>
            <a:pPr algn="ctr"/>
            <a:r>
              <a:rPr lang="en-US" sz="4400" dirty="0">
                <a:latin typeface="Abadi" panose="020B0604020104020204" pitchFamily="34" charset="0"/>
              </a:rPr>
              <a:t>Activity #</a:t>
            </a:r>
            <a:r>
              <a:rPr lang="en-US" dirty="0">
                <a:latin typeface="Abadi" panose="020B0604020104020204" pitchFamily="34" charset="0"/>
              </a:rPr>
              <a:t>1</a:t>
            </a:r>
            <a:br>
              <a:rPr lang="en-US" sz="4400" dirty="0">
                <a:latin typeface="Abadi" panose="020B0604020104020204" pitchFamily="34" charset="0"/>
              </a:rPr>
            </a:br>
            <a:r>
              <a:rPr lang="en-US" sz="4400" dirty="0">
                <a:latin typeface="Abadi" panose="020B0604020104020204" pitchFamily="34" charset="0"/>
              </a:rPr>
              <a:t>practice  </a:t>
            </a:r>
          </a:p>
        </p:txBody>
      </p:sp>
      <p:pic>
        <p:nvPicPr>
          <p:cNvPr id="13318" name="Picture 6" descr="Off School - good quality, fun activities and learning opportunities">
            <a:extLst>
              <a:ext uri="{FF2B5EF4-FFF2-40B4-BE49-F238E27FC236}">
                <a16:creationId xmlns:a16="http://schemas.microsoft.com/office/drawing/2014/main" id="{3D540903-0946-9948-8C7D-350B329568D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8507618" y="2292658"/>
            <a:ext cx="2862263" cy="3463925"/>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tory Box Library | Search Results">
            <a:extLst>
              <a:ext uri="{FF2B5EF4-FFF2-40B4-BE49-F238E27FC236}">
                <a16:creationId xmlns:a16="http://schemas.microsoft.com/office/drawing/2014/main" id="{C0BC4227-CEA4-724D-9113-92E12B7A850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3815" y="1777443"/>
            <a:ext cx="6557897" cy="358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647655"/>
      </p:ext>
    </p:extLst>
  </p:cSld>
  <p:clrMapOvr>
    <a:masterClrMapping/>
  </p:clrMapOvr>
  <p:transition>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pple - Home | Facebook">
            <a:extLst>
              <a:ext uri="{FF2B5EF4-FFF2-40B4-BE49-F238E27FC236}">
                <a16:creationId xmlns:a16="http://schemas.microsoft.com/office/drawing/2014/main" id="{1366D4E3-DAEC-348C-1258-EDCFC6824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6617"/>
            <a:ext cx="4828778" cy="21223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B8315F4-23F5-8380-800B-5AE73776F728}"/>
              </a:ext>
            </a:extLst>
          </p:cNvPr>
          <p:cNvSpPr txBox="1"/>
          <p:nvPr/>
        </p:nvSpPr>
        <p:spPr>
          <a:xfrm>
            <a:off x="171451" y="3429000"/>
            <a:ext cx="7191773"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Political forces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Economical forces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Social/cultural forces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Technological forces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Environmental forces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Legal forces</a:t>
            </a:r>
            <a:endParaRPr kumimoji="0" lang="ar-SA"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10" name="Picture 9">
            <a:extLst>
              <a:ext uri="{FF2B5EF4-FFF2-40B4-BE49-F238E27FC236}">
                <a16:creationId xmlns:a16="http://schemas.microsoft.com/office/drawing/2014/main" id="{FB3AD4F2-BE27-495C-87B8-91BE84399EC9}"/>
              </a:ext>
            </a:extLst>
          </p:cNvPr>
          <p:cNvPicPr>
            <a:picLocks noChangeAspect="1"/>
          </p:cNvPicPr>
          <p:nvPr/>
        </p:nvPicPr>
        <p:blipFill>
          <a:blip r:embed="rId4"/>
          <a:stretch>
            <a:fillRect/>
          </a:stretch>
        </p:blipFill>
        <p:spPr>
          <a:xfrm>
            <a:off x="6552559" y="760863"/>
            <a:ext cx="4600575" cy="4572000"/>
          </a:xfrm>
          <a:prstGeom prst="rect">
            <a:avLst/>
          </a:prstGeom>
        </p:spPr>
      </p:pic>
    </p:spTree>
    <p:extLst>
      <p:ext uri="{BB962C8B-B14F-4D97-AF65-F5344CB8AC3E}">
        <p14:creationId xmlns:p14="http://schemas.microsoft.com/office/powerpoint/2010/main" val="996439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pple - Home | Facebook">
            <a:extLst>
              <a:ext uri="{FF2B5EF4-FFF2-40B4-BE49-F238E27FC236}">
                <a16:creationId xmlns:a16="http://schemas.microsoft.com/office/drawing/2014/main" id="{1366D4E3-DAEC-348C-1258-EDCFC6824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335" y="2113305"/>
            <a:ext cx="4828778" cy="21223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F6B1C47-31B2-47BE-B20E-F49D062E8672}"/>
              </a:ext>
            </a:extLst>
          </p:cNvPr>
          <p:cNvPicPr>
            <a:picLocks noChangeAspect="1"/>
          </p:cNvPicPr>
          <p:nvPr/>
        </p:nvPicPr>
        <p:blipFill>
          <a:blip r:embed="rId4"/>
          <a:stretch>
            <a:fillRect/>
          </a:stretch>
        </p:blipFill>
        <p:spPr>
          <a:xfrm>
            <a:off x="7501790" y="715198"/>
            <a:ext cx="4317171" cy="4866736"/>
          </a:xfrm>
          <a:prstGeom prst="rect">
            <a:avLst/>
          </a:prstGeom>
        </p:spPr>
      </p:pic>
    </p:spTree>
    <p:extLst>
      <p:ext uri="{BB962C8B-B14F-4D97-AF65-F5344CB8AC3E}">
        <p14:creationId xmlns:p14="http://schemas.microsoft.com/office/powerpoint/2010/main" val="3921059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9E471FA-4035-4E88-BC69-5F0E91D3C912}"/>
              </a:ext>
            </a:extLst>
          </p:cNvPr>
          <p:cNvPicPr>
            <a:picLocks noGrp="1" noChangeAspect="1"/>
          </p:cNvPicPr>
          <p:nvPr>
            <p:ph idx="4294967295"/>
          </p:nvPr>
        </p:nvPicPr>
        <p:blipFill>
          <a:blip r:embed="rId2"/>
          <a:stretch>
            <a:fillRect/>
          </a:stretch>
        </p:blipFill>
        <p:spPr>
          <a:xfrm>
            <a:off x="8773598" y="1006679"/>
            <a:ext cx="3171825" cy="4320330"/>
          </a:xfrm>
          <a:prstGeom prst="rect">
            <a:avLst/>
          </a:prstGeom>
        </p:spPr>
      </p:pic>
      <p:sp>
        <p:nvSpPr>
          <p:cNvPr id="2" name="Title 1">
            <a:extLst>
              <a:ext uri="{FF2B5EF4-FFF2-40B4-BE49-F238E27FC236}">
                <a16:creationId xmlns:a16="http://schemas.microsoft.com/office/drawing/2014/main" id="{F780F493-75E9-4D0B-805C-774822A5AC91}"/>
              </a:ext>
            </a:extLst>
          </p:cNvPr>
          <p:cNvSpPr>
            <a:spLocks noGrp="1"/>
          </p:cNvSpPr>
          <p:nvPr>
            <p:ph type="title" idx="4294967295"/>
          </p:nvPr>
        </p:nvSpPr>
        <p:spPr>
          <a:xfrm>
            <a:off x="4750904" y="5134479"/>
            <a:ext cx="6653411" cy="1152525"/>
          </a:xfrm>
        </p:spPr>
        <p:txBody>
          <a:bodyPr>
            <a:noAutofit/>
          </a:bodyPr>
          <a:lstStyle/>
          <a:p>
            <a:r>
              <a:rPr lang="en-US" sz="1600" dirty="0">
                <a:solidFill>
                  <a:srgbClr val="0070C0"/>
                </a:solidFill>
              </a:rPr>
              <a:t>https://pestleanalysis.com/examples-of-pestle-analysis/</a:t>
            </a:r>
            <a:br>
              <a:rPr lang="en-US" sz="1600" dirty="0">
                <a:solidFill>
                  <a:srgbClr val="0070C0"/>
                </a:solidFill>
              </a:rPr>
            </a:br>
            <a:endParaRPr lang="en-US" sz="1600" dirty="0">
              <a:solidFill>
                <a:srgbClr val="0070C0"/>
              </a:solidFill>
            </a:endParaRPr>
          </a:p>
        </p:txBody>
      </p:sp>
      <p:pic>
        <p:nvPicPr>
          <p:cNvPr id="4" name="Picture 3">
            <a:extLst>
              <a:ext uri="{FF2B5EF4-FFF2-40B4-BE49-F238E27FC236}">
                <a16:creationId xmlns:a16="http://schemas.microsoft.com/office/drawing/2014/main" id="{1A61CEA5-3330-4CA3-A1C1-823B73567DD9}"/>
              </a:ext>
            </a:extLst>
          </p:cNvPr>
          <p:cNvPicPr>
            <a:picLocks noChangeAspect="1"/>
          </p:cNvPicPr>
          <p:nvPr/>
        </p:nvPicPr>
        <p:blipFill>
          <a:blip r:embed="rId3"/>
          <a:stretch>
            <a:fillRect/>
          </a:stretch>
        </p:blipFill>
        <p:spPr>
          <a:xfrm>
            <a:off x="1439470" y="1459684"/>
            <a:ext cx="3201293" cy="4251058"/>
          </a:xfrm>
          <a:prstGeom prst="rect">
            <a:avLst/>
          </a:prstGeom>
        </p:spPr>
      </p:pic>
      <p:pic>
        <p:nvPicPr>
          <p:cNvPr id="6" name="Picture 5">
            <a:extLst>
              <a:ext uri="{FF2B5EF4-FFF2-40B4-BE49-F238E27FC236}">
                <a16:creationId xmlns:a16="http://schemas.microsoft.com/office/drawing/2014/main" id="{4986F8A3-4E99-4692-918A-2D128DD09A03}"/>
              </a:ext>
            </a:extLst>
          </p:cNvPr>
          <p:cNvPicPr>
            <a:picLocks noChangeAspect="1"/>
          </p:cNvPicPr>
          <p:nvPr/>
        </p:nvPicPr>
        <p:blipFill>
          <a:blip r:embed="rId4"/>
          <a:stretch>
            <a:fillRect/>
          </a:stretch>
        </p:blipFill>
        <p:spPr>
          <a:xfrm>
            <a:off x="5198269" y="1090569"/>
            <a:ext cx="3017823" cy="3942825"/>
          </a:xfrm>
          <a:prstGeom prst="rect">
            <a:avLst/>
          </a:prstGeom>
        </p:spPr>
      </p:pic>
      <p:sp>
        <p:nvSpPr>
          <p:cNvPr id="7" name="Title 1">
            <a:extLst>
              <a:ext uri="{FF2B5EF4-FFF2-40B4-BE49-F238E27FC236}">
                <a16:creationId xmlns:a16="http://schemas.microsoft.com/office/drawing/2014/main" id="{FB918F9C-681A-48B6-A370-3E01ACA0A2E6}"/>
              </a:ext>
            </a:extLst>
          </p:cNvPr>
          <p:cNvSpPr txBox="1">
            <a:spLocks/>
          </p:cNvSpPr>
          <p:nvPr/>
        </p:nvSpPr>
        <p:spPr>
          <a:xfrm rot="16200000">
            <a:off x="-1665741" y="2869830"/>
            <a:ext cx="4542710" cy="1151965"/>
          </a:xfrm>
          <a:prstGeom prst="rect">
            <a:avLst/>
          </a:prstGeom>
          <a:ln>
            <a:solidFill>
              <a:srgbClr val="124C37"/>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marL="0" marR="0" lvl="0" indent="0" algn="ctr" defTabSz="914354" rtl="0" eaLnBrk="1" fontAlgn="auto" latinLnBrk="0" hangingPunct="1">
              <a:lnSpc>
                <a:spcPct val="90000"/>
              </a:lnSpc>
              <a:spcBef>
                <a:spcPct val="0"/>
              </a:spcBef>
              <a:spcAft>
                <a:spcPts val="0"/>
              </a:spcAft>
              <a:buClrTx/>
              <a:buSzTx/>
              <a:buFontTx/>
              <a:buNone/>
              <a:tabLst/>
              <a:defRPr/>
            </a:pPr>
            <a:r>
              <a:rPr kumimoji="0" lang="en-US" sz="4400" b="0" i="0" u="none" strike="noStrike" kern="1200" cap="all" spc="0" normalizeH="0" baseline="0" noProof="0" dirty="0">
                <a:ln>
                  <a:noFill/>
                </a:ln>
                <a:solidFill>
                  <a:srgbClr val="B80E0F"/>
                </a:solidFill>
                <a:effectLst/>
                <a:uLnTx/>
                <a:uFillTx/>
                <a:latin typeface="Impact" panose="020B0806030902050204"/>
                <a:ea typeface="+mj-ea"/>
                <a:cs typeface="+mj-cs"/>
              </a:rPr>
              <a:t>PESTEL Examples  </a:t>
            </a:r>
          </a:p>
        </p:txBody>
      </p:sp>
    </p:spTree>
    <p:extLst>
      <p:ext uri="{BB962C8B-B14F-4D97-AF65-F5344CB8AC3E}">
        <p14:creationId xmlns:p14="http://schemas.microsoft.com/office/powerpoint/2010/main" val="175320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33BC-6937-49B5-B7F0-8F2A9EBAE8E1}"/>
              </a:ext>
            </a:extLst>
          </p:cNvPr>
          <p:cNvSpPr>
            <a:spLocks noGrp="1"/>
          </p:cNvSpPr>
          <p:nvPr>
            <p:ph type="title" idx="4294967295"/>
          </p:nvPr>
        </p:nvSpPr>
        <p:spPr>
          <a:xfrm>
            <a:off x="854768" y="1375830"/>
            <a:ext cx="2862263" cy="1150939"/>
          </a:xfrm>
        </p:spPr>
        <p:style>
          <a:lnRef idx="2">
            <a:schemeClr val="dk1"/>
          </a:lnRef>
          <a:fillRef idx="1">
            <a:schemeClr val="lt1"/>
          </a:fillRef>
          <a:effectRef idx="0">
            <a:schemeClr val="dk1"/>
          </a:effectRef>
          <a:fontRef idx="minor">
            <a:schemeClr val="dk1"/>
          </a:fontRef>
        </p:style>
        <p:txBody>
          <a:bodyPr>
            <a:normAutofit/>
          </a:bodyPr>
          <a:lstStyle/>
          <a:p>
            <a:pPr algn="ctr"/>
            <a:r>
              <a:rPr lang="en-US" sz="4400" dirty="0">
                <a:latin typeface="Abadi" panose="020B0604020104020204" pitchFamily="34" charset="0"/>
              </a:rPr>
              <a:t>Activity #2 </a:t>
            </a:r>
          </a:p>
        </p:txBody>
      </p:sp>
      <p:pic>
        <p:nvPicPr>
          <p:cNvPr id="13318" name="Picture 6" descr="Off School - good quality, fun activities and learning opportunities">
            <a:extLst>
              <a:ext uri="{FF2B5EF4-FFF2-40B4-BE49-F238E27FC236}">
                <a16:creationId xmlns:a16="http://schemas.microsoft.com/office/drawing/2014/main" id="{3D540903-0946-9948-8C7D-350B329568D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19859" y="2625723"/>
            <a:ext cx="5484813" cy="2882901"/>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tory Box Library | Search Results">
            <a:extLst>
              <a:ext uri="{FF2B5EF4-FFF2-40B4-BE49-F238E27FC236}">
                <a16:creationId xmlns:a16="http://schemas.microsoft.com/office/drawing/2014/main" id="{C0BC4227-CEA4-724D-9113-92E12B7A850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34103" y="2652177"/>
            <a:ext cx="6557897" cy="283101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F15DD422-B5E7-7663-3BD8-D68BDABE44BA}"/>
              </a:ext>
            </a:extLst>
          </p:cNvPr>
          <p:cNvSpPr txBox="1">
            <a:spLocks/>
          </p:cNvSpPr>
          <p:nvPr/>
        </p:nvSpPr>
        <p:spPr>
          <a:xfrm>
            <a:off x="5907267" y="1374804"/>
            <a:ext cx="5614907" cy="115196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defTabSz="914354">
              <a:defRPr/>
            </a:pPr>
            <a:r>
              <a:rPr lang="en-US" dirty="0">
                <a:solidFill>
                  <a:prstClr val="black"/>
                </a:solidFill>
                <a:latin typeface="Abadi" panose="020B0604020104020204" pitchFamily="34" charset="0"/>
              </a:rPr>
              <a:t>MCQs training</a:t>
            </a:r>
          </a:p>
        </p:txBody>
      </p:sp>
    </p:spTree>
    <p:extLst>
      <p:ext uri="{BB962C8B-B14F-4D97-AF65-F5344CB8AC3E}">
        <p14:creationId xmlns:p14="http://schemas.microsoft.com/office/powerpoint/2010/main" val="117652026"/>
      </p:ext>
    </p:extLst>
  </p:cSld>
  <p:clrMapOvr>
    <a:masterClrMapping/>
  </p:clrMapOvr>
  <p:transition>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00AFAAC-98C0-F979-F581-ED7DDFBC9561}"/>
              </a:ext>
            </a:extLst>
          </p:cNvPr>
          <p:cNvSpPr>
            <a:spLocks noGrp="1"/>
          </p:cNvSpPr>
          <p:nvPr>
            <p:ph type="title" idx="4294967295"/>
          </p:nvPr>
        </p:nvSpPr>
        <p:spPr>
          <a:xfrm>
            <a:off x="9466384" y="259897"/>
            <a:ext cx="2384425" cy="919163"/>
          </a:xfrm>
        </p:spPr>
        <p:txBody>
          <a:bodyPr>
            <a:normAutofit fontScale="90000"/>
          </a:bodyPr>
          <a:lstStyle/>
          <a:p>
            <a:pPr algn="ctr"/>
            <a:r>
              <a:rPr lang="en-SA" sz="6600" b="1" dirty="0">
                <a:solidFill>
                  <a:srgbClr val="C00000"/>
                </a:solidFill>
              </a:rPr>
              <a:t>Quiz </a:t>
            </a:r>
          </a:p>
        </p:txBody>
      </p:sp>
      <p:sp>
        <p:nvSpPr>
          <p:cNvPr id="8" name="TextBox 7">
            <a:extLst>
              <a:ext uri="{FF2B5EF4-FFF2-40B4-BE49-F238E27FC236}">
                <a16:creationId xmlns:a16="http://schemas.microsoft.com/office/drawing/2014/main" id="{DD97862F-8A5B-F451-7C18-DE6056A466E8}"/>
              </a:ext>
            </a:extLst>
          </p:cNvPr>
          <p:cNvSpPr txBox="1"/>
          <p:nvPr/>
        </p:nvSpPr>
        <p:spPr>
          <a:xfrm>
            <a:off x="200829" y="3341778"/>
            <a:ext cx="7014055" cy="224676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a:defRPr>
                <a:solidFill>
                  <a:schemeClr val="dk1"/>
                </a:solidFill>
                <a:latin typeface="Calibri" panose="020F0502020204030204" pitchFamily="34" charset="0"/>
                <a:cs typeface="Calibri" panose="020F0502020204030204" pitchFamily="34" charset="0"/>
              </a:defRPr>
            </a:lvl1pPr>
            <a:lvl2pPr lvl="1">
              <a:defRPr>
                <a:solidFill>
                  <a:schemeClr val="dk1"/>
                </a:solidFill>
                <a:latin typeface="Calibri" panose="020F0502020204030204" pitchFamily="34" charset="0"/>
                <a:cs typeface="Calibri" panose="020F050202020403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54">
              <a:defRPr/>
            </a:pPr>
            <a:r>
              <a:rPr lang="en-US" sz="1400" dirty="0">
                <a:solidFill>
                  <a:prstClr val="black"/>
                </a:solidFill>
              </a:rPr>
              <a:t>Which of the following is part of the microenvironment of a company's marketing environment?</a:t>
            </a:r>
            <a:endParaRPr lang="en-SA" sz="1400" dirty="0">
              <a:solidFill>
                <a:prstClr val="black"/>
              </a:solidFill>
            </a:endParaRPr>
          </a:p>
          <a:p>
            <a:pPr marL="457178" lvl="1" defTabSz="914354">
              <a:defRPr/>
            </a:pPr>
            <a:r>
              <a:rPr lang="en-US" sz="1400" dirty="0">
                <a:solidFill>
                  <a:prstClr val="black"/>
                </a:solidFill>
              </a:rPr>
              <a:t>A) building close relationships with its extensive network of suppliers</a:t>
            </a:r>
            <a:endParaRPr lang="en-SA" sz="1400" dirty="0">
              <a:solidFill>
                <a:prstClr val="black"/>
              </a:solidFill>
            </a:endParaRPr>
          </a:p>
          <a:p>
            <a:pPr marL="457178" lvl="1" defTabSz="914354">
              <a:defRPr/>
            </a:pPr>
            <a:r>
              <a:rPr lang="en-US" sz="1400" dirty="0">
                <a:solidFill>
                  <a:prstClr val="black"/>
                </a:solidFill>
              </a:rPr>
              <a:t>B) a set of laws that require the company to scale down its telemarketing calls to customers</a:t>
            </a:r>
            <a:endParaRPr lang="en-SA" sz="1400" dirty="0">
              <a:solidFill>
                <a:prstClr val="black"/>
              </a:solidFill>
            </a:endParaRPr>
          </a:p>
          <a:p>
            <a:pPr marL="457178" lvl="1" defTabSz="914354">
              <a:defRPr/>
            </a:pPr>
            <a:r>
              <a:rPr lang="en-US" sz="1400" dirty="0">
                <a:solidFill>
                  <a:prstClr val="black"/>
                </a:solidFill>
              </a:rPr>
              <a:t>C) a changing demographic picture that requires the firm to make product adaptations</a:t>
            </a:r>
            <a:endParaRPr lang="en-SA" sz="1400" dirty="0">
              <a:solidFill>
                <a:prstClr val="black"/>
              </a:solidFill>
            </a:endParaRPr>
          </a:p>
          <a:p>
            <a:pPr marL="457178" lvl="1" defTabSz="914354">
              <a:defRPr/>
            </a:pPr>
            <a:r>
              <a:rPr lang="en-US" sz="1400" dirty="0">
                <a:solidFill>
                  <a:prstClr val="black"/>
                </a:solidFill>
              </a:rPr>
              <a:t>D) a new technology that would ensure significant cost-cutting if implemented in the firm</a:t>
            </a:r>
            <a:endParaRPr lang="en-SA" sz="1400" dirty="0">
              <a:solidFill>
                <a:prstClr val="black"/>
              </a:solidFill>
            </a:endParaRPr>
          </a:p>
          <a:p>
            <a:pPr marL="457178" lvl="1" defTabSz="914354">
              <a:defRPr/>
            </a:pPr>
            <a:r>
              <a:rPr lang="en-US" sz="1400" dirty="0">
                <a:solidFill>
                  <a:prstClr val="black"/>
                </a:solidFill>
              </a:rPr>
              <a:t>E) a set of environmental sustainability laws that significantly impact the company's production processes</a:t>
            </a:r>
            <a:endParaRPr lang="en-SA" sz="1400" dirty="0">
              <a:solidFill>
                <a:prstClr val="black"/>
              </a:solidFill>
            </a:endParaRPr>
          </a:p>
        </p:txBody>
      </p:sp>
      <p:sp>
        <p:nvSpPr>
          <p:cNvPr id="4" name="TextBox 3">
            <a:extLst>
              <a:ext uri="{FF2B5EF4-FFF2-40B4-BE49-F238E27FC236}">
                <a16:creationId xmlns:a16="http://schemas.microsoft.com/office/drawing/2014/main" id="{88071EB2-0531-B71E-8285-98770AC0D23E}"/>
              </a:ext>
            </a:extLst>
          </p:cNvPr>
          <p:cNvSpPr txBox="1"/>
          <p:nvPr/>
        </p:nvSpPr>
        <p:spPr>
          <a:xfrm>
            <a:off x="189050" y="1180096"/>
            <a:ext cx="7014055" cy="203132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defTabSz="914354">
              <a:defRPr/>
            </a:pPr>
            <a:r>
              <a:rPr lang="en-US" dirty="0">
                <a:solidFill>
                  <a:prstClr val="black"/>
                </a:solidFill>
                <a:latin typeface="Calibri" panose="020F0502020204030204" pitchFamily="34" charset="0"/>
                <a:cs typeface="Calibri" panose="020F0502020204030204" pitchFamily="34" charset="0"/>
              </a:rPr>
              <a:t>Which of the following is part of the microenvironment of a firm's marketing environment?</a:t>
            </a:r>
            <a:endParaRPr lang="en-SA" dirty="0">
              <a:solidFill>
                <a:prstClr val="black"/>
              </a:solidFill>
              <a:latin typeface="Calibri" panose="020F0502020204030204" pitchFamily="34" charset="0"/>
              <a:cs typeface="Calibri" panose="020F0502020204030204" pitchFamily="34" charset="0"/>
            </a:endParaRPr>
          </a:p>
          <a:p>
            <a:pPr marL="457178" lvl="1" defTabSz="914354">
              <a:defRPr/>
            </a:pPr>
            <a:r>
              <a:rPr lang="en-US" dirty="0">
                <a:solidFill>
                  <a:prstClr val="black"/>
                </a:solidFill>
                <a:latin typeface="Calibri" panose="020F0502020204030204" pitchFamily="34" charset="0"/>
                <a:cs typeface="Calibri" panose="020F0502020204030204" pitchFamily="34" charset="0"/>
              </a:rPr>
              <a:t>A) the political state of the country in which the firm exists</a:t>
            </a:r>
            <a:endParaRPr lang="en-SA" dirty="0">
              <a:solidFill>
                <a:prstClr val="black"/>
              </a:solidFill>
              <a:latin typeface="Calibri" panose="020F0502020204030204" pitchFamily="34" charset="0"/>
              <a:cs typeface="Calibri" panose="020F0502020204030204" pitchFamily="34" charset="0"/>
            </a:endParaRPr>
          </a:p>
          <a:p>
            <a:pPr marL="457178" lvl="1" defTabSz="914354">
              <a:defRPr/>
            </a:pPr>
            <a:r>
              <a:rPr lang="en-US" dirty="0">
                <a:solidFill>
                  <a:prstClr val="black"/>
                </a:solidFill>
                <a:latin typeface="Calibri" panose="020F0502020204030204" pitchFamily="34" charset="0"/>
                <a:cs typeface="Calibri" panose="020F0502020204030204" pitchFamily="34" charset="0"/>
              </a:rPr>
              <a:t>B) the cultural forces that exist in a society</a:t>
            </a:r>
            <a:endParaRPr lang="en-SA" dirty="0">
              <a:solidFill>
                <a:prstClr val="black"/>
              </a:solidFill>
              <a:latin typeface="Calibri" panose="020F0502020204030204" pitchFamily="34" charset="0"/>
              <a:cs typeface="Calibri" panose="020F0502020204030204" pitchFamily="34" charset="0"/>
            </a:endParaRPr>
          </a:p>
          <a:p>
            <a:pPr marL="457178" lvl="1" defTabSz="914354">
              <a:defRPr/>
            </a:pPr>
            <a:r>
              <a:rPr lang="en-US" dirty="0">
                <a:solidFill>
                  <a:prstClr val="black"/>
                </a:solidFill>
                <a:latin typeface="Calibri" panose="020F0502020204030204" pitchFamily="34" charset="0"/>
                <a:cs typeface="Calibri" panose="020F0502020204030204" pitchFamily="34" charset="0"/>
              </a:rPr>
              <a:t>C) the suppliers who work with the company</a:t>
            </a:r>
            <a:endParaRPr lang="en-SA" dirty="0">
              <a:solidFill>
                <a:prstClr val="black"/>
              </a:solidFill>
              <a:latin typeface="Calibri" panose="020F0502020204030204" pitchFamily="34" charset="0"/>
              <a:cs typeface="Calibri" panose="020F0502020204030204" pitchFamily="34" charset="0"/>
            </a:endParaRPr>
          </a:p>
          <a:p>
            <a:pPr marL="457178" lvl="1" defTabSz="914354">
              <a:defRPr/>
            </a:pPr>
            <a:r>
              <a:rPr lang="en-US" dirty="0">
                <a:solidFill>
                  <a:prstClr val="black"/>
                </a:solidFill>
                <a:latin typeface="Calibri" panose="020F0502020204030204" pitchFamily="34" charset="0"/>
                <a:cs typeface="Calibri" panose="020F0502020204030204" pitchFamily="34" charset="0"/>
              </a:rPr>
              <a:t>D) the technological resources available to the company</a:t>
            </a:r>
            <a:endParaRPr lang="en-SA" dirty="0">
              <a:solidFill>
                <a:prstClr val="black"/>
              </a:solidFill>
              <a:latin typeface="Calibri" panose="020F0502020204030204" pitchFamily="34" charset="0"/>
              <a:cs typeface="Calibri" panose="020F0502020204030204" pitchFamily="34" charset="0"/>
            </a:endParaRPr>
          </a:p>
          <a:p>
            <a:pPr marL="457178" lvl="1" defTabSz="914354">
              <a:defRPr/>
            </a:pPr>
            <a:r>
              <a:rPr lang="en-US" dirty="0">
                <a:solidFill>
                  <a:prstClr val="black"/>
                </a:solidFill>
                <a:latin typeface="Calibri" panose="020F0502020204030204" pitchFamily="34" charset="0"/>
                <a:cs typeface="Calibri" panose="020F0502020204030204" pitchFamily="34" charset="0"/>
              </a:rPr>
              <a:t>E) the different demographic trends in the market</a:t>
            </a:r>
            <a:endParaRPr lang="en-SA" dirty="0">
              <a:solidFill>
                <a:prstClr val="black"/>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ECB490AB-F2E6-9760-0A18-AFAF3228E7B2}"/>
              </a:ext>
            </a:extLst>
          </p:cNvPr>
          <p:cNvPicPr>
            <a:picLocks noChangeAspect="1"/>
          </p:cNvPicPr>
          <p:nvPr/>
        </p:nvPicPr>
        <p:blipFill>
          <a:blip r:embed="rId3"/>
          <a:stretch>
            <a:fillRect/>
          </a:stretch>
        </p:blipFill>
        <p:spPr>
          <a:xfrm>
            <a:off x="7332714" y="1030961"/>
            <a:ext cx="4670236" cy="2923259"/>
          </a:xfrm>
          <a:prstGeom prst="rect">
            <a:avLst/>
          </a:prstGeom>
        </p:spPr>
      </p:pic>
      <p:pic>
        <p:nvPicPr>
          <p:cNvPr id="1026" name="Picture 2" descr="BuzzFeed Quizzes">
            <a:extLst>
              <a:ext uri="{FF2B5EF4-FFF2-40B4-BE49-F238E27FC236}">
                <a16:creationId xmlns:a16="http://schemas.microsoft.com/office/drawing/2014/main" id="{6734BED8-588D-214F-F239-8E31785D82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33" r="252" b="6029"/>
          <a:stretch/>
        </p:blipFill>
        <p:spPr bwMode="auto">
          <a:xfrm>
            <a:off x="7332714" y="3982346"/>
            <a:ext cx="4658457" cy="196807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3391D7C9-3AC4-D820-7BD7-B83154301A80}"/>
              </a:ext>
            </a:extLst>
          </p:cNvPr>
          <p:cNvGrpSpPr/>
          <p:nvPr/>
        </p:nvGrpSpPr>
        <p:grpSpPr>
          <a:xfrm>
            <a:off x="7332714" y="1080501"/>
            <a:ext cx="4670236" cy="4869924"/>
            <a:chOff x="7332712" y="1080499"/>
            <a:chExt cx="4670236" cy="5665645"/>
          </a:xfrm>
        </p:grpSpPr>
        <p:pic>
          <p:nvPicPr>
            <p:cNvPr id="9" name="Picture 8">
              <a:extLst>
                <a:ext uri="{FF2B5EF4-FFF2-40B4-BE49-F238E27FC236}">
                  <a16:creationId xmlns:a16="http://schemas.microsoft.com/office/drawing/2014/main" id="{36C5042F-36E9-8F9A-F9C8-189935BE602A}"/>
                </a:ext>
              </a:extLst>
            </p:cNvPr>
            <p:cNvPicPr>
              <a:picLocks noChangeAspect="1"/>
            </p:cNvPicPr>
            <p:nvPr/>
          </p:nvPicPr>
          <p:blipFill>
            <a:blip r:embed="rId3"/>
            <a:stretch>
              <a:fillRect/>
            </a:stretch>
          </p:blipFill>
          <p:spPr>
            <a:xfrm>
              <a:off x="7332712" y="1080499"/>
              <a:ext cx="4670236" cy="2923259"/>
            </a:xfrm>
            <a:prstGeom prst="rect">
              <a:avLst/>
            </a:prstGeom>
          </p:spPr>
        </p:pic>
        <p:pic>
          <p:nvPicPr>
            <p:cNvPr id="10" name="Picture 2" descr="BuzzFeed Quizzes">
              <a:extLst>
                <a:ext uri="{FF2B5EF4-FFF2-40B4-BE49-F238E27FC236}">
                  <a16:creationId xmlns:a16="http://schemas.microsoft.com/office/drawing/2014/main" id="{7C72DB96-F753-66AE-8152-B2DB763308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33" r="252" b="6029"/>
            <a:stretch/>
          </p:blipFill>
          <p:spPr bwMode="auto">
            <a:xfrm>
              <a:off x="7332712" y="4031881"/>
              <a:ext cx="4658457" cy="27142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420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D548958-997C-6F15-C1FB-A09D7A46805B}"/>
              </a:ext>
            </a:extLst>
          </p:cNvPr>
          <p:cNvSpPr txBox="1"/>
          <p:nvPr/>
        </p:nvSpPr>
        <p:spPr>
          <a:xfrm>
            <a:off x="609601" y="1237682"/>
            <a:ext cx="6265763"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a:defRPr>
                <a:solidFill>
                  <a:schemeClr val="dk1"/>
                </a:solidFill>
                <a:latin typeface="Calibri" panose="020F0502020204030204" pitchFamily="34" charset="0"/>
                <a:cs typeface="Calibri" panose="020F0502020204030204" pitchFamily="34" charset="0"/>
              </a:defRPr>
            </a:lvl1pPr>
            <a:lvl2pPr lvl="1">
              <a:defRPr>
                <a:solidFill>
                  <a:schemeClr val="dk1"/>
                </a:solidFill>
                <a:latin typeface="Calibri" panose="020F0502020204030204" pitchFamily="34" charset="0"/>
                <a:cs typeface="Calibri" panose="020F050202020403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54">
              <a:defRPr/>
            </a:pPr>
            <a:r>
              <a:rPr lang="en-US" dirty="0">
                <a:solidFill>
                  <a:prstClr val="black"/>
                </a:solidFill>
              </a:rPr>
              <a:t>Demographic, economic, natural, technological, political, and cultural forces form the ________ of an organization.</a:t>
            </a:r>
            <a:endParaRPr lang="en-SA" dirty="0">
              <a:solidFill>
                <a:prstClr val="black"/>
              </a:solidFill>
            </a:endParaRPr>
          </a:p>
          <a:p>
            <a:pPr marL="457178" lvl="1" defTabSz="914354">
              <a:defRPr/>
            </a:pPr>
            <a:r>
              <a:rPr lang="en-US" dirty="0">
                <a:solidFill>
                  <a:prstClr val="black"/>
                </a:solidFill>
              </a:rPr>
              <a:t>A) supply chain</a:t>
            </a:r>
            <a:endParaRPr lang="en-SA" dirty="0">
              <a:solidFill>
                <a:prstClr val="black"/>
              </a:solidFill>
            </a:endParaRPr>
          </a:p>
          <a:p>
            <a:pPr marL="457178" lvl="1" defTabSz="914354">
              <a:defRPr/>
            </a:pPr>
            <a:r>
              <a:rPr lang="en-US" dirty="0">
                <a:solidFill>
                  <a:prstClr val="black"/>
                </a:solidFill>
              </a:rPr>
              <a:t>B) macroenvironment</a:t>
            </a:r>
            <a:endParaRPr lang="en-SA" dirty="0">
              <a:solidFill>
                <a:prstClr val="black"/>
              </a:solidFill>
            </a:endParaRPr>
          </a:p>
          <a:p>
            <a:pPr marL="457178" lvl="1" defTabSz="914354">
              <a:defRPr/>
            </a:pPr>
            <a:r>
              <a:rPr lang="en-US" dirty="0">
                <a:solidFill>
                  <a:prstClr val="black"/>
                </a:solidFill>
              </a:rPr>
              <a:t>C) marketing intermediary network</a:t>
            </a:r>
            <a:endParaRPr lang="en-SA" dirty="0">
              <a:solidFill>
                <a:prstClr val="black"/>
              </a:solidFill>
            </a:endParaRPr>
          </a:p>
          <a:p>
            <a:pPr marL="457178" lvl="1" defTabSz="914354">
              <a:defRPr/>
            </a:pPr>
            <a:r>
              <a:rPr lang="en-US" dirty="0">
                <a:solidFill>
                  <a:prstClr val="black"/>
                </a:solidFill>
              </a:rPr>
              <a:t>D) internal environment</a:t>
            </a:r>
            <a:endParaRPr lang="en-SA" dirty="0">
              <a:solidFill>
                <a:prstClr val="black"/>
              </a:solidFill>
            </a:endParaRPr>
          </a:p>
          <a:p>
            <a:pPr marL="457178" lvl="1" defTabSz="914354">
              <a:defRPr/>
            </a:pPr>
            <a:r>
              <a:rPr lang="en-US" dirty="0">
                <a:solidFill>
                  <a:prstClr val="black"/>
                </a:solidFill>
              </a:rPr>
              <a:t>E) microenvironment</a:t>
            </a:r>
            <a:endParaRPr lang="en-SA" dirty="0">
              <a:solidFill>
                <a:prstClr val="black"/>
              </a:solidFill>
            </a:endParaRPr>
          </a:p>
          <a:p>
            <a:pPr marL="457178" lvl="1" defTabSz="914354">
              <a:defRPr/>
            </a:pPr>
            <a:endParaRPr lang="en-SA" dirty="0">
              <a:solidFill>
                <a:prstClr val="black"/>
              </a:solidFill>
            </a:endParaRPr>
          </a:p>
        </p:txBody>
      </p:sp>
      <p:sp>
        <p:nvSpPr>
          <p:cNvPr id="3" name="TextBox 2">
            <a:extLst>
              <a:ext uri="{FF2B5EF4-FFF2-40B4-BE49-F238E27FC236}">
                <a16:creationId xmlns:a16="http://schemas.microsoft.com/office/drawing/2014/main" id="{2A2CFB2F-1B25-951F-FEA5-E8BFC3769CFC}"/>
              </a:ext>
            </a:extLst>
          </p:cNvPr>
          <p:cNvSpPr txBox="1"/>
          <p:nvPr/>
        </p:nvSpPr>
        <p:spPr>
          <a:xfrm>
            <a:off x="609601" y="3725831"/>
            <a:ext cx="6265763" cy="206210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a:defRPr>
                <a:solidFill>
                  <a:schemeClr val="dk1"/>
                </a:solidFill>
                <a:latin typeface="Calibri" panose="020F0502020204030204" pitchFamily="34" charset="0"/>
                <a:cs typeface="Calibri" panose="020F0502020204030204" pitchFamily="34" charset="0"/>
              </a:defRPr>
            </a:lvl1pPr>
            <a:lvl2pPr lvl="1">
              <a:defRPr>
                <a:solidFill>
                  <a:schemeClr val="dk1"/>
                </a:solidFill>
                <a:latin typeface="Calibri" panose="020F0502020204030204" pitchFamily="34" charset="0"/>
                <a:cs typeface="Calibri" panose="020F050202020403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54">
              <a:defRPr/>
            </a:pPr>
            <a:r>
              <a:rPr lang="en-US" sz="1600" dirty="0">
                <a:solidFill>
                  <a:prstClr val="black"/>
                </a:solidFill>
              </a:rPr>
              <a:t>5) American Honda purchases over $20 billion worth of auto parts and materials every year. ________ are key players in the company's success.</a:t>
            </a:r>
          </a:p>
          <a:p>
            <a:pPr marL="457178" lvl="1" defTabSz="914354">
              <a:defRPr/>
            </a:pPr>
            <a:r>
              <a:rPr lang="en-US" sz="1600" dirty="0">
                <a:solidFill>
                  <a:prstClr val="black"/>
                </a:solidFill>
              </a:rPr>
              <a:t>A) Wholesalers</a:t>
            </a:r>
          </a:p>
          <a:p>
            <a:pPr marL="457178" lvl="1" defTabSz="914354">
              <a:defRPr/>
            </a:pPr>
            <a:r>
              <a:rPr lang="en-US" sz="1600" dirty="0">
                <a:solidFill>
                  <a:prstClr val="black"/>
                </a:solidFill>
              </a:rPr>
              <a:t>B) Suppliers</a:t>
            </a:r>
          </a:p>
          <a:p>
            <a:pPr marL="457178" lvl="1" defTabSz="914354">
              <a:defRPr/>
            </a:pPr>
            <a:r>
              <a:rPr lang="en-US" sz="1600" dirty="0">
                <a:solidFill>
                  <a:prstClr val="black"/>
                </a:solidFill>
              </a:rPr>
              <a:t>C) Physical distribution firms</a:t>
            </a:r>
          </a:p>
          <a:p>
            <a:pPr marL="457178" lvl="1" defTabSz="914354">
              <a:defRPr/>
            </a:pPr>
            <a:r>
              <a:rPr lang="en-US" sz="1600" dirty="0">
                <a:solidFill>
                  <a:prstClr val="black"/>
                </a:solidFill>
              </a:rPr>
              <a:t>D) Media firms</a:t>
            </a:r>
          </a:p>
          <a:p>
            <a:pPr marL="457178" lvl="1" defTabSz="914354">
              <a:defRPr/>
            </a:pPr>
            <a:r>
              <a:rPr lang="en-US" sz="1600" dirty="0">
                <a:solidFill>
                  <a:prstClr val="black"/>
                </a:solidFill>
              </a:rPr>
              <a:t>E) Retailers</a:t>
            </a:r>
          </a:p>
          <a:p>
            <a:pPr marL="457178" lvl="1" defTabSz="914354">
              <a:defRPr/>
            </a:pPr>
            <a:endParaRPr lang="en-SA" sz="1600" dirty="0">
              <a:solidFill>
                <a:prstClr val="black"/>
              </a:solidFill>
            </a:endParaRPr>
          </a:p>
        </p:txBody>
      </p:sp>
      <p:grpSp>
        <p:nvGrpSpPr>
          <p:cNvPr id="6" name="Group 5">
            <a:extLst>
              <a:ext uri="{FF2B5EF4-FFF2-40B4-BE49-F238E27FC236}">
                <a16:creationId xmlns:a16="http://schemas.microsoft.com/office/drawing/2014/main" id="{A4958B25-2745-4B6A-9683-809B6ECC700E}"/>
              </a:ext>
            </a:extLst>
          </p:cNvPr>
          <p:cNvGrpSpPr/>
          <p:nvPr/>
        </p:nvGrpSpPr>
        <p:grpSpPr>
          <a:xfrm>
            <a:off x="7338068" y="1192355"/>
            <a:ext cx="4670236" cy="4595579"/>
            <a:chOff x="7332712" y="1080499"/>
            <a:chExt cx="4670236" cy="5665645"/>
          </a:xfrm>
        </p:grpSpPr>
        <p:pic>
          <p:nvPicPr>
            <p:cNvPr id="8" name="Picture 7">
              <a:extLst>
                <a:ext uri="{FF2B5EF4-FFF2-40B4-BE49-F238E27FC236}">
                  <a16:creationId xmlns:a16="http://schemas.microsoft.com/office/drawing/2014/main" id="{F295AA33-0E7A-F162-6D3A-B50E67BF8ED0}"/>
                </a:ext>
              </a:extLst>
            </p:cNvPr>
            <p:cNvPicPr>
              <a:picLocks noChangeAspect="1"/>
            </p:cNvPicPr>
            <p:nvPr/>
          </p:nvPicPr>
          <p:blipFill>
            <a:blip r:embed="rId3"/>
            <a:stretch>
              <a:fillRect/>
            </a:stretch>
          </p:blipFill>
          <p:spPr>
            <a:xfrm>
              <a:off x="7332712" y="1080499"/>
              <a:ext cx="4670236" cy="2923259"/>
            </a:xfrm>
            <a:prstGeom prst="rect">
              <a:avLst/>
            </a:prstGeom>
          </p:spPr>
        </p:pic>
        <p:pic>
          <p:nvPicPr>
            <p:cNvPr id="9" name="Picture 2" descr="BuzzFeed Quizzes">
              <a:extLst>
                <a:ext uri="{FF2B5EF4-FFF2-40B4-BE49-F238E27FC236}">
                  <a16:creationId xmlns:a16="http://schemas.microsoft.com/office/drawing/2014/main" id="{98685BD6-C76A-A0E9-002B-62D9168383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33" r="252" b="6029"/>
            <a:stretch/>
          </p:blipFill>
          <p:spPr bwMode="auto">
            <a:xfrm>
              <a:off x="7332712" y="4031881"/>
              <a:ext cx="4658457" cy="2714263"/>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itle 1">
            <a:extLst>
              <a:ext uri="{FF2B5EF4-FFF2-40B4-BE49-F238E27FC236}">
                <a16:creationId xmlns:a16="http://schemas.microsoft.com/office/drawing/2014/main" id="{4526FE17-9BF0-5BF6-73A1-B60CEE0AC6EC}"/>
              </a:ext>
            </a:extLst>
          </p:cNvPr>
          <p:cNvSpPr>
            <a:spLocks noGrp="1"/>
          </p:cNvSpPr>
          <p:nvPr>
            <p:ph type="title" idx="4294967295"/>
          </p:nvPr>
        </p:nvSpPr>
        <p:spPr>
          <a:xfrm>
            <a:off x="8783996" y="351355"/>
            <a:ext cx="2384425" cy="919163"/>
          </a:xfrm>
        </p:spPr>
        <p:txBody>
          <a:bodyPr>
            <a:normAutofit fontScale="90000"/>
          </a:bodyPr>
          <a:lstStyle/>
          <a:p>
            <a:pPr algn="ctr"/>
            <a:r>
              <a:rPr lang="en-SA" sz="6600" b="1" dirty="0">
                <a:solidFill>
                  <a:srgbClr val="C00000"/>
                </a:solidFill>
              </a:rPr>
              <a:t>Quiz </a:t>
            </a:r>
          </a:p>
        </p:txBody>
      </p:sp>
    </p:spTree>
    <p:extLst>
      <p:ext uri="{BB962C8B-B14F-4D97-AF65-F5344CB8AC3E}">
        <p14:creationId xmlns:p14="http://schemas.microsoft.com/office/powerpoint/2010/main" val="264503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00AFAAC-98C0-F979-F581-ED7DDFBC9561}"/>
              </a:ext>
            </a:extLst>
          </p:cNvPr>
          <p:cNvSpPr>
            <a:spLocks noGrp="1"/>
          </p:cNvSpPr>
          <p:nvPr>
            <p:ph type="title" idx="4294967295"/>
          </p:nvPr>
        </p:nvSpPr>
        <p:spPr>
          <a:xfrm>
            <a:off x="9534525" y="228603"/>
            <a:ext cx="2657475" cy="917575"/>
          </a:xfrm>
        </p:spPr>
        <p:txBody>
          <a:bodyPr>
            <a:normAutofit fontScale="90000"/>
          </a:bodyPr>
          <a:lstStyle/>
          <a:p>
            <a:pPr algn="ctr"/>
            <a:r>
              <a:rPr lang="en-SA" sz="6600" b="1" dirty="0">
                <a:solidFill>
                  <a:srgbClr val="C00000"/>
                </a:solidFill>
              </a:rPr>
              <a:t>Quiz</a:t>
            </a:r>
            <a:r>
              <a:rPr lang="en-SA" dirty="0">
                <a:solidFill>
                  <a:schemeClr val="tx1"/>
                </a:solidFill>
              </a:rPr>
              <a:t> </a:t>
            </a:r>
          </a:p>
        </p:txBody>
      </p:sp>
      <p:sp>
        <p:nvSpPr>
          <p:cNvPr id="2" name="TextBox 1">
            <a:extLst>
              <a:ext uri="{FF2B5EF4-FFF2-40B4-BE49-F238E27FC236}">
                <a16:creationId xmlns:a16="http://schemas.microsoft.com/office/drawing/2014/main" id="{0475CCA7-0F87-BCF9-DEDD-60A7419D89F6}"/>
              </a:ext>
            </a:extLst>
          </p:cNvPr>
          <p:cNvSpPr txBox="1"/>
          <p:nvPr/>
        </p:nvSpPr>
        <p:spPr>
          <a:xfrm>
            <a:off x="191385" y="1088446"/>
            <a:ext cx="6903895" cy="18158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a:defRPr sz="1600">
                <a:latin typeface="Calibri" panose="020F0502020204030204" pitchFamily="34" charset="0"/>
                <a:cs typeface="Calibri" panose="020F0502020204030204" pitchFamily="34" charset="0"/>
              </a:defRPr>
            </a:lvl1pPr>
            <a:lvl2pPr lvl="1">
              <a:defRPr>
                <a:latin typeface="Calibri" panose="020F0502020204030204" pitchFamily="34" charset="0"/>
                <a:cs typeface="Calibri" panose="020F050202020403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54">
              <a:defRPr/>
            </a:pPr>
            <a:r>
              <a:rPr lang="en-US" dirty="0">
                <a:solidFill>
                  <a:prstClr val="black"/>
                </a:solidFill>
              </a:rPr>
              <a:t>) ________ are distribution channel firms that help a company find customers or make sales to them.</a:t>
            </a:r>
            <a:endParaRPr lang="en-SA" dirty="0">
              <a:solidFill>
                <a:prstClr val="black"/>
              </a:solidFill>
            </a:endParaRPr>
          </a:p>
          <a:p>
            <a:pPr defTabSz="914354">
              <a:defRPr/>
            </a:pPr>
            <a:r>
              <a:rPr lang="en-US" dirty="0">
                <a:solidFill>
                  <a:prstClr val="black"/>
                </a:solidFill>
              </a:rPr>
              <a:t>A) Resellers</a:t>
            </a:r>
            <a:endParaRPr lang="en-SA" dirty="0">
              <a:solidFill>
                <a:prstClr val="black"/>
              </a:solidFill>
            </a:endParaRPr>
          </a:p>
          <a:p>
            <a:pPr defTabSz="914354">
              <a:defRPr/>
            </a:pPr>
            <a:r>
              <a:rPr lang="en-US" dirty="0">
                <a:solidFill>
                  <a:prstClr val="black"/>
                </a:solidFill>
              </a:rPr>
              <a:t>B) Suppliers</a:t>
            </a:r>
            <a:endParaRPr lang="en-SA" dirty="0">
              <a:solidFill>
                <a:prstClr val="black"/>
              </a:solidFill>
            </a:endParaRPr>
          </a:p>
          <a:p>
            <a:pPr defTabSz="914354">
              <a:defRPr/>
            </a:pPr>
            <a:r>
              <a:rPr lang="en-US" dirty="0">
                <a:solidFill>
                  <a:prstClr val="black"/>
                </a:solidFill>
              </a:rPr>
              <a:t>C) Producers</a:t>
            </a:r>
            <a:endParaRPr lang="en-SA" dirty="0">
              <a:solidFill>
                <a:prstClr val="black"/>
              </a:solidFill>
            </a:endParaRPr>
          </a:p>
          <a:p>
            <a:pPr defTabSz="914354">
              <a:defRPr/>
            </a:pPr>
            <a:r>
              <a:rPr lang="en-US" dirty="0">
                <a:solidFill>
                  <a:prstClr val="black"/>
                </a:solidFill>
              </a:rPr>
              <a:t>D) Logistics firms</a:t>
            </a:r>
            <a:endParaRPr lang="en-SA" dirty="0">
              <a:solidFill>
                <a:prstClr val="black"/>
              </a:solidFill>
            </a:endParaRPr>
          </a:p>
          <a:p>
            <a:pPr defTabSz="914354">
              <a:defRPr/>
            </a:pPr>
            <a:r>
              <a:rPr lang="en-US" dirty="0">
                <a:solidFill>
                  <a:prstClr val="black"/>
                </a:solidFill>
              </a:rPr>
              <a:t>E) Credit companies</a:t>
            </a:r>
            <a:endParaRPr lang="en-SA" dirty="0">
              <a:solidFill>
                <a:prstClr val="black"/>
              </a:solidFill>
            </a:endParaRPr>
          </a:p>
        </p:txBody>
      </p:sp>
      <p:sp>
        <p:nvSpPr>
          <p:cNvPr id="4" name="TextBox 3">
            <a:extLst>
              <a:ext uri="{FF2B5EF4-FFF2-40B4-BE49-F238E27FC236}">
                <a16:creationId xmlns:a16="http://schemas.microsoft.com/office/drawing/2014/main" id="{CEB6AB26-FD1B-BBD5-D963-6C521BFA1386}"/>
              </a:ext>
            </a:extLst>
          </p:cNvPr>
          <p:cNvSpPr txBox="1"/>
          <p:nvPr/>
        </p:nvSpPr>
        <p:spPr>
          <a:xfrm>
            <a:off x="191385" y="2904328"/>
            <a:ext cx="6903895"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a:defRPr sz="1600">
                <a:solidFill>
                  <a:schemeClr val="dk1"/>
                </a:solidFill>
                <a:latin typeface="Calibri" panose="020F0502020204030204" pitchFamily="34" charset="0"/>
                <a:cs typeface="Calibri" panose="020F0502020204030204" pitchFamily="34" charset="0"/>
              </a:defRPr>
            </a:lvl1pPr>
            <a:lvl2pPr lvl="1">
              <a:defRPr>
                <a:solidFill>
                  <a:schemeClr val="dk1"/>
                </a:solidFill>
                <a:latin typeface="Calibri" panose="020F0502020204030204" pitchFamily="34" charset="0"/>
                <a:cs typeface="Calibri" panose="020F050202020403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54">
              <a:defRPr/>
            </a:pPr>
            <a:r>
              <a:rPr lang="en-US" sz="1400" dirty="0">
                <a:solidFill>
                  <a:prstClr val="black"/>
                </a:solidFill>
              </a:rPr>
              <a:t>A marketing intermediary would most likely help a firm by ________.</a:t>
            </a:r>
            <a:endParaRPr lang="en-SA" sz="1400" dirty="0">
              <a:solidFill>
                <a:prstClr val="black"/>
              </a:solidFill>
            </a:endParaRPr>
          </a:p>
          <a:p>
            <a:pPr defTabSz="914354">
              <a:defRPr/>
            </a:pPr>
            <a:r>
              <a:rPr lang="en-US" sz="1400" dirty="0">
                <a:solidFill>
                  <a:prstClr val="black"/>
                </a:solidFill>
              </a:rPr>
              <a:t>A) negotiating with labor unions regarding wages, hours, and benefits</a:t>
            </a:r>
            <a:endParaRPr lang="en-SA" sz="1400" dirty="0">
              <a:solidFill>
                <a:prstClr val="black"/>
              </a:solidFill>
            </a:endParaRPr>
          </a:p>
          <a:p>
            <a:pPr defTabSz="914354">
              <a:defRPr/>
            </a:pPr>
            <a:r>
              <a:rPr lang="en-US" sz="1400" dirty="0">
                <a:solidFill>
                  <a:prstClr val="black"/>
                </a:solidFill>
              </a:rPr>
              <a:t>B) providing technical expertise on the production and design of goods</a:t>
            </a:r>
            <a:endParaRPr lang="en-SA" sz="1400" dirty="0">
              <a:solidFill>
                <a:prstClr val="black"/>
              </a:solidFill>
            </a:endParaRPr>
          </a:p>
          <a:p>
            <a:pPr defTabSz="914354">
              <a:defRPr/>
            </a:pPr>
            <a:r>
              <a:rPr lang="en-US" sz="1400" dirty="0">
                <a:solidFill>
                  <a:prstClr val="black"/>
                </a:solidFill>
              </a:rPr>
              <a:t>C) competing directly with the firm in a certain product category</a:t>
            </a:r>
            <a:endParaRPr lang="en-SA" sz="1400" dirty="0">
              <a:solidFill>
                <a:prstClr val="black"/>
              </a:solidFill>
            </a:endParaRPr>
          </a:p>
          <a:p>
            <a:pPr defTabSz="914354">
              <a:defRPr/>
            </a:pPr>
            <a:r>
              <a:rPr lang="en-US" sz="1400" dirty="0">
                <a:solidFill>
                  <a:prstClr val="black"/>
                </a:solidFill>
              </a:rPr>
              <a:t>D) supplying the raw materials needed for manufacturing the firm's products</a:t>
            </a:r>
            <a:endParaRPr lang="en-SA" sz="1400" dirty="0">
              <a:solidFill>
                <a:prstClr val="black"/>
              </a:solidFill>
            </a:endParaRPr>
          </a:p>
          <a:p>
            <a:pPr defTabSz="914354">
              <a:defRPr/>
            </a:pPr>
            <a:r>
              <a:rPr lang="en-US" sz="1400" dirty="0">
                <a:solidFill>
                  <a:prstClr val="black"/>
                </a:solidFill>
              </a:rPr>
              <a:t>E) moving the firm's goods from production points to distribution centers</a:t>
            </a:r>
            <a:endParaRPr lang="en-SA" sz="1400" dirty="0">
              <a:solidFill>
                <a:prstClr val="black"/>
              </a:solidFill>
            </a:endParaRPr>
          </a:p>
          <a:p>
            <a:pPr defTabSz="914354">
              <a:defRPr/>
            </a:pPr>
            <a:endParaRPr lang="en-SA" sz="1200" dirty="0">
              <a:solidFill>
                <a:prstClr val="black"/>
              </a:solidFill>
            </a:endParaRPr>
          </a:p>
        </p:txBody>
      </p:sp>
      <p:grpSp>
        <p:nvGrpSpPr>
          <p:cNvPr id="7" name="Group 6">
            <a:extLst>
              <a:ext uri="{FF2B5EF4-FFF2-40B4-BE49-F238E27FC236}">
                <a16:creationId xmlns:a16="http://schemas.microsoft.com/office/drawing/2014/main" id="{285A13D1-5852-1C01-8443-DBAB0B02300D}"/>
              </a:ext>
            </a:extLst>
          </p:cNvPr>
          <p:cNvGrpSpPr/>
          <p:nvPr/>
        </p:nvGrpSpPr>
        <p:grpSpPr>
          <a:xfrm>
            <a:off x="7467190" y="1056088"/>
            <a:ext cx="4670236" cy="4801315"/>
            <a:chOff x="7332712" y="1080499"/>
            <a:chExt cx="4670236" cy="5665645"/>
          </a:xfrm>
        </p:grpSpPr>
        <p:pic>
          <p:nvPicPr>
            <p:cNvPr id="9" name="Picture 8">
              <a:extLst>
                <a:ext uri="{FF2B5EF4-FFF2-40B4-BE49-F238E27FC236}">
                  <a16:creationId xmlns:a16="http://schemas.microsoft.com/office/drawing/2014/main" id="{963E4E8E-0E89-2DB3-E07D-A069BEEC0644}"/>
                </a:ext>
              </a:extLst>
            </p:cNvPr>
            <p:cNvPicPr>
              <a:picLocks noChangeAspect="1"/>
            </p:cNvPicPr>
            <p:nvPr/>
          </p:nvPicPr>
          <p:blipFill>
            <a:blip r:embed="rId3"/>
            <a:stretch>
              <a:fillRect/>
            </a:stretch>
          </p:blipFill>
          <p:spPr>
            <a:xfrm>
              <a:off x="7332712" y="1080499"/>
              <a:ext cx="4670236" cy="2923259"/>
            </a:xfrm>
            <a:prstGeom prst="rect">
              <a:avLst/>
            </a:prstGeom>
          </p:spPr>
        </p:pic>
        <p:pic>
          <p:nvPicPr>
            <p:cNvPr id="10" name="Picture 2" descr="BuzzFeed Quizzes">
              <a:extLst>
                <a:ext uri="{FF2B5EF4-FFF2-40B4-BE49-F238E27FC236}">
                  <a16:creationId xmlns:a16="http://schemas.microsoft.com/office/drawing/2014/main" id="{F15916D7-5F15-A863-40A5-CABCE8BE8B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33" r="252" b="6029"/>
            <a:stretch/>
          </p:blipFill>
          <p:spPr bwMode="auto">
            <a:xfrm>
              <a:off x="7332712" y="4031881"/>
              <a:ext cx="4658457" cy="271426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E946C212-617E-411C-6F4B-52422EEA02BA}"/>
              </a:ext>
            </a:extLst>
          </p:cNvPr>
          <p:cNvSpPr txBox="1"/>
          <p:nvPr/>
        </p:nvSpPr>
        <p:spPr>
          <a:xfrm>
            <a:off x="191385" y="4489243"/>
            <a:ext cx="6903895"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a:defRPr sz="1600">
                <a:solidFill>
                  <a:schemeClr val="dk1"/>
                </a:solidFill>
                <a:latin typeface="Calibri" panose="020F0502020204030204" pitchFamily="34" charset="0"/>
                <a:cs typeface="Calibri" panose="020F0502020204030204" pitchFamily="34" charset="0"/>
              </a:defRPr>
            </a:lvl1pPr>
            <a:lvl2pPr lvl="1">
              <a:defRPr>
                <a:solidFill>
                  <a:schemeClr val="dk1"/>
                </a:solidFill>
                <a:latin typeface="Calibri" panose="020F0502020204030204" pitchFamily="34" charset="0"/>
                <a:cs typeface="Calibri" panose="020F050202020403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54">
              <a:defRPr/>
            </a:pPr>
            <a:r>
              <a:rPr lang="en-US" sz="1400" dirty="0">
                <a:solidFill>
                  <a:prstClr val="black"/>
                </a:solidFill>
              </a:rPr>
              <a:t>12) Which of the following is an example of a media public?</a:t>
            </a:r>
            <a:endParaRPr lang="en-SA" sz="1400" dirty="0">
              <a:solidFill>
                <a:prstClr val="black"/>
              </a:solidFill>
            </a:endParaRPr>
          </a:p>
          <a:p>
            <a:pPr defTabSz="914354">
              <a:defRPr/>
            </a:pPr>
            <a:r>
              <a:rPr lang="en-US" sz="1400" dirty="0">
                <a:solidFill>
                  <a:prstClr val="black"/>
                </a:solidFill>
              </a:rPr>
              <a:t>A) community organization</a:t>
            </a:r>
            <a:endParaRPr lang="en-SA" sz="1400" dirty="0">
              <a:solidFill>
                <a:prstClr val="black"/>
              </a:solidFill>
            </a:endParaRPr>
          </a:p>
          <a:p>
            <a:pPr defTabSz="914354">
              <a:defRPr/>
            </a:pPr>
            <a:r>
              <a:rPr lang="en-US" sz="1400" dirty="0">
                <a:solidFill>
                  <a:prstClr val="black"/>
                </a:solidFill>
              </a:rPr>
              <a:t>B) minority group</a:t>
            </a:r>
            <a:endParaRPr lang="en-SA" sz="1400" dirty="0">
              <a:solidFill>
                <a:prstClr val="black"/>
              </a:solidFill>
            </a:endParaRPr>
          </a:p>
          <a:p>
            <a:pPr defTabSz="914354">
              <a:defRPr/>
            </a:pPr>
            <a:r>
              <a:rPr lang="en-US" sz="1400" dirty="0">
                <a:solidFill>
                  <a:prstClr val="black"/>
                </a:solidFill>
              </a:rPr>
              <a:t>C) television station</a:t>
            </a:r>
            <a:endParaRPr lang="en-SA" sz="1400" dirty="0">
              <a:solidFill>
                <a:prstClr val="black"/>
              </a:solidFill>
            </a:endParaRPr>
          </a:p>
          <a:p>
            <a:pPr defTabSz="914354">
              <a:defRPr/>
            </a:pPr>
            <a:r>
              <a:rPr lang="en-US" sz="1400" dirty="0">
                <a:solidFill>
                  <a:prstClr val="black"/>
                </a:solidFill>
              </a:rPr>
              <a:t>D) banking institution</a:t>
            </a:r>
            <a:endParaRPr lang="en-SA" sz="1400" dirty="0">
              <a:solidFill>
                <a:prstClr val="black"/>
              </a:solidFill>
            </a:endParaRPr>
          </a:p>
          <a:p>
            <a:pPr defTabSz="914354">
              <a:defRPr/>
            </a:pPr>
            <a:r>
              <a:rPr lang="en-US" sz="1400" dirty="0">
                <a:solidFill>
                  <a:prstClr val="black"/>
                </a:solidFill>
              </a:rPr>
              <a:t>E) federal government</a:t>
            </a:r>
            <a:endParaRPr lang="en-SA" sz="1400" dirty="0">
              <a:solidFill>
                <a:prstClr val="black"/>
              </a:solidFill>
            </a:endParaRPr>
          </a:p>
        </p:txBody>
      </p:sp>
    </p:spTree>
    <p:extLst>
      <p:ext uri="{BB962C8B-B14F-4D97-AF65-F5344CB8AC3E}">
        <p14:creationId xmlns:p14="http://schemas.microsoft.com/office/powerpoint/2010/main" val="48293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a:extLst>
              <a:ext uri="{FF2B5EF4-FFF2-40B4-BE49-F238E27FC236}">
                <a16:creationId xmlns:a16="http://schemas.microsoft.com/office/drawing/2014/main" id="{723F56FA-39B2-43A8-87F7-E5DF59749864}"/>
              </a:ext>
            </a:extLst>
          </p:cNvPr>
          <p:cNvGraphicFramePr/>
          <p:nvPr/>
        </p:nvGraphicFramePr>
        <p:xfrm>
          <a:off x="4114802" y="685803"/>
          <a:ext cx="7829551" cy="48469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B626E15E-6572-55B9-A1FD-927D951D8320}"/>
              </a:ext>
            </a:extLst>
          </p:cNvPr>
          <p:cNvSpPr txBox="1"/>
          <p:nvPr/>
        </p:nvSpPr>
        <p:spPr>
          <a:xfrm>
            <a:off x="4282060" y="1506640"/>
            <a:ext cx="372218"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SA" sz="2000" b="0" i="0" u="none" strike="noStrike" kern="1200" cap="none" spc="0" normalizeH="0" baseline="0" noProof="0" dirty="0">
                <a:ln>
                  <a:noFill/>
                </a:ln>
                <a:solidFill>
                  <a:prstClr val="white"/>
                </a:solidFill>
                <a:effectLst/>
                <a:uLnTx/>
                <a:uFillTx/>
                <a:latin typeface="Calibri" panose="020F0502020204030204"/>
                <a:ea typeface="+mn-ea"/>
                <a:cs typeface="+mn-cs"/>
              </a:rPr>
              <a:t>3 </a:t>
            </a:r>
          </a:p>
        </p:txBody>
      </p:sp>
      <p:sp>
        <p:nvSpPr>
          <p:cNvPr id="3" name="object 6">
            <a:extLst>
              <a:ext uri="{FF2B5EF4-FFF2-40B4-BE49-F238E27FC236}">
                <a16:creationId xmlns:a16="http://schemas.microsoft.com/office/drawing/2014/main" id="{7FD8819D-F8B8-1538-0EC7-1A3E915826AD}"/>
              </a:ext>
            </a:extLst>
          </p:cNvPr>
          <p:cNvSpPr txBox="1"/>
          <p:nvPr/>
        </p:nvSpPr>
        <p:spPr>
          <a:xfrm>
            <a:off x="574007" y="1506640"/>
            <a:ext cx="3011487" cy="4231854"/>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marL="12700" marR="0" lvl="0" indent="0" algn="ctr" defTabSz="914354"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rPr>
              <a:t>Strategic environmental analysis</a:t>
            </a:r>
            <a:endParaRPr kumimoji="0" lang="en-US" sz="3600" b="1" i="0" u="none" strike="noStrike" kern="1200" cap="all" spc="0" normalizeH="0" baseline="0" noProof="0" dirty="0">
              <a:ln>
                <a:noFill/>
              </a:ln>
              <a:solidFill>
                <a:prstClr val="black"/>
              </a:solidFill>
              <a:effectLst/>
              <a:uLnTx/>
              <a:uFillTx/>
              <a:latin typeface="Abadi" panose="020B0604020104020204" pitchFamily="34" charset="0"/>
              <a:ea typeface="+mn-ea"/>
              <a:cs typeface="+mn-cs"/>
            </a:endParaRPr>
          </a:p>
        </p:txBody>
      </p:sp>
      <p:sp>
        <p:nvSpPr>
          <p:cNvPr id="4" name="TextBox 3">
            <a:extLst>
              <a:ext uri="{FF2B5EF4-FFF2-40B4-BE49-F238E27FC236}">
                <a16:creationId xmlns:a16="http://schemas.microsoft.com/office/drawing/2014/main" id="{64BFC48E-2AB2-7BC6-D977-AAEDED9509D1}"/>
              </a:ext>
            </a:extLst>
          </p:cNvPr>
          <p:cNvSpPr txBox="1"/>
          <p:nvPr/>
        </p:nvSpPr>
        <p:spPr>
          <a:xfrm>
            <a:off x="3742583" y="2987594"/>
            <a:ext cx="566181"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SA" sz="2000" b="0" i="0" u="none" strike="noStrike" kern="1200" cap="none" spc="0" normalizeH="0" baseline="0" noProof="0" dirty="0">
                <a:ln>
                  <a:noFill/>
                </a:ln>
                <a:solidFill>
                  <a:prstClr val="white"/>
                </a:solidFill>
                <a:effectLst/>
                <a:uLnTx/>
                <a:uFillTx/>
                <a:latin typeface="Calibri" panose="020F0502020204030204"/>
                <a:ea typeface="+mn-ea"/>
                <a:cs typeface="+mn-cs"/>
              </a:rPr>
              <a:t>3.1 </a:t>
            </a:r>
          </a:p>
        </p:txBody>
      </p:sp>
      <p:sp>
        <p:nvSpPr>
          <p:cNvPr id="5" name="TextBox 4">
            <a:extLst>
              <a:ext uri="{FF2B5EF4-FFF2-40B4-BE49-F238E27FC236}">
                <a16:creationId xmlns:a16="http://schemas.microsoft.com/office/drawing/2014/main" id="{E7A3E3EC-0B6A-8BE5-D4C1-D2330A3CD8A3}"/>
              </a:ext>
            </a:extLst>
          </p:cNvPr>
          <p:cNvSpPr txBox="1"/>
          <p:nvPr/>
        </p:nvSpPr>
        <p:spPr>
          <a:xfrm>
            <a:off x="3742583" y="3429000"/>
            <a:ext cx="566181"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SA" sz="2000" b="0" i="0" u="none" strike="noStrike" kern="1200" cap="none" spc="0" normalizeH="0" baseline="0" noProof="0" dirty="0">
                <a:ln>
                  <a:noFill/>
                </a:ln>
                <a:solidFill>
                  <a:prstClr val="white"/>
                </a:solidFill>
                <a:effectLst/>
                <a:uLnTx/>
                <a:uFillTx/>
                <a:latin typeface="Calibri" panose="020F0502020204030204"/>
                <a:ea typeface="+mn-ea"/>
                <a:cs typeface="+mn-cs"/>
              </a:rPr>
              <a:t>3.2 </a:t>
            </a:r>
          </a:p>
        </p:txBody>
      </p:sp>
      <p:sp>
        <p:nvSpPr>
          <p:cNvPr id="7" name="TextBox 6">
            <a:extLst>
              <a:ext uri="{FF2B5EF4-FFF2-40B4-BE49-F238E27FC236}">
                <a16:creationId xmlns:a16="http://schemas.microsoft.com/office/drawing/2014/main" id="{A1E1D631-EA41-D78A-B842-4862B4A421FD}"/>
              </a:ext>
            </a:extLst>
          </p:cNvPr>
          <p:cNvSpPr txBox="1"/>
          <p:nvPr/>
        </p:nvSpPr>
        <p:spPr>
          <a:xfrm>
            <a:off x="3742583" y="3849728"/>
            <a:ext cx="566181"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SA" sz="2000" b="0" i="0" u="none" strike="noStrike" kern="1200" cap="none" spc="0" normalizeH="0" baseline="0" noProof="0" dirty="0">
                <a:ln>
                  <a:noFill/>
                </a:ln>
                <a:solidFill>
                  <a:prstClr val="white"/>
                </a:solidFill>
                <a:effectLst/>
                <a:uLnTx/>
                <a:uFillTx/>
                <a:latin typeface="Calibri" panose="020F0502020204030204"/>
                <a:ea typeface="+mn-ea"/>
                <a:cs typeface="+mn-cs"/>
              </a:rPr>
              <a:t>3.3 </a:t>
            </a:r>
          </a:p>
        </p:txBody>
      </p:sp>
    </p:spTree>
    <p:extLst>
      <p:ext uri="{BB962C8B-B14F-4D97-AF65-F5344CB8AC3E}">
        <p14:creationId xmlns:p14="http://schemas.microsoft.com/office/powerpoint/2010/main" val="128506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7"/>
          <p:cNvSpPr txBox="1">
            <a:spLocks noGrp="1"/>
          </p:cNvSpPr>
          <p:nvPr>
            <p:ph type="title" idx="4294967295"/>
          </p:nvPr>
        </p:nvSpPr>
        <p:spPr>
          <a:xfrm>
            <a:off x="5192784" y="522641"/>
            <a:ext cx="7477387" cy="1066800"/>
          </a:xfrm>
          <a:prstGeom prst="rect">
            <a:avLst/>
          </a:prstGeom>
          <a:noFill/>
          <a:ln>
            <a:noFill/>
          </a:ln>
        </p:spPr>
        <p:txBody>
          <a:bodyPr spcFirstLastPara="1" vert="horz" wrap="square" lIns="0" tIns="0" rIns="0" bIns="0" rtlCol="0" anchor="t" anchorCtr="0">
            <a:noAutofit/>
          </a:bodyPr>
          <a:lstStyle/>
          <a:p>
            <a:pPr>
              <a:buSzPts val="3600"/>
            </a:pPr>
            <a:r>
              <a:rPr lang="en-US" sz="3600" b="1" dirty="0">
                <a:solidFill>
                  <a:srgbClr val="C00000"/>
                </a:solidFill>
                <a:latin typeface="Abadi" panose="020B0604020104020204" pitchFamily="34" charset="0"/>
                <a:sym typeface="Arial"/>
              </a:rPr>
              <a:t>Growth-Share </a:t>
            </a:r>
            <a:r>
              <a:rPr lang="en-US" sz="3600" b="1" dirty="0" err="1">
                <a:solidFill>
                  <a:srgbClr val="C00000"/>
                </a:solidFill>
                <a:latin typeface="Abadi" panose="020B0604020104020204" pitchFamily="34" charset="0"/>
                <a:sym typeface="Arial"/>
              </a:rPr>
              <a:t>Matrix|BCG</a:t>
            </a:r>
            <a:r>
              <a:rPr lang="en-US" sz="3600" b="1" dirty="0">
                <a:solidFill>
                  <a:srgbClr val="C00000"/>
                </a:solidFill>
                <a:latin typeface="Abadi" panose="020B0604020104020204" pitchFamily="34" charset="0"/>
                <a:sym typeface="Arial"/>
              </a:rPr>
              <a:t> Matrix| </a:t>
            </a:r>
            <a:endParaRPr sz="3600" b="1" dirty="0">
              <a:solidFill>
                <a:srgbClr val="C00000"/>
              </a:solidFill>
              <a:latin typeface="Abadi" panose="020B0604020104020204" pitchFamily="34" charset="0"/>
              <a:sym typeface="Arial"/>
            </a:endParaRPr>
          </a:p>
        </p:txBody>
      </p:sp>
      <p:pic>
        <p:nvPicPr>
          <p:cNvPr id="229" name="Google Shape;229;p17" descr="The horizontal axis of the figure, labelled relative market share, is marked High on the left and Low on the right. The vertical axis, labelled market growth rate, is marked low on the lower end and High on the upper end.&#10;The details of the four cells are as follows:&#10;Star:&#10;• Market growth rate: High&#10;• Relative market share: High&#10;Question mark:&#10;• Market growth rate: High&#10;• Relative market share: Low&#10;Cash cow:&#10;• Market growth rate: Low&#10;• Relative market share: High&#10;Dog:&#10;• Market growth rate: Low&#10;• Relative market share: Low&#10;A text box pointing toward the vertical arm reads: Under the classic B C G portfolio planning approach, the company invests funds from mature, successful products and businesses (cash cows) to support promising products and businesses in faster-growing markets (stars and question marks), hoping to turn them into future cash cows.&#10;A text box pointing toward the cell “Dog” reads: The company must decide how much it will invest in each product or business (S B U). For each S B U, it must decide whether to build, hold, harvest, or divest.&#10;"/>
          <p:cNvPicPr preferRelativeResize="0"/>
          <p:nvPr/>
        </p:nvPicPr>
        <p:blipFill rotWithShape="1">
          <a:blip r:embed="rId3">
            <a:alphaModFix/>
          </a:blip>
          <a:srcRect l="31235" r="17840" b="-1451"/>
          <a:stretch/>
        </p:blipFill>
        <p:spPr>
          <a:xfrm>
            <a:off x="7266215" y="1166843"/>
            <a:ext cx="4484916" cy="4635116"/>
          </a:xfrm>
          <a:prstGeom prst="rect">
            <a:avLst/>
          </a:prstGeom>
          <a:ln/>
        </p:spPr>
        <p:style>
          <a:lnRef idx="2">
            <a:schemeClr val="dk1"/>
          </a:lnRef>
          <a:fillRef idx="1">
            <a:schemeClr val="lt1"/>
          </a:fillRef>
          <a:effectRef idx="0">
            <a:schemeClr val="dk1"/>
          </a:effectRef>
          <a:fontRef idx="minor">
            <a:schemeClr val="dk1"/>
          </a:fontRef>
        </p:style>
      </p:pic>
      <p:sp>
        <p:nvSpPr>
          <p:cNvPr id="2" name="Rectangle 1">
            <a:extLst>
              <a:ext uri="{FF2B5EF4-FFF2-40B4-BE49-F238E27FC236}">
                <a16:creationId xmlns:a16="http://schemas.microsoft.com/office/drawing/2014/main" id="{E38AD5C3-FF1C-52F1-E3C3-D651565293A2}"/>
              </a:ext>
            </a:extLst>
          </p:cNvPr>
          <p:cNvSpPr/>
          <p:nvPr/>
        </p:nvSpPr>
        <p:spPr>
          <a:xfrm>
            <a:off x="1023257" y="1166843"/>
            <a:ext cx="6096000" cy="457971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l" defTabSz="914354" rtl="0" eaLnBrk="1" fontAlgn="auto" latinLnBrk="0" hangingPunct="1">
              <a:lnSpc>
                <a:spcPct val="90000"/>
              </a:lnSpc>
              <a:spcBef>
                <a:spcPts val="0"/>
              </a:spcBef>
              <a:spcAft>
                <a:spcPts val="0"/>
              </a:spcAft>
              <a:buClrTx/>
              <a:buSzPts val="2400"/>
              <a:buFontTx/>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Arial"/>
                <a:ea typeface="Arial"/>
                <a:cs typeface="Arial"/>
                <a:sym typeface="Arial"/>
              </a:rPr>
              <a:t>The best-known portfolio-planning method was developed by the </a:t>
            </a:r>
            <a:r>
              <a:rPr kumimoji="0" lang="en-US" sz="1600" b="1" i="0" u="none" strike="noStrike" kern="1200" cap="none" spc="0" normalizeH="0" baseline="0" noProof="0" dirty="0">
                <a:ln>
                  <a:noFill/>
                </a:ln>
                <a:solidFill>
                  <a:prstClr val="black">
                    <a:lumMod val="65000"/>
                    <a:lumOff val="35000"/>
                  </a:prstClr>
                </a:solidFill>
                <a:effectLst/>
                <a:uLnTx/>
                <a:uFillTx/>
                <a:latin typeface="Arial"/>
                <a:ea typeface="Arial"/>
                <a:cs typeface="Arial"/>
                <a:sym typeface="Arial"/>
              </a:rPr>
              <a:t>Boston Consulting Group </a:t>
            </a:r>
            <a:r>
              <a:rPr kumimoji="0" lang="en-US" sz="1600" b="0" i="0" u="none" strike="noStrike" kern="1200" cap="none" spc="0" normalizeH="0" baseline="0" noProof="0" dirty="0">
                <a:ln>
                  <a:noFill/>
                </a:ln>
                <a:solidFill>
                  <a:prstClr val="black">
                    <a:lumMod val="65000"/>
                    <a:lumOff val="35000"/>
                  </a:prstClr>
                </a:solidFill>
                <a:effectLst/>
                <a:uLnTx/>
                <a:uFillTx/>
                <a:latin typeface="Arial"/>
                <a:ea typeface="Arial"/>
                <a:cs typeface="Arial"/>
                <a:sym typeface="Arial"/>
              </a:rPr>
              <a:t>(</a:t>
            </a:r>
            <a:r>
              <a:rPr kumimoji="0" lang="en-US" sz="1600" b="1" i="0" u="none" strike="noStrike" kern="1200" cap="none" spc="0" normalizeH="0" baseline="0" noProof="0" dirty="0">
                <a:ln>
                  <a:noFill/>
                </a:ln>
                <a:solidFill>
                  <a:prstClr val="black">
                    <a:lumMod val="65000"/>
                    <a:lumOff val="35000"/>
                  </a:prstClr>
                </a:solidFill>
                <a:effectLst/>
                <a:uLnTx/>
                <a:uFillTx/>
                <a:latin typeface="Arial"/>
                <a:ea typeface="Arial"/>
                <a:cs typeface="Arial"/>
                <a:sym typeface="Arial"/>
              </a:rPr>
              <a:t>BCG</a:t>
            </a:r>
            <a:r>
              <a:rPr kumimoji="0" lang="en-US" sz="1600" b="0" i="0" u="none" strike="noStrike" kern="1200" cap="none" spc="0" normalizeH="0" baseline="0" noProof="0" dirty="0">
                <a:ln>
                  <a:noFill/>
                </a:ln>
                <a:solidFill>
                  <a:prstClr val="black">
                    <a:lumMod val="65000"/>
                    <a:lumOff val="35000"/>
                  </a:prstClr>
                </a:solidFill>
                <a:effectLst/>
                <a:uLnTx/>
                <a:uFillTx/>
                <a:latin typeface="Arial"/>
                <a:ea typeface="Arial"/>
                <a:cs typeface="Arial"/>
                <a:sym typeface="Arial"/>
              </a:rPr>
              <a:t>), a leading management consulting firm. </a:t>
            </a:r>
          </a:p>
          <a:p>
            <a:pPr marL="0" marR="0" lvl="0" indent="0" algn="l" defTabSz="914354" rtl="0" eaLnBrk="1" fontAlgn="auto" latinLnBrk="0" hangingPunct="1">
              <a:lnSpc>
                <a:spcPct val="90000"/>
              </a:lnSpc>
              <a:spcBef>
                <a:spcPts val="0"/>
              </a:spcBef>
              <a:spcAft>
                <a:spcPts val="0"/>
              </a:spcAft>
              <a:buClrTx/>
              <a:buSzPts val="2400"/>
              <a:buFontTx/>
              <a:buNone/>
              <a:tabLst/>
              <a:defRPr/>
            </a:pPr>
            <a:endParaRPr kumimoji="0" lang="en-US" sz="1600" b="0" i="0" u="none" strike="noStrike" kern="1200" cap="none" spc="0" normalizeH="0" baseline="0" noProof="0" dirty="0">
              <a:ln>
                <a:noFill/>
              </a:ln>
              <a:solidFill>
                <a:prstClr val="black">
                  <a:lumMod val="65000"/>
                  <a:lumOff val="35000"/>
                </a:prstClr>
              </a:solidFill>
              <a:effectLst/>
              <a:uLnTx/>
              <a:uFillTx/>
              <a:latin typeface="Arial"/>
              <a:ea typeface="Arial"/>
              <a:cs typeface="Arial"/>
              <a:sym typeface="Arial"/>
            </a:endParaRPr>
          </a:p>
          <a:p>
            <a:pPr marL="0" marR="0" lvl="0" indent="0" algn="l" defTabSz="914354" rtl="0" eaLnBrk="1" fontAlgn="auto" latinLnBrk="0" hangingPunct="1">
              <a:lnSpc>
                <a:spcPct val="90000"/>
              </a:lnSpc>
              <a:spcBef>
                <a:spcPts val="0"/>
              </a:spcBef>
              <a:spcAft>
                <a:spcPts val="0"/>
              </a:spcAft>
              <a:buClrTx/>
              <a:buSzPts val="2400"/>
              <a:buFontTx/>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Arial"/>
                <a:ea typeface="Arial"/>
                <a:cs typeface="Arial"/>
                <a:sym typeface="Arial"/>
              </a:rPr>
              <a:t>This BCG Growth-Share matrix  shows the classification of company’s SBUs. Market growth rate provides a measure of market attractiveness. Relative market share serves as a measure of company strength in the market.</a:t>
            </a:r>
            <a:endParaRPr kumimoji="0" lang="en-US" sz="1600" b="0" i="0" u="none" strike="noStrike" kern="1200" cap="none" spc="0" normalizeH="0" baseline="0" noProof="0" dirty="0">
              <a:ln>
                <a:noFill/>
              </a:ln>
              <a:solidFill>
                <a:prstClr val="black">
                  <a:lumMod val="65000"/>
                  <a:lumOff val="35000"/>
                </a:prstClr>
              </a:solidFill>
              <a:effectLst/>
              <a:uLnTx/>
              <a:uFillTx/>
              <a:latin typeface="Arial"/>
              <a:ea typeface="Arial"/>
              <a:cs typeface="Arial"/>
            </a:endParaRPr>
          </a:p>
          <a:p>
            <a:pPr marL="0" marR="0" lvl="0" indent="0" algn="l" defTabSz="914354" rtl="0" eaLnBrk="1" fontAlgn="auto" latinLnBrk="0" hangingPunct="1">
              <a:lnSpc>
                <a:spcPct val="90000"/>
              </a:lnSpc>
              <a:spcBef>
                <a:spcPts val="0"/>
              </a:spcBef>
              <a:spcAft>
                <a:spcPts val="0"/>
              </a:spcAft>
              <a:buClrTx/>
              <a:buSzPts val="2400"/>
              <a:buFontTx/>
              <a:buNone/>
              <a:tabLst/>
              <a:defRPr/>
            </a:pPr>
            <a:endParaRPr kumimoji="0" lang="en-US" sz="1600" b="0" i="0" u="none" strike="noStrike" kern="1200" cap="none" spc="0" normalizeH="0" baseline="0" noProof="0" dirty="0">
              <a:ln>
                <a:noFill/>
              </a:ln>
              <a:solidFill>
                <a:prstClr val="black">
                  <a:lumMod val="65000"/>
                  <a:lumOff val="35000"/>
                </a:prstClr>
              </a:solidFill>
              <a:effectLst/>
              <a:uLnTx/>
              <a:uFillTx/>
              <a:latin typeface="Arial"/>
              <a:ea typeface="Arial"/>
              <a:cs typeface="Arial"/>
              <a:sym typeface="Arial"/>
            </a:endParaRPr>
          </a:p>
          <a:p>
            <a:pPr marL="0" marR="0" lvl="0" indent="0" algn="l" defTabSz="914354" rtl="0" eaLnBrk="1" fontAlgn="auto" latinLnBrk="0" hangingPunct="1">
              <a:lnSpc>
                <a:spcPct val="90000"/>
              </a:lnSpc>
              <a:spcBef>
                <a:spcPts val="0"/>
              </a:spcBef>
              <a:spcAft>
                <a:spcPts val="0"/>
              </a:spcAft>
              <a:buClrTx/>
              <a:buSzPts val="2400"/>
              <a:buFontTx/>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Arial"/>
                <a:ea typeface="Arial"/>
                <a:cs typeface="Arial"/>
                <a:sym typeface="Arial"/>
              </a:rPr>
              <a:t>The Growth-Share Matrix defines four types of Products/ SBUs:</a:t>
            </a:r>
            <a:endParaRPr kumimoji="0" lang="en-US" sz="1600" b="0" i="0" u="none" strike="noStrike" kern="1200" cap="none" spc="0" normalizeH="0" baseline="0" noProof="0" dirty="0">
              <a:ln>
                <a:noFill/>
              </a:ln>
              <a:solidFill>
                <a:prstClr val="black">
                  <a:lumMod val="65000"/>
                  <a:lumOff val="35000"/>
                </a:prstClr>
              </a:solidFill>
              <a:effectLst/>
              <a:uLnTx/>
              <a:uFillTx/>
              <a:latin typeface="Arial"/>
              <a:ea typeface="Arial"/>
              <a:cs typeface="Arial"/>
            </a:endParaRPr>
          </a:p>
          <a:p>
            <a:pPr marL="0" marR="0" lvl="0" indent="0" algn="l" defTabSz="914354" rtl="0" eaLnBrk="1" fontAlgn="auto" latinLnBrk="0" hangingPunct="1">
              <a:lnSpc>
                <a:spcPct val="90000"/>
              </a:lnSpc>
              <a:spcBef>
                <a:spcPts val="0"/>
              </a:spcBef>
              <a:spcAft>
                <a:spcPts val="0"/>
              </a:spcAft>
              <a:buClrTx/>
              <a:buSzPts val="2400"/>
              <a:buFontTx/>
              <a:buNone/>
              <a:tabLst/>
              <a:defRPr/>
            </a:pPr>
            <a:endParaRPr kumimoji="0" lang="en-US" sz="1600" b="0" i="0" u="none" strike="noStrike" kern="1200" cap="none" spc="0" normalizeH="0" baseline="0" noProof="0" dirty="0">
              <a:ln>
                <a:noFill/>
              </a:ln>
              <a:solidFill>
                <a:prstClr val="black">
                  <a:lumMod val="65000"/>
                  <a:lumOff val="35000"/>
                </a:prstClr>
              </a:solidFill>
              <a:effectLst/>
              <a:uLnTx/>
              <a:uFillTx/>
              <a:latin typeface="Arial"/>
              <a:ea typeface="Arial"/>
              <a:cs typeface="Arial"/>
              <a:sym typeface="Arial"/>
            </a:endParaRPr>
          </a:p>
          <a:p>
            <a:pPr marL="285737" marR="0" lvl="0" indent="-285737" algn="l" defTabSz="914354" rtl="0" eaLnBrk="1" fontAlgn="auto" latinLnBrk="0" hangingPunct="1">
              <a:lnSpc>
                <a:spcPct val="90000"/>
              </a:lnSpc>
              <a:spcBef>
                <a:spcPts val="0"/>
              </a:spcBef>
              <a:spcAft>
                <a:spcPts val="0"/>
              </a:spcAft>
              <a:buClrTx/>
              <a:buSzPts val="2400"/>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Arial"/>
                <a:ea typeface="Arial"/>
                <a:cs typeface="Arial"/>
                <a:sym typeface="Arial"/>
              </a:rPr>
              <a:t>Stars are high-growth, high-share businesses or products.</a:t>
            </a:r>
          </a:p>
          <a:p>
            <a:pPr marL="285737" marR="0" lvl="0" indent="-285737" algn="l" defTabSz="914354" rtl="0" eaLnBrk="1" fontAlgn="auto" latinLnBrk="0" hangingPunct="1">
              <a:lnSpc>
                <a:spcPct val="90000"/>
              </a:lnSpc>
              <a:spcBef>
                <a:spcPts val="0"/>
              </a:spcBef>
              <a:spcAft>
                <a:spcPts val="0"/>
              </a:spcAft>
              <a:buClrTx/>
              <a:buSzPts val="2400"/>
              <a:buFont typeface="Arial" panose="020B0604020202020204" pitchFamily="34" charset="0"/>
              <a:buChar char="•"/>
              <a:tabLst/>
              <a:defRPr/>
            </a:pPr>
            <a:endParaRPr kumimoji="0" lang="en-US" sz="1600" b="0" i="0" u="none" strike="noStrike" kern="1200" cap="none" spc="0" normalizeH="0" baseline="0" noProof="0" dirty="0">
              <a:ln>
                <a:noFill/>
              </a:ln>
              <a:solidFill>
                <a:prstClr val="black">
                  <a:lumMod val="65000"/>
                  <a:lumOff val="35000"/>
                </a:prstClr>
              </a:solidFill>
              <a:effectLst/>
              <a:uLnTx/>
              <a:uFillTx/>
              <a:latin typeface="Arial"/>
              <a:ea typeface="Arial"/>
              <a:cs typeface="Arial"/>
            </a:endParaRPr>
          </a:p>
          <a:p>
            <a:pPr marL="285737" marR="0" lvl="0" indent="-285737" algn="l" defTabSz="914354" rtl="0" eaLnBrk="1" fontAlgn="auto" latinLnBrk="0" hangingPunct="1">
              <a:lnSpc>
                <a:spcPct val="90000"/>
              </a:lnSpc>
              <a:spcBef>
                <a:spcPts val="0"/>
              </a:spcBef>
              <a:spcAft>
                <a:spcPts val="0"/>
              </a:spcAft>
              <a:buClrTx/>
              <a:buSzPts val="2400"/>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Arial"/>
                <a:ea typeface="Arial"/>
                <a:cs typeface="Arial"/>
                <a:sym typeface="Arial"/>
              </a:rPr>
              <a:t>Cash cows  are low-growth, high-share businesses or products. </a:t>
            </a:r>
          </a:p>
          <a:p>
            <a:pPr marL="285737" marR="0" lvl="0" indent="-285737" algn="l" defTabSz="914354" rtl="0" eaLnBrk="1" fontAlgn="auto" latinLnBrk="0" hangingPunct="1">
              <a:lnSpc>
                <a:spcPct val="90000"/>
              </a:lnSpc>
              <a:spcBef>
                <a:spcPts val="0"/>
              </a:spcBef>
              <a:spcAft>
                <a:spcPts val="0"/>
              </a:spcAft>
              <a:buClrTx/>
              <a:buSzPts val="2400"/>
              <a:buFont typeface="Arial" panose="020B0604020202020204" pitchFamily="34" charset="0"/>
              <a:buChar char="•"/>
              <a:tabLst/>
              <a:defRPr/>
            </a:pPr>
            <a:endParaRPr kumimoji="0" lang="en-US" sz="1600" b="0" i="0" u="none" strike="noStrike" kern="1200" cap="none" spc="0" normalizeH="0" baseline="0" noProof="0" dirty="0">
              <a:ln>
                <a:noFill/>
              </a:ln>
              <a:solidFill>
                <a:prstClr val="black">
                  <a:lumMod val="65000"/>
                  <a:lumOff val="35000"/>
                </a:prstClr>
              </a:solidFill>
              <a:effectLst/>
              <a:uLnTx/>
              <a:uFillTx/>
              <a:latin typeface="Arial"/>
              <a:ea typeface="Arial"/>
              <a:cs typeface="Arial"/>
            </a:endParaRPr>
          </a:p>
          <a:p>
            <a:pPr marL="285737" marR="0" lvl="0" indent="-285737" algn="l" defTabSz="914354" rtl="0" eaLnBrk="1" fontAlgn="auto" latinLnBrk="0" hangingPunct="1">
              <a:lnSpc>
                <a:spcPct val="90000"/>
              </a:lnSpc>
              <a:spcBef>
                <a:spcPts val="0"/>
              </a:spcBef>
              <a:spcAft>
                <a:spcPts val="0"/>
              </a:spcAft>
              <a:buClrTx/>
              <a:buSzPts val="2400"/>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Arial"/>
                <a:ea typeface="Arial"/>
                <a:cs typeface="Arial"/>
                <a:sym typeface="Arial"/>
              </a:rPr>
              <a:t>Question marks, are low-share business units in high-growth markets. </a:t>
            </a:r>
          </a:p>
          <a:p>
            <a:pPr marL="285737" marR="0" lvl="0" indent="-285737" algn="l" defTabSz="914354" rtl="0" eaLnBrk="1" fontAlgn="auto" latinLnBrk="0" hangingPunct="1">
              <a:lnSpc>
                <a:spcPct val="90000"/>
              </a:lnSpc>
              <a:spcBef>
                <a:spcPts val="0"/>
              </a:spcBef>
              <a:spcAft>
                <a:spcPts val="0"/>
              </a:spcAft>
              <a:buClrTx/>
              <a:buSzPts val="2400"/>
              <a:buFont typeface="Arial" panose="020B0604020202020204" pitchFamily="34" charset="0"/>
              <a:buChar char="•"/>
              <a:tabLst/>
              <a:defRPr/>
            </a:pPr>
            <a:endParaRPr kumimoji="0" lang="en-US" sz="1600" b="0" i="0" u="none" strike="noStrike" kern="1200" cap="none" spc="0" normalizeH="0" baseline="0" noProof="0" dirty="0">
              <a:ln>
                <a:noFill/>
              </a:ln>
              <a:solidFill>
                <a:prstClr val="black">
                  <a:lumMod val="65000"/>
                  <a:lumOff val="35000"/>
                </a:prstClr>
              </a:solidFill>
              <a:effectLst/>
              <a:uLnTx/>
              <a:uFillTx/>
              <a:latin typeface="Arial"/>
              <a:ea typeface="Arial"/>
              <a:cs typeface="Arial"/>
            </a:endParaRPr>
          </a:p>
          <a:p>
            <a:pPr marL="285737" marR="0" lvl="0" indent="-285737" algn="l" defTabSz="914354" rtl="0" eaLnBrk="1" fontAlgn="auto" latinLnBrk="0" hangingPunct="1">
              <a:lnSpc>
                <a:spcPct val="90000"/>
              </a:lnSpc>
              <a:spcBef>
                <a:spcPts val="0"/>
              </a:spcBef>
              <a:spcAft>
                <a:spcPts val="0"/>
              </a:spcAft>
              <a:buClrTx/>
              <a:buSzPts val="2400"/>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Arial"/>
                <a:ea typeface="Arial"/>
                <a:cs typeface="Arial"/>
                <a:sym typeface="Arial"/>
              </a:rPr>
              <a:t>Dogs are low-growth, low-share businesses and products</a:t>
            </a: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Arial"/>
                <a:cs typeface="Arial"/>
                <a:sym typeface="Arial"/>
              </a:rPr>
              <a:t>.</a:t>
            </a:r>
          </a:p>
        </p:txBody>
      </p:sp>
      <p:sp>
        <p:nvSpPr>
          <p:cNvPr id="3" name="TextBox 2">
            <a:extLst>
              <a:ext uri="{FF2B5EF4-FFF2-40B4-BE49-F238E27FC236}">
                <a16:creationId xmlns:a16="http://schemas.microsoft.com/office/drawing/2014/main" id="{0CCFAB1A-AE8A-634A-B3FF-57146E6D9DEB}"/>
              </a:ext>
            </a:extLst>
          </p:cNvPr>
          <p:cNvSpPr txBox="1"/>
          <p:nvPr/>
        </p:nvSpPr>
        <p:spPr>
          <a:xfrm>
            <a:off x="4521957" y="644687"/>
            <a:ext cx="566181"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SA" sz="2000" b="0" i="0" u="none" strike="noStrike" kern="1200" cap="none" spc="0" normalizeH="0" baseline="0" noProof="0" dirty="0">
                <a:ln>
                  <a:noFill/>
                </a:ln>
                <a:solidFill>
                  <a:prstClr val="white"/>
                </a:solidFill>
                <a:effectLst/>
                <a:uLnTx/>
                <a:uFillTx/>
                <a:latin typeface="Calibri" panose="020F0502020204030204"/>
                <a:ea typeface="+mn-ea"/>
                <a:cs typeface="+mn-cs"/>
              </a:rPr>
              <a:t>2.1 </a:t>
            </a:r>
          </a:p>
        </p:txBody>
      </p:sp>
    </p:spTree>
    <p:extLst>
      <p:ext uri="{BB962C8B-B14F-4D97-AF65-F5344CB8AC3E}">
        <p14:creationId xmlns:p14="http://schemas.microsoft.com/office/powerpoint/2010/main" val="285750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 descr="page2image14993040"/>
          <p:cNvPicPr preferRelativeResize="0"/>
          <p:nvPr/>
        </p:nvPicPr>
        <p:blipFill rotWithShape="1">
          <a:blip r:embed="rId3">
            <a:alphaModFix/>
          </a:blip>
          <a:srcRect/>
          <a:stretch/>
        </p:blipFill>
        <p:spPr>
          <a:xfrm>
            <a:off x="6233421" y="547020"/>
            <a:ext cx="5160019" cy="4973831"/>
          </a:xfrm>
          <a:prstGeom prst="rect">
            <a:avLst/>
          </a:prstGeom>
          <a:noFill/>
          <a:ln>
            <a:noFill/>
          </a:ln>
        </p:spPr>
      </p:pic>
      <p:sp>
        <p:nvSpPr>
          <p:cNvPr id="98" name="Google Shape;98;p1"/>
          <p:cNvSpPr txBox="1"/>
          <p:nvPr/>
        </p:nvSpPr>
        <p:spPr>
          <a:xfrm>
            <a:off x="-239240" y="1023731"/>
            <a:ext cx="5371145" cy="313607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70C0"/>
              </a:buClr>
              <a:buSzPts val="7200"/>
              <a:buFont typeface="Arial"/>
              <a:buNone/>
            </a:pPr>
            <a:r>
              <a:rPr lang="en-US" sz="6600" b="1" i="0" u="none" strike="noStrike" cap="none" dirty="0">
                <a:solidFill>
                  <a:schemeClr val="accent6">
                    <a:lumMod val="50000"/>
                  </a:schemeClr>
                </a:solidFill>
                <a:latin typeface="Arial"/>
                <a:ea typeface="Arial"/>
                <a:cs typeface="Arial"/>
                <a:sym typeface="Arial"/>
              </a:rPr>
              <a:t>Strategic marketing</a:t>
            </a:r>
            <a:endParaRPr sz="1600" dirty="0">
              <a:solidFill>
                <a:schemeClr val="accent6">
                  <a:lumMod val="50000"/>
                </a:schemeClr>
              </a:solidFill>
            </a:endParaRPr>
          </a:p>
          <a:p>
            <a:pPr marL="0" marR="0" lvl="0" indent="0" algn="ctr" rtl="0">
              <a:lnSpc>
                <a:spcPct val="100000"/>
              </a:lnSpc>
              <a:spcBef>
                <a:spcPts val="1000"/>
              </a:spcBef>
              <a:spcAft>
                <a:spcPts val="0"/>
              </a:spcAft>
              <a:buClr>
                <a:srgbClr val="0070C0"/>
              </a:buClr>
              <a:buSzPts val="7200"/>
              <a:buFont typeface="Arial"/>
              <a:buNone/>
            </a:pPr>
            <a:r>
              <a:rPr lang="en-US" sz="6600" b="1" i="0" u="none" strike="noStrike" cap="none" dirty="0">
                <a:solidFill>
                  <a:schemeClr val="accent6">
                    <a:lumMod val="50000"/>
                  </a:schemeClr>
                </a:solidFill>
                <a:latin typeface="Arial"/>
                <a:ea typeface="Arial"/>
                <a:cs typeface="Arial"/>
                <a:sym typeface="Arial"/>
              </a:rPr>
              <a:t>Lecture # 3</a:t>
            </a:r>
            <a:endParaRPr sz="1600" dirty="0">
              <a:solidFill>
                <a:schemeClr val="accent6">
                  <a:lumMod val="50000"/>
                </a:schemeClr>
              </a:solidFill>
            </a:endParaRPr>
          </a:p>
        </p:txBody>
      </p:sp>
      <p:pic>
        <p:nvPicPr>
          <p:cNvPr id="99" name="Google Shape;99;p1"/>
          <p:cNvPicPr preferRelativeResize="0"/>
          <p:nvPr/>
        </p:nvPicPr>
        <p:blipFill>
          <a:blip r:embed="rId4">
            <a:alphaModFix/>
          </a:blip>
          <a:stretch>
            <a:fillRect/>
          </a:stretch>
        </p:blipFill>
        <p:spPr>
          <a:xfrm>
            <a:off x="1017582" y="4318832"/>
            <a:ext cx="2857500" cy="130671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CAF720-C3B0-4FA8-ABA1-920C8D12B579}"/>
              </a:ext>
            </a:extLst>
          </p:cNvPr>
          <p:cNvPicPr>
            <a:picLocks noChangeAspect="1"/>
          </p:cNvPicPr>
          <p:nvPr/>
        </p:nvPicPr>
        <p:blipFill>
          <a:blip r:embed="rId2"/>
          <a:stretch>
            <a:fillRect/>
          </a:stretch>
        </p:blipFill>
        <p:spPr>
          <a:xfrm>
            <a:off x="1549412" y="1438275"/>
            <a:ext cx="9093176" cy="3981450"/>
          </a:xfrm>
          <a:prstGeom prst="rect">
            <a:avLst/>
          </a:prstGeom>
        </p:spPr>
      </p:pic>
    </p:spTree>
    <p:extLst>
      <p:ext uri="{BB962C8B-B14F-4D97-AF65-F5344CB8AC3E}">
        <p14:creationId xmlns:p14="http://schemas.microsoft.com/office/powerpoint/2010/main" val="116290128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0C4D5B-AF58-4039-9D77-BD431CF2F2EF}"/>
              </a:ext>
            </a:extLst>
          </p:cNvPr>
          <p:cNvSpPr>
            <a:spLocks noGrp="1"/>
          </p:cNvSpPr>
          <p:nvPr>
            <p:ph type="title" idx="4294967295"/>
          </p:nvPr>
        </p:nvSpPr>
        <p:spPr>
          <a:xfrm>
            <a:off x="4706446" y="440940"/>
            <a:ext cx="10975975" cy="1230312"/>
          </a:xfrm>
          <a:noFill/>
          <a:ln>
            <a:noFill/>
          </a:ln>
        </p:spPr>
        <p:txBody>
          <a:bodyPr spcFirstLastPara="1" vert="horz" wrap="square" lIns="0" tIns="0" rIns="0" bIns="0" rtlCol="0" anchor="t" anchorCtr="0">
            <a:noAutofit/>
          </a:bodyPr>
          <a:lstStyle/>
          <a:p>
            <a:pPr>
              <a:lnSpc>
                <a:spcPct val="100000"/>
              </a:lnSpc>
              <a:spcBef>
                <a:spcPts val="0"/>
              </a:spcBef>
              <a:buClr>
                <a:srgbClr val="007FA3"/>
              </a:buClr>
              <a:buSzPts val="3600"/>
              <a:buFont typeface="Times New Roman"/>
            </a:pPr>
            <a:r>
              <a:rPr lang="en-US" b="1" dirty="0">
                <a:solidFill>
                  <a:srgbClr val="C00000"/>
                </a:solidFill>
                <a:latin typeface="Abadi" panose="020B0604020104020204" pitchFamily="34" charset="0"/>
              </a:rPr>
              <a:t>BCG Matrix Example</a:t>
            </a:r>
          </a:p>
        </p:txBody>
      </p:sp>
      <p:pic>
        <p:nvPicPr>
          <p:cNvPr id="11" name="Picture 10">
            <a:extLst>
              <a:ext uri="{FF2B5EF4-FFF2-40B4-BE49-F238E27FC236}">
                <a16:creationId xmlns:a16="http://schemas.microsoft.com/office/drawing/2014/main" id="{A6969EAA-B72F-4BD9-9258-736195357A6A}"/>
              </a:ext>
            </a:extLst>
          </p:cNvPr>
          <p:cNvPicPr>
            <a:picLocks noChangeAspect="1"/>
          </p:cNvPicPr>
          <p:nvPr/>
        </p:nvPicPr>
        <p:blipFill>
          <a:blip r:embed="rId2"/>
          <a:stretch>
            <a:fillRect/>
          </a:stretch>
        </p:blipFill>
        <p:spPr>
          <a:xfrm>
            <a:off x="0" y="1194827"/>
            <a:ext cx="6896673" cy="4468345"/>
          </a:xfrm>
          <a:prstGeom prst="rect">
            <a:avLst/>
          </a:prstGeom>
        </p:spPr>
        <p:style>
          <a:lnRef idx="2">
            <a:schemeClr val="accent1"/>
          </a:lnRef>
          <a:fillRef idx="1">
            <a:schemeClr val="lt1"/>
          </a:fillRef>
          <a:effectRef idx="0">
            <a:schemeClr val="accent1"/>
          </a:effectRef>
          <a:fontRef idx="minor">
            <a:schemeClr val="dk1"/>
          </a:fontRef>
        </p:style>
      </p:pic>
      <p:pic>
        <p:nvPicPr>
          <p:cNvPr id="2" name="Picture 1">
            <a:extLst>
              <a:ext uri="{FF2B5EF4-FFF2-40B4-BE49-F238E27FC236}">
                <a16:creationId xmlns:a16="http://schemas.microsoft.com/office/drawing/2014/main" id="{78065338-D203-8C2B-C644-6E0584700F1B}"/>
              </a:ext>
            </a:extLst>
          </p:cNvPr>
          <p:cNvPicPr>
            <a:picLocks noChangeAspect="1"/>
          </p:cNvPicPr>
          <p:nvPr/>
        </p:nvPicPr>
        <p:blipFill>
          <a:blip r:embed="rId3"/>
          <a:stretch>
            <a:fillRect/>
          </a:stretch>
        </p:blipFill>
        <p:spPr>
          <a:xfrm>
            <a:off x="7006442" y="1194827"/>
            <a:ext cx="5185558" cy="4474669"/>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203932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0C857661-08B0-1943-9226-D8544920EBD1}"/>
              </a:ext>
            </a:extLst>
          </p:cNvPr>
          <p:cNvSpPr>
            <a:spLocks noGrp="1"/>
          </p:cNvSpPr>
          <p:nvPr>
            <p:ph type="title" idx="4294967295"/>
          </p:nvPr>
        </p:nvSpPr>
        <p:spPr>
          <a:xfrm>
            <a:off x="2952969" y="173928"/>
            <a:ext cx="11101387" cy="1152525"/>
          </a:xfrm>
          <a:extLst>
            <a:ext uri="{909E8E84-426E-40DD-AFC4-6F175D3DCCD1}">
              <a14:hiddenFill xmlns:a14="http://schemas.microsoft.com/office/drawing/2010/main">
                <a:solidFill>
                  <a:srgbClr val="124C37"/>
                </a:solidFill>
              </a14:hiddenFill>
            </a:ext>
            <a:ext uri="{91240B29-F687-4F45-9708-019B960494DF}">
              <a14:hiddenLine xmlns:a14="http://schemas.microsoft.com/office/drawing/2010/main" w="9525">
                <a:solidFill>
                  <a:srgbClr val="124C37"/>
                </a:solidFill>
                <a:miter lim="800000"/>
                <a:headEnd/>
                <a:tailEnd/>
              </a14:hiddenLine>
            </a:ext>
          </a:extLst>
        </p:spPr>
        <p:txBody>
          <a:bodyPr vert="horz" lIns="91440" tIns="45720" rIns="91440" bIns="45720" rtlCol="0" anchor="ctr">
            <a:normAutofit/>
          </a:bodyPr>
          <a:lstStyle/>
          <a:p>
            <a:pPr algn="ctr"/>
            <a:r>
              <a:rPr lang="en-US" altLang="en-US" b="1" dirty="0">
                <a:solidFill>
                  <a:srgbClr val="C00000"/>
                </a:solidFill>
                <a:latin typeface="Abadi" panose="020B0604020104020204" pitchFamily="34" charset="0"/>
              </a:rPr>
              <a:t>PLC-Product life cycle</a:t>
            </a:r>
          </a:p>
        </p:txBody>
      </p:sp>
      <p:sp>
        <p:nvSpPr>
          <p:cNvPr id="5" name="TextBox 4">
            <a:extLst>
              <a:ext uri="{FF2B5EF4-FFF2-40B4-BE49-F238E27FC236}">
                <a16:creationId xmlns:a16="http://schemas.microsoft.com/office/drawing/2014/main" id="{6F0F49F4-898B-4594-A83A-D3FDEBCEBC63}"/>
              </a:ext>
            </a:extLst>
          </p:cNvPr>
          <p:cNvSpPr txBox="1"/>
          <p:nvPr/>
        </p:nvSpPr>
        <p:spPr>
          <a:xfrm>
            <a:off x="393731" y="1628507"/>
            <a:ext cx="7213078" cy="36009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defRPr sz="1600" cap="all">
                <a:solidFill>
                  <a:schemeClr val="dk1"/>
                </a:solidFill>
                <a:latin typeface="Verdana" panose="020B0604030504040204" pitchFamily="34" charset="0"/>
                <a:ea typeface="+mj-ea"/>
                <a:cs typeface="+mj-cs"/>
              </a:defRPr>
            </a:lvl1pPr>
            <a:lvl2pPr marL="685800" lvl="1" indent="-228600">
              <a:buFont typeface="Calibri" panose="020F0502020204030204" pitchFamily="34" charset="0"/>
              <a:buAutoNum type="arabicPeriod"/>
              <a:defRPr sz="1600" cap="all">
                <a:solidFill>
                  <a:schemeClr val="dk1"/>
                </a:solidFill>
                <a:latin typeface="Verdana" panose="020B0604030504040204" pitchFamily="34" charset="0"/>
                <a:ea typeface="+mj-ea"/>
                <a:cs typeface="+mj-cs"/>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457178" marR="0" lvl="1" indent="0" algn="l" defTabSz="914354" rtl="0" eaLnBrk="1" fontAlgn="auto" latinLnBrk="0" hangingPunct="1">
              <a:lnSpc>
                <a:spcPct val="100000"/>
              </a:lnSpc>
              <a:spcBef>
                <a:spcPts val="0"/>
              </a:spcBef>
              <a:spcAft>
                <a:spcPts val="0"/>
              </a:spcAft>
              <a:buClrTx/>
              <a:buSzTx/>
              <a:buFont typeface="Calibri" panose="020F0502020204030204" pitchFamily="34" charset="0"/>
              <a:buNone/>
              <a:tabLst/>
              <a:defRPr/>
            </a:pPr>
            <a:r>
              <a:rPr kumimoji="0" lang="en-US" altLang="en-SA" sz="1200" b="1" i="0" u="none" strike="noStrike" kern="1200" cap="all" spc="0" normalizeH="0" baseline="0" noProof="0" dirty="0">
                <a:ln>
                  <a:noFill/>
                </a:ln>
                <a:solidFill>
                  <a:srgbClr val="C00000"/>
                </a:solidFill>
                <a:effectLst/>
                <a:uLnTx/>
                <a:uFillTx/>
              </a:rPr>
              <a:t>Product development</a:t>
            </a:r>
          </a:p>
          <a:p>
            <a:pPr marL="914354" marR="0" lvl="2" indent="0" algn="l" defTabSz="914354" rtl="0" eaLnBrk="1" fontAlgn="auto" latinLnBrk="0" hangingPunct="1">
              <a:lnSpc>
                <a:spcPct val="100000"/>
              </a:lnSpc>
              <a:spcBef>
                <a:spcPts val="0"/>
              </a:spcBef>
              <a:spcAft>
                <a:spcPts val="0"/>
              </a:spcAft>
              <a:buClrTx/>
              <a:buSzTx/>
              <a:buFontTx/>
              <a:buNone/>
              <a:tabLst/>
              <a:defRPr/>
            </a:pPr>
            <a:r>
              <a:rPr kumimoji="0" lang="en-US" altLang="en-SA" sz="1200" b="0" i="0" u="none" strike="noStrike" kern="1200" cap="none" spc="0" normalizeH="0" baseline="0" noProof="0" dirty="0">
                <a:ln>
                  <a:noFill/>
                </a:ln>
                <a:solidFill>
                  <a:prstClr val="black"/>
                </a:solidFill>
                <a:effectLst/>
                <a:uLnTx/>
                <a:uFillTx/>
                <a:latin typeface="Abadi" panose="020B0604020104020204" pitchFamily="34" charset="0"/>
              </a:rPr>
              <a:t>Begins when the company finds and develops a new product idea</a:t>
            </a:r>
          </a:p>
          <a:p>
            <a:pPr marL="914354" marR="0" lvl="2" indent="0" algn="l" defTabSz="914354" rtl="0" eaLnBrk="1" fontAlgn="auto" latinLnBrk="0" hangingPunct="1">
              <a:lnSpc>
                <a:spcPct val="100000"/>
              </a:lnSpc>
              <a:spcBef>
                <a:spcPts val="0"/>
              </a:spcBef>
              <a:spcAft>
                <a:spcPts val="0"/>
              </a:spcAft>
              <a:buClrTx/>
              <a:buSzTx/>
              <a:buFontTx/>
              <a:buNone/>
              <a:tabLst/>
              <a:defRPr/>
            </a:pPr>
            <a:r>
              <a:rPr kumimoji="0" lang="en-US" altLang="en-SA" sz="1200" b="0" i="0" u="none" strike="noStrike" kern="1200" cap="none" spc="0" normalizeH="0" baseline="0" noProof="0" dirty="0">
                <a:ln>
                  <a:noFill/>
                </a:ln>
                <a:solidFill>
                  <a:prstClr val="black"/>
                </a:solidFill>
                <a:effectLst/>
                <a:uLnTx/>
                <a:uFillTx/>
                <a:latin typeface="Abadi" panose="020B0604020104020204" pitchFamily="34" charset="0"/>
              </a:rPr>
              <a:t>During product development, sales are zero and the company's investment costs add up</a:t>
            </a: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altLang="en-SA" sz="1200" b="0" i="0" u="none" strike="noStrike" kern="1200" cap="all" spc="0" normalizeH="0" baseline="0" noProof="0" dirty="0">
              <a:ln>
                <a:noFill/>
              </a:ln>
              <a:solidFill>
                <a:prstClr val="black"/>
              </a:solidFill>
              <a:effectLst/>
              <a:uLnTx/>
              <a:uFillTx/>
            </a:endParaRPr>
          </a:p>
          <a:p>
            <a:pPr marL="457178" lvl="1" indent="0" defTabSz="914354">
              <a:buNone/>
              <a:defRPr/>
            </a:pPr>
            <a:r>
              <a:rPr lang="en-US" altLang="en-SA" sz="1200" b="1" dirty="0">
                <a:solidFill>
                  <a:srgbClr val="C00000"/>
                </a:solidFill>
              </a:rPr>
              <a:t>Introduction </a:t>
            </a:r>
          </a:p>
          <a:p>
            <a:pPr marL="914354" marR="0" lvl="2" indent="0" algn="l" defTabSz="914354" rtl="0" eaLnBrk="1" fontAlgn="auto" latinLnBrk="0" hangingPunct="1">
              <a:lnSpc>
                <a:spcPct val="100000"/>
              </a:lnSpc>
              <a:spcBef>
                <a:spcPts val="0"/>
              </a:spcBef>
              <a:spcAft>
                <a:spcPts val="0"/>
              </a:spcAft>
              <a:buClrTx/>
              <a:buSzTx/>
              <a:buFontTx/>
              <a:buNone/>
              <a:tabLst/>
              <a:defRPr/>
            </a:pPr>
            <a:r>
              <a:rPr kumimoji="0" lang="en-US" altLang="en-SA" sz="1200" b="0" i="0" u="none" strike="noStrike" kern="1200" cap="none" spc="0" normalizeH="0" baseline="0" noProof="0" dirty="0">
                <a:ln>
                  <a:noFill/>
                </a:ln>
                <a:solidFill>
                  <a:prstClr val="black"/>
                </a:solidFill>
                <a:effectLst/>
                <a:uLnTx/>
                <a:uFillTx/>
                <a:latin typeface="Abadi" panose="020B0604020104020204" pitchFamily="34" charset="0"/>
              </a:rPr>
              <a:t>A period of slow sales growth as the product is being introduced into the market</a:t>
            </a:r>
          </a:p>
          <a:p>
            <a:pPr marL="914354" marR="0" lvl="2" indent="0" algn="l" defTabSz="914354" rtl="0" eaLnBrk="1" fontAlgn="auto" latinLnBrk="0" hangingPunct="1">
              <a:lnSpc>
                <a:spcPct val="100000"/>
              </a:lnSpc>
              <a:spcBef>
                <a:spcPts val="0"/>
              </a:spcBef>
              <a:spcAft>
                <a:spcPts val="0"/>
              </a:spcAft>
              <a:buClrTx/>
              <a:buSzTx/>
              <a:buFontTx/>
              <a:buNone/>
              <a:tabLst/>
              <a:defRPr/>
            </a:pPr>
            <a:r>
              <a:rPr kumimoji="0" lang="en-US" altLang="en-SA" sz="1200" b="0" i="0" u="none" strike="noStrike" kern="1200" cap="none" spc="0" normalizeH="0" baseline="0" noProof="0" dirty="0">
                <a:ln>
                  <a:noFill/>
                </a:ln>
                <a:solidFill>
                  <a:prstClr val="black"/>
                </a:solidFill>
                <a:effectLst/>
                <a:uLnTx/>
                <a:uFillTx/>
                <a:latin typeface="Abadi" panose="020B0604020104020204" pitchFamily="34" charset="0"/>
              </a:rPr>
              <a:t>Profits are nonexistent at this stage because of the heavy expenses of product introduction</a:t>
            </a: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altLang="en-SA" sz="1200" b="0" i="0" u="none" strike="noStrike" kern="1200" cap="all" spc="0" normalizeH="0" baseline="0" noProof="0" dirty="0">
              <a:ln>
                <a:noFill/>
              </a:ln>
              <a:solidFill>
                <a:prstClr val="black"/>
              </a:solidFill>
              <a:effectLst/>
              <a:uLnTx/>
              <a:uFillTx/>
            </a:endParaRPr>
          </a:p>
          <a:p>
            <a:pPr marL="457178" marR="0" lvl="1" indent="0" defTabSz="914354" fontAlgn="auto">
              <a:lnSpc>
                <a:spcPct val="100000"/>
              </a:lnSpc>
              <a:spcBef>
                <a:spcPts val="0"/>
              </a:spcBef>
              <a:spcAft>
                <a:spcPts val="0"/>
              </a:spcAft>
              <a:buClrTx/>
              <a:buSzTx/>
              <a:buNone/>
              <a:tabLst/>
              <a:defRPr/>
            </a:pPr>
            <a:r>
              <a:rPr lang="en-US" altLang="en-SA" sz="1200" b="1" dirty="0">
                <a:solidFill>
                  <a:srgbClr val="C00000"/>
                </a:solidFill>
              </a:rPr>
              <a:t>Growth </a:t>
            </a:r>
          </a:p>
          <a:p>
            <a:pPr marL="914354" marR="0" lvl="2" indent="0" algn="l" defTabSz="914354" rtl="0" eaLnBrk="1" fontAlgn="auto" latinLnBrk="0" hangingPunct="1">
              <a:lnSpc>
                <a:spcPct val="100000"/>
              </a:lnSpc>
              <a:spcBef>
                <a:spcPts val="0"/>
              </a:spcBef>
              <a:spcAft>
                <a:spcPts val="0"/>
              </a:spcAft>
              <a:buClrTx/>
              <a:buSzTx/>
              <a:buFontTx/>
              <a:buNone/>
              <a:tabLst/>
              <a:defRPr/>
            </a:pPr>
            <a:r>
              <a:rPr kumimoji="0" lang="en-US" altLang="en-SA" sz="1200" b="0" i="0" u="none" strike="noStrike" kern="1200" cap="none" spc="0" normalizeH="0" baseline="0" noProof="0" dirty="0">
                <a:ln>
                  <a:noFill/>
                </a:ln>
                <a:solidFill>
                  <a:prstClr val="black"/>
                </a:solidFill>
                <a:effectLst/>
                <a:uLnTx/>
                <a:uFillTx/>
                <a:latin typeface="Abadi" panose="020B0604020104020204" pitchFamily="34" charset="0"/>
              </a:rPr>
              <a:t>A period of rapid market acceptance and increasing profits</a:t>
            </a: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altLang="en-SA" sz="1200" b="0" i="0" u="none" strike="noStrike" kern="1200" cap="all" spc="0" normalizeH="0" baseline="0" noProof="0" dirty="0">
              <a:ln>
                <a:noFill/>
              </a:ln>
              <a:solidFill>
                <a:prstClr val="black"/>
              </a:solidFill>
              <a:effectLst/>
              <a:uLnTx/>
              <a:uFillTx/>
            </a:endParaRPr>
          </a:p>
          <a:p>
            <a:pPr marL="457178" lvl="1" indent="0" defTabSz="914354">
              <a:buNone/>
              <a:defRPr/>
            </a:pPr>
            <a:r>
              <a:rPr lang="en-US" altLang="en-SA" sz="1200" b="1" dirty="0">
                <a:solidFill>
                  <a:srgbClr val="C00000"/>
                </a:solidFill>
              </a:rPr>
              <a:t>Maturity</a:t>
            </a:r>
          </a:p>
          <a:p>
            <a:pPr marL="914354" marR="0" lvl="2" indent="0" algn="l" defTabSz="914354" rtl="0" eaLnBrk="1" fontAlgn="auto" latinLnBrk="0" hangingPunct="1">
              <a:lnSpc>
                <a:spcPct val="100000"/>
              </a:lnSpc>
              <a:spcBef>
                <a:spcPts val="0"/>
              </a:spcBef>
              <a:spcAft>
                <a:spcPts val="0"/>
              </a:spcAft>
              <a:buClrTx/>
              <a:buSzTx/>
              <a:buFontTx/>
              <a:buNone/>
              <a:tabLst/>
              <a:defRPr/>
            </a:pPr>
            <a:r>
              <a:rPr kumimoji="0" lang="en-US" altLang="en-SA" sz="1200" b="0" i="0" u="none" strike="noStrike" kern="1200" cap="none" spc="0" normalizeH="0" baseline="0" noProof="0" dirty="0">
                <a:ln>
                  <a:noFill/>
                </a:ln>
                <a:solidFill>
                  <a:prstClr val="black"/>
                </a:solidFill>
                <a:effectLst/>
                <a:uLnTx/>
                <a:uFillTx/>
                <a:latin typeface="Abadi" panose="020B0604020104020204" pitchFamily="34" charset="0"/>
              </a:rPr>
              <a:t>A period of slowdown in sales growth because the product has achieved acceptance by most of its potential buyers</a:t>
            </a:r>
          </a:p>
          <a:p>
            <a:pPr marL="914354" marR="0" lvl="2" indent="0" algn="l" defTabSz="914354" rtl="0" eaLnBrk="1" fontAlgn="auto" latinLnBrk="0" hangingPunct="1">
              <a:lnSpc>
                <a:spcPct val="100000"/>
              </a:lnSpc>
              <a:spcBef>
                <a:spcPts val="0"/>
              </a:spcBef>
              <a:spcAft>
                <a:spcPts val="0"/>
              </a:spcAft>
              <a:buClrTx/>
              <a:buSzTx/>
              <a:buFontTx/>
              <a:buNone/>
              <a:tabLst/>
              <a:defRPr/>
            </a:pPr>
            <a:r>
              <a:rPr kumimoji="0" lang="en-US" altLang="en-SA" sz="1200" b="0" i="0" u="none" strike="noStrike" kern="1200" cap="none" spc="0" normalizeH="0" baseline="0" noProof="0" dirty="0">
                <a:ln>
                  <a:noFill/>
                </a:ln>
                <a:solidFill>
                  <a:prstClr val="black"/>
                </a:solidFill>
                <a:effectLst/>
                <a:uLnTx/>
                <a:uFillTx/>
                <a:latin typeface="Abadi" panose="020B0604020104020204" pitchFamily="34" charset="0"/>
              </a:rPr>
              <a:t>Although sales are still high, profits level off or decline because of increased marketing outlays to defend the product against competition</a:t>
            </a:r>
          </a:p>
          <a:p>
            <a:pPr marL="685766" marR="0" lvl="1" indent="-228589" algn="l" defTabSz="914354" rtl="0" eaLnBrk="1" fontAlgn="auto" latinLnBrk="0" hangingPunct="1">
              <a:lnSpc>
                <a:spcPct val="100000"/>
              </a:lnSpc>
              <a:spcBef>
                <a:spcPts val="0"/>
              </a:spcBef>
              <a:spcAft>
                <a:spcPts val="0"/>
              </a:spcAft>
              <a:buClrTx/>
              <a:buSzTx/>
              <a:buFont typeface="Calibri" panose="020F0502020204030204" pitchFamily="34" charset="0"/>
              <a:buAutoNum type="arabicPeriod"/>
              <a:tabLst/>
              <a:defRPr/>
            </a:pPr>
            <a:endParaRPr kumimoji="0" lang="en-US" altLang="en-SA" sz="1200" b="0" i="0" u="none" strike="noStrike" kern="1200" cap="all" spc="0" normalizeH="0" baseline="0" noProof="0" dirty="0">
              <a:ln>
                <a:noFill/>
              </a:ln>
              <a:solidFill>
                <a:prstClr val="black"/>
              </a:solidFill>
              <a:effectLst/>
              <a:uLnTx/>
              <a:uFillTx/>
            </a:endParaRPr>
          </a:p>
          <a:p>
            <a:pPr marL="457178" marR="0" lvl="1" indent="0" defTabSz="914354" fontAlgn="auto">
              <a:lnSpc>
                <a:spcPct val="100000"/>
              </a:lnSpc>
              <a:spcBef>
                <a:spcPts val="0"/>
              </a:spcBef>
              <a:spcAft>
                <a:spcPts val="0"/>
              </a:spcAft>
              <a:buClrTx/>
              <a:buSzTx/>
              <a:buNone/>
              <a:tabLst/>
              <a:defRPr/>
            </a:pPr>
            <a:r>
              <a:rPr lang="en-US" altLang="en-SA" sz="1200" b="1" dirty="0">
                <a:solidFill>
                  <a:srgbClr val="C00000"/>
                </a:solidFill>
              </a:rPr>
              <a:t>Decline</a:t>
            </a:r>
          </a:p>
          <a:p>
            <a:pPr marL="914354" marR="0" lvl="2" indent="0" algn="l" defTabSz="914354" rtl="0" eaLnBrk="1" fontAlgn="auto" latinLnBrk="0" hangingPunct="1">
              <a:lnSpc>
                <a:spcPct val="100000"/>
              </a:lnSpc>
              <a:spcBef>
                <a:spcPts val="0"/>
              </a:spcBef>
              <a:spcAft>
                <a:spcPts val="0"/>
              </a:spcAft>
              <a:buClrTx/>
              <a:buSzTx/>
              <a:buFontTx/>
              <a:buNone/>
              <a:tabLst/>
              <a:defRPr/>
            </a:pPr>
            <a:r>
              <a:rPr kumimoji="0" lang="en-US" altLang="en-SA" sz="1200" b="0" i="0" u="none" strike="noStrike" kern="1200" cap="none" spc="0" normalizeH="0" baseline="0" noProof="0" dirty="0">
                <a:ln>
                  <a:noFill/>
                </a:ln>
                <a:solidFill>
                  <a:prstClr val="black"/>
                </a:solidFill>
                <a:effectLst/>
                <a:uLnTx/>
                <a:uFillTx/>
                <a:latin typeface="Abadi" panose="020B0604020104020204" pitchFamily="34" charset="0"/>
              </a:rPr>
              <a:t>The period when sales fall off quickly and profits drop</a:t>
            </a:r>
          </a:p>
        </p:txBody>
      </p:sp>
      <p:pic>
        <p:nvPicPr>
          <p:cNvPr id="19459" name="Picture 1">
            <a:extLst>
              <a:ext uri="{FF2B5EF4-FFF2-40B4-BE49-F238E27FC236}">
                <a16:creationId xmlns:a16="http://schemas.microsoft.com/office/drawing/2014/main" id="{EC8ACF1B-6C92-EE47-8C6E-3013F29FB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835771" y="1069567"/>
            <a:ext cx="4071680" cy="2359433"/>
          </a:xfrm>
          <a:prstGeom prst="rect">
            <a:avLst/>
          </a:prstGeom>
          <a:noFill/>
          <a:ln w="57150" cmpd="thinThick">
            <a:solidFill>
              <a:schemeClr val="bg1">
                <a:lumMod val="50000"/>
              </a:schemeClr>
            </a:solidFill>
            <a:miter lim="800000"/>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12DD8B-760F-4DFC-B3EA-2207D07EC990}"/>
              </a:ext>
            </a:extLst>
          </p:cNvPr>
          <p:cNvSpPr txBox="1"/>
          <p:nvPr/>
        </p:nvSpPr>
        <p:spPr>
          <a:xfrm>
            <a:off x="5302875" y="446696"/>
            <a:ext cx="566181"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SA" sz="2000" b="0" i="0" u="none" strike="noStrike" kern="1200" cap="none" spc="0" normalizeH="0" baseline="0" noProof="0" dirty="0">
                <a:ln>
                  <a:noFill/>
                </a:ln>
                <a:solidFill>
                  <a:prstClr val="white"/>
                </a:solidFill>
                <a:effectLst/>
                <a:uLnTx/>
                <a:uFillTx/>
                <a:latin typeface="Calibri" panose="020F0502020204030204"/>
                <a:ea typeface="+mn-ea"/>
                <a:cs typeface="+mn-cs"/>
              </a:rPr>
              <a:t>2.2 </a:t>
            </a:r>
          </a:p>
        </p:txBody>
      </p:sp>
      <p:pic>
        <p:nvPicPr>
          <p:cNvPr id="3" name="Picture 2">
            <a:extLst>
              <a:ext uri="{FF2B5EF4-FFF2-40B4-BE49-F238E27FC236}">
                <a16:creationId xmlns:a16="http://schemas.microsoft.com/office/drawing/2014/main" id="{682FF2FD-9B00-9906-F7DE-A39641237702}"/>
              </a:ext>
            </a:extLst>
          </p:cNvPr>
          <p:cNvPicPr>
            <a:picLocks noChangeAspect="1"/>
          </p:cNvPicPr>
          <p:nvPr/>
        </p:nvPicPr>
        <p:blipFill rotWithShape="1">
          <a:blip r:embed="rId4"/>
          <a:srcRect t="11653" r="-1112"/>
          <a:stretch/>
        </p:blipFill>
        <p:spPr>
          <a:xfrm>
            <a:off x="7835771" y="3537357"/>
            <a:ext cx="4071680" cy="235943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145420299"/>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checkerboard(across)">
                                      <p:cBhvr>
                                        <p:cTn id="7" dur="500"/>
                                        <p:tgtEl>
                                          <p:spTgt spid="5">
                                            <p:txEl>
                                              <p:pRg st="4" end="4"/>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checkerboard(across)">
                                      <p:cBhvr>
                                        <p:cTn id="10" dur="500"/>
                                        <p:tgtEl>
                                          <p:spTgt spid="5">
                                            <p:txEl>
                                              <p:pRg st="5" end="5"/>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animEffect transition="in" filter="checkerboard(across)">
                                      <p:cBhvr>
                                        <p:cTn id="13" dur="500"/>
                                        <p:tgtEl>
                                          <p:spTgt spid="5">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5">
                                            <p:txEl>
                                              <p:pRg st="8" end="8"/>
                                            </p:txEl>
                                          </p:spTgt>
                                        </p:tgtEl>
                                        <p:attrNameLst>
                                          <p:attrName>style.visibility</p:attrName>
                                        </p:attrNameLst>
                                      </p:cBhvr>
                                      <p:to>
                                        <p:strVal val="visible"/>
                                      </p:to>
                                    </p:set>
                                    <p:animEffect transition="in" filter="checkerboard(across)">
                                      <p:cBhvr>
                                        <p:cTn id="18" dur="500"/>
                                        <p:tgtEl>
                                          <p:spTgt spid="5">
                                            <p:txEl>
                                              <p:pRg st="8" end="8"/>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animEffect transition="in" filter="checkerboard(across)">
                                      <p:cBhvr>
                                        <p:cTn id="21" dur="500"/>
                                        <p:tgtEl>
                                          <p:spTgt spid="5">
                                            <p:txEl>
                                              <p:pRg st="9" end="9"/>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5">
                                            <p:txEl>
                                              <p:pRg st="11" end="11"/>
                                            </p:txEl>
                                          </p:spTgt>
                                        </p:tgtEl>
                                        <p:attrNameLst>
                                          <p:attrName>style.visibility</p:attrName>
                                        </p:attrNameLst>
                                      </p:cBhvr>
                                      <p:to>
                                        <p:strVal val="visible"/>
                                      </p:to>
                                    </p:set>
                                    <p:animEffect transition="in" filter="checkerboard(across)">
                                      <p:cBhvr>
                                        <p:cTn id="26" dur="500"/>
                                        <p:tgtEl>
                                          <p:spTgt spid="5">
                                            <p:txEl>
                                              <p:pRg st="11" end="11"/>
                                            </p:txEl>
                                          </p:spTgt>
                                        </p:tgtEl>
                                      </p:cBhvr>
                                    </p:animEffect>
                                  </p:childTnLst>
                                </p:cTn>
                              </p:par>
                              <p:par>
                                <p:cTn id="27" presetID="5" presetClass="entr" presetSubtype="10" fill="hold" nodeType="withEffect">
                                  <p:stCondLst>
                                    <p:cond delay="0"/>
                                  </p:stCondLst>
                                  <p:childTnLst>
                                    <p:set>
                                      <p:cBhvr>
                                        <p:cTn id="28" dur="1" fill="hold">
                                          <p:stCondLst>
                                            <p:cond delay="0"/>
                                          </p:stCondLst>
                                        </p:cTn>
                                        <p:tgtEl>
                                          <p:spTgt spid="5">
                                            <p:txEl>
                                              <p:pRg st="12" end="12"/>
                                            </p:txEl>
                                          </p:spTgt>
                                        </p:tgtEl>
                                        <p:attrNameLst>
                                          <p:attrName>style.visibility</p:attrName>
                                        </p:attrNameLst>
                                      </p:cBhvr>
                                      <p:to>
                                        <p:strVal val="visible"/>
                                      </p:to>
                                    </p:set>
                                    <p:animEffect transition="in" filter="checkerboard(across)">
                                      <p:cBhvr>
                                        <p:cTn id="29" dur="500"/>
                                        <p:tgtEl>
                                          <p:spTgt spid="5">
                                            <p:txEl>
                                              <p:pRg st="12" end="12"/>
                                            </p:txEl>
                                          </p:spTgt>
                                        </p:tgtEl>
                                      </p:cBhvr>
                                    </p:animEffect>
                                  </p:childTnLst>
                                </p:cTn>
                              </p:par>
                              <p:par>
                                <p:cTn id="30" presetID="5" presetClass="entr" presetSubtype="10" fill="hold" nodeType="withEffect">
                                  <p:stCondLst>
                                    <p:cond delay="0"/>
                                  </p:stCondLst>
                                  <p:childTnLst>
                                    <p:set>
                                      <p:cBhvr>
                                        <p:cTn id="31" dur="1" fill="hold">
                                          <p:stCondLst>
                                            <p:cond delay="0"/>
                                          </p:stCondLst>
                                        </p:cTn>
                                        <p:tgtEl>
                                          <p:spTgt spid="5">
                                            <p:txEl>
                                              <p:pRg st="13" end="13"/>
                                            </p:txEl>
                                          </p:spTgt>
                                        </p:tgtEl>
                                        <p:attrNameLst>
                                          <p:attrName>style.visibility</p:attrName>
                                        </p:attrNameLst>
                                      </p:cBhvr>
                                      <p:to>
                                        <p:strVal val="visible"/>
                                      </p:to>
                                    </p:set>
                                    <p:animEffect transition="in" filter="checkerboard(across)">
                                      <p:cBhvr>
                                        <p:cTn id="32" dur="500"/>
                                        <p:tgtEl>
                                          <p:spTgt spid="5">
                                            <p:txEl>
                                              <p:pRg st="13" end="1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5">
                                            <p:txEl>
                                              <p:pRg st="15" end="15"/>
                                            </p:txEl>
                                          </p:spTgt>
                                        </p:tgtEl>
                                        <p:attrNameLst>
                                          <p:attrName>style.visibility</p:attrName>
                                        </p:attrNameLst>
                                      </p:cBhvr>
                                      <p:to>
                                        <p:strVal val="visible"/>
                                      </p:to>
                                    </p:set>
                                    <p:animEffect transition="in" filter="checkerboard(across)">
                                      <p:cBhvr>
                                        <p:cTn id="37" dur="500"/>
                                        <p:tgtEl>
                                          <p:spTgt spid="5">
                                            <p:txEl>
                                              <p:pRg st="15" end="15"/>
                                            </p:txEl>
                                          </p:spTgt>
                                        </p:tgtEl>
                                      </p:cBhvr>
                                    </p:animEffect>
                                  </p:childTnLst>
                                </p:cTn>
                              </p:par>
                              <p:par>
                                <p:cTn id="38" presetID="5" presetClass="entr" presetSubtype="10" fill="hold" nodeType="withEffect">
                                  <p:stCondLst>
                                    <p:cond delay="0"/>
                                  </p:stCondLst>
                                  <p:childTnLst>
                                    <p:set>
                                      <p:cBhvr>
                                        <p:cTn id="39" dur="1" fill="hold">
                                          <p:stCondLst>
                                            <p:cond delay="0"/>
                                          </p:stCondLst>
                                        </p:cTn>
                                        <p:tgtEl>
                                          <p:spTgt spid="5">
                                            <p:txEl>
                                              <p:pRg st="16" end="16"/>
                                            </p:txEl>
                                          </p:spTgt>
                                        </p:tgtEl>
                                        <p:attrNameLst>
                                          <p:attrName>style.visibility</p:attrName>
                                        </p:attrNameLst>
                                      </p:cBhvr>
                                      <p:to>
                                        <p:strVal val="visible"/>
                                      </p:to>
                                    </p:set>
                                    <p:animEffect transition="in" filter="checkerboard(across)">
                                      <p:cBhvr>
                                        <p:cTn id="40" dur="500"/>
                                        <p:tgtEl>
                                          <p:spTgt spid="5">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C859CF-F5C3-4C8A-8A42-114DC5C5DD0E}"/>
              </a:ext>
            </a:extLst>
          </p:cNvPr>
          <p:cNvPicPr>
            <a:picLocks noChangeAspect="1"/>
          </p:cNvPicPr>
          <p:nvPr/>
        </p:nvPicPr>
        <p:blipFill>
          <a:blip r:embed="rId2"/>
          <a:stretch>
            <a:fillRect/>
          </a:stretch>
        </p:blipFill>
        <p:spPr>
          <a:xfrm>
            <a:off x="1895475" y="1109662"/>
            <a:ext cx="8401050" cy="4638675"/>
          </a:xfrm>
          <a:prstGeom prst="rect">
            <a:avLst/>
          </a:prstGeom>
        </p:spPr>
      </p:pic>
    </p:spTree>
    <p:extLst>
      <p:ext uri="{BB962C8B-B14F-4D97-AF65-F5344CB8AC3E}">
        <p14:creationId xmlns:p14="http://schemas.microsoft.com/office/powerpoint/2010/main" val="12098401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800166B-851D-765D-2486-90ECE3FE94F4}"/>
              </a:ext>
            </a:extLst>
          </p:cNvPr>
          <p:cNvSpPr/>
          <p:nvPr/>
        </p:nvSpPr>
        <p:spPr>
          <a:xfrm>
            <a:off x="202659" y="1429551"/>
            <a:ext cx="3757031" cy="4679807"/>
          </a:xfrm>
          <a:prstGeom prst="rect">
            <a:avLst/>
          </a:prstGeom>
        </p:spPr>
        <p:txBody>
          <a:bodyPr wrap="square">
            <a:spAutoFit/>
          </a:bodyPr>
          <a:lstStyle/>
          <a:p>
            <a:pPr marL="256020" marR="0" lvl="0" indent="-256020" algn="l" defTabSz="914354" rtl="0" eaLnBrk="1" fontAlgn="auto" latinLnBrk="0" hangingPunct="1">
              <a:lnSpc>
                <a:spcPct val="110000"/>
              </a:lnSpc>
              <a:spcBef>
                <a:spcPts val="0"/>
              </a:spcBef>
              <a:spcAft>
                <a:spcPts val="0"/>
              </a:spcAft>
              <a:buClr>
                <a:srgbClr val="007FA3"/>
              </a:buClr>
              <a:buSzPts val="2400"/>
              <a:buFont typeface="Arial" panose="020B0604020202020204" pitchFamily="34" charset="0"/>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rial"/>
                <a:ea typeface="Arial"/>
                <a:cs typeface="Arial"/>
                <a:sym typeface="Arial"/>
              </a:rPr>
              <a:t>Business Portfolio is a </a:t>
            </a:r>
            <a:r>
              <a:rPr kumimoji="0" lang="en-US" sz="14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rPr>
              <a:t>Collection of businesses and products that make up the company</a:t>
            </a:r>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a:p>
            <a:pPr marL="256020" marR="0" lvl="0" indent="-256020" algn="l" defTabSz="914354" rtl="0" eaLnBrk="1" fontAlgn="auto" latinLnBrk="0" hangingPunct="1">
              <a:lnSpc>
                <a:spcPct val="110000"/>
              </a:lnSpc>
              <a:spcBef>
                <a:spcPts val="1500"/>
              </a:spcBef>
              <a:spcAft>
                <a:spcPts val="0"/>
              </a:spcAft>
              <a:buClr>
                <a:srgbClr val="007FA3"/>
              </a:buClr>
              <a:buSzPts val="2400"/>
              <a:buFont typeface="Arial" panose="020B0604020202020204" pitchFamily="34" charset="0"/>
              <a:buChar char="•"/>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rial"/>
                <a:ea typeface="+mn-ea"/>
                <a:cs typeface="Arial"/>
              </a:rPr>
              <a:t>Steps in business portfolio planning:</a:t>
            </a:r>
          </a:p>
          <a:p>
            <a:pPr marL="800076" marR="0" lvl="1" indent="-342900" algn="l" defTabSz="914354" rtl="0" eaLnBrk="1" fontAlgn="auto" latinLnBrk="0" hangingPunct="1">
              <a:lnSpc>
                <a:spcPct val="110000"/>
              </a:lnSpc>
              <a:spcBef>
                <a:spcPts val="600"/>
              </a:spcBef>
              <a:spcAft>
                <a:spcPts val="0"/>
              </a:spcAft>
              <a:buClr>
                <a:srgbClr val="007FA3"/>
              </a:buClr>
              <a:buSzPts val="2400"/>
              <a:buFont typeface="+mj-lt"/>
              <a:buAutoNum type="arabicPeriod"/>
              <a:tabLst/>
              <a:defRPr/>
            </a:pPr>
            <a:r>
              <a:rPr kumimoji="0" lang="en-US" sz="1400" b="0" i="0" u="none" strike="noStrike" kern="1200" cap="none" spc="0" normalizeH="0" baseline="0" noProof="0" dirty="0">
                <a:ln>
                  <a:noFill/>
                </a:ln>
                <a:solidFill>
                  <a:srgbClr val="C00000"/>
                </a:solidFill>
                <a:effectLst/>
                <a:uLnTx/>
                <a:uFillTx/>
                <a:latin typeface="Arial"/>
                <a:ea typeface="+mn-ea"/>
                <a:cs typeface="Arial"/>
              </a:rPr>
              <a:t>Analyze the firm’s current business portfolio </a:t>
            </a:r>
          </a:p>
          <a:p>
            <a:pPr marL="800076" marR="0" lvl="1" indent="-342900" algn="l" defTabSz="914354" rtl="0" eaLnBrk="1" fontAlgn="auto" latinLnBrk="0" hangingPunct="1">
              <a:lnSpc>
                <a:spcPct val="110000"/>
              </a:lnSpc>
              <a:spcBef>
                <a:spcPts val="600"/>
              </a:spcBef>
              <a:spcAft>
                <a:spcPts val="0"/>
              </a:spcAft>
              <a:buClr>
                <a:srgbClr val="007FA3"/>
              </a:buClr>
              <a:buSzPts val="2400"/>
              <a:buFont typeface="+mj-lt"/>
              <a:buAutoNum type="arabicPeriod"/>
              <a:tabLst/>
              <a:defRPr/>
            </a:pPr>
            <a:r>
              <a:rPr kumimoji="0" lang="en-US" sz="1400" b="0" i="0" u="none" strike="noStrike" kern="1200" cap="none" spc="0" normalizeH="0" baseline="0" noProof="0" dirty="0">
                <a:ln>
                  <a:noFill/>
                </a:ln>
                <a:solidFill>
                  <a:srgbClr val="C00000"/>
                </a:solidFill>
                <a:effectLst/>
                <a:uLnTx/>
                <a:uFillTx/>
                <a:latin typeface="Arial"/>
                <a:ea typeface="+mn-ea"/>
                <a:cs typeface="Arial"/>
              </a:rPr>
              <a:t>Identify the strategic business units (SBUs)</a:t>
            </a:r>
          </a:p>
          <a:p>
            <a:pPr marL="800076" marR="0" lvl="1" indent="-342900" algn="l" defTabSz="914354" rtl="0" eaLnBrk="1" fontAlgn="auto" latinLnBrk="0" hangingPunct="1">
              <a:lnSpc>
                <a:spcPct val="110000"/>
              </a:lnSpc>
              <a:spcBef>
                <a:spcPts val="600"/>
              </a:spcBef>
              <a:spcAft>
                <a:spcPts val="0"/>
              </a:spcAft>
              <a:buClr>
                <a:srgbClr val="007FA3"/>
              </a:buClr>
              <a:buSzPts val="2400"/>
              <a:buFont typeface="+mj-lt"/>
              <a:buAutoNum type="arabicPeriod"/>
              <a:tabLst/>
              <a:defRPr/>
            </a:pPr>
            <a:r>
              <a:rPr kumimoji="0" lang="en-US" sz="1400" b="0" i="0" u="none" strike="noStrike" kern="1200" cap="none" spc="0" normalizeH="0" baseline="0" noProof="0" dirty="0">
                <a:ln>
                  <a:noFill/>
                </a:ln>
                <a:solidFill>
                  <a:srgbClr val="C00000"/>
                </a:solidFill>
                <a:effectLst/>
                <a:uLnTx/>
                <a:uFillTx/>
                <a:latin typeface="Arial"/>
                <a:ea typeface="+mn-ea"/>
                <a:cs typeface="Arial"/>
              </a:rPr>
              <a:t>Assess SBUs’ attractiveness and decide on the level of support SBU deserves</a:t>
            </a:r>
          </a:p>
          <a:p>
            <a:pPr marL="800076" marR="0" lvl="1" indent="-342900" algn="l" defTabSz="914354" rtl="0" eaLnBrk="1" fontAlgn="auto" latinLnBrk="0" hangingPunct="1">
              <a:lnSpc>
                <a:spcPct val="110000"/>
              </a:lnSpc>
              <a:spcBef>
                <a:spcPts val="600"/>
              </a:spcBef>
              <a:spcAft>
                <a:spcPts val="0"/>
              </a:spcAft>
              <a:buClr>
                <a:srgbClr val="007FA3"/>
              </a:buClr>
              <a:buSzPts val="2400"/>
              <a:buFont typeface="+mj-lt"/>
              <a:buAutoNum type="arabicPeriod"/>
              <a:tabLst/>
              <a:defRPr/>
            </a:pPr>
            <a:r>
              <a:rPr kumimoji="0" lang="en-US" sz="1400" b="0" i="0" u="none" strike="noStrike" kern="1200" cap="none" spc="0" normalizeH="0" baseline="0" noProof="0" dirty="0">
                <a:ln>
                  <a:noFill/>
                </a:ln>
                <a:solidFill>
                  <a:srgbClr val="C00000"/>
                </a:solidFill>
                <a:effectLst/>
                <a:uLnTx/>
                <a:uFillTx/>
                <a:latin typeface="Arial"/>
                <a:ea typeface="+mn-ea"/>
                <a:cs typeface="Arial"/>
              </a:rPr>
              <a:t>Develop strategies to shape the future portfolio,  resources toward more profitable businesses and phase down or drop its weaker ones</a:t>
            </a:r>
          </a:p>
          <a:p>
            <a:pPr marL="742913" marR="0" lvl="1" indent="-285737" algn="l" defTabSz="914354" rtl="0" eaLnBrk="1" fontAlgn="auto" latinLnBrk="0" hangingPunct="1">
              <a:lnSpc>
                <a:spcPct val="110000"/>
              </a:lnSpc>
              <a:spcBef>
                <a:spcPts val="600"/>
              </a:spcBef>
              <a:spcAft>
                <a:spcPts val="0"/>
              </a:spcAft>
              <a:buClr>
                <a:srgbClr val="007FA3"/>
              </a:buClr>
              <a:buSzPts val="2400"/>
              <a:buFont typeface="Gill Sans MT" panose="020B0502020104020203" pitchFamily="34" charset="0"/>
              <a:buChar char="–"/>
              <a:tabLst/>
              <a:defRPr/>
            </a:pPr>
            <a:endParaRPr kumimoji="0" lang="en-US" sz="1400" b="0" i="0" u="none" strike="noStrike" kern="1200" cap="none" spc="0" normalizeH="0" baseline="0" noProof="0" dirty="0">
              <a:ln>
                <a:noFill/>
              </a:ln>
              <a:solidFill>
                <a:prstClr val="black">
                  <a:lumMod val="65000"/>
                  <a:lumOff val="35000"/>
                </a:prstClr>
              </a:solidFill>
              <a:effectLst/>
              <a:uLnTx/>
              <a:uFillTx/>
              <a:latin typeface="Arial"/>
              <a:ea typeface="+mn-ea"/>
              <a:cs typeface="Arial"/>
            </a:endParaRPr>
          </a:p>
        </p:txBody>
      </p:sp>
      <p:sp>
        <p:nvSpPr>
          <p:cNvPr id="6" name="Google Shape;221;p16">
            <a:extLst>
              <a:ext uri="{FF2B5EF4-FFF2-40B4-BE49-F238E27FC236}">
                <a16:creationId xmlns:a16="http://schemas.microsoft.com/office/drawing/2014/main" id="{923FFB18-9F3D-A1AA-0CEF-2130B7C94AE8}"/>
              </a:ext>
            </a:extLst>
          </p:cNvPr>
          <p:cNvSpPr txBox="1">
            <a:spLocks noGrp="1"/>
          </p:cNvSpPr>
          <p:nvPr>
            <p:ph type="title" idx="4294967295"/>
          </p:nvPr>
        </p:nvSpPr>
        <p:spPr>
          <a:xfrm>
            <a:off x="4824413" y="284164"/>
            <a:ext cx="7367587" cy="898525"/>
          </a:xfrm>
          <a:prstGeom prst="rect">
            <a:avLst/>
          </a:prstGeom>
        </p:spPr>
        <p:txBody>
          <a:bodyPr spcFirstLastPara="1" vert="horz" lIns="91440" tIns="45720" rIns="91440" bIns="45720" rtlCol="0" anchor="b" anchorCtr="0">
            <a:normAutofit fontScale="90000"/>
          </a:bodyPr>
          <a:lstStyle/>
          <a:p>
            <a:pPr>
              <a:lnSpc>
                <a:spcPct val="90000"/>
              </a:lnSpc>
              <a:spcBef>
                <a:spcPct val="0"/>
              </a:spcBef>
              <a:buSzPts val="3600"/>
            </a:pPr>
            <a:r>
              <a:rPr lang="en-US" b="1" dirty="0">
                <a:solidFill>
                  <a:srgbClr val="C00000"/>
                </a:solidFill>
                <a:latin typeface="Abadi" panose="020B0604020104020204" pitchFamily="34" charset="0"/>
                <a:sym typeface="Arial"/>
              </a:rPr>
              <a:t>Business Portfolio, (product mix)</a:t>
            </a:r>
          </a:p>
        </p:txBody>
      </p:sp>
      <p:sp>
        <p:nvSpPr>
          <p:cNvPr id="8" name="TextBox 7">
            <a:extLst>
              <a:ext uri="{FF2B5EF4-FFF2-40B4-BE49-F238E27FC236}">
                <a16:creationId xmlns:a16="http://schemas.microsoft.com/office/drawing/2014/main" id="{2EA5067B-DE9A-837A-E87C-4935EAB64C2B}"/>
              </a:ext>
            </a:extLst>
          </p:cNvPr>
          <p:cNvSpPr txBox="1"/>
          <p:nvPr/>
        </p:nvSpPr>
        <p:spPr>
          <a:xfrm>
            <a:off x="4258232" y="733426"/>
            <a:ext cx="566181"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SA" sz="2000" b="0" i="0" u="none" strike="noStrike" kern="1200" cap="none" spc="0" normalizeH="0" baseline="0" noProof="0" dirty="0">
                <a:ln>
                  <a:noFill/>
                </a:ln>
                <a:solidFill>
                  <a:prstClr val="white"/>
                </a:solidFill>
                <a:effectLst/>
                <a:uLnTx/>
                <a:uFillTx/>
                <a:latin typeface="Calibri" panose="020F0502020204030204"/>
                <a:ea typeface="+mn-ea"/>
                <a:cs typeface="+mn-cs"/>
              </a:rPr>
              <a:t>2.3 </a:t>
            </a:r>
          </a:p>
        </p:txBody>
      </p:sp>
      <p:grpSp>
        <p:nvGrpSpPr>
          <p:cNvPr id="3" name="Group 2">
            <a:extLst>
              <a:ext uri="{FF2B5EF4-FFF2-40B4-BE49-F238E27FC236}">
                <a16:creationId xmlns:a16="http://schemas.microsoft.com/office/drawing/2014/main" id="{1DB700AB-F0D3-A55E-3DD0-B364B4EA7C67}"/>
              </a:ext>
            </a:extLst>
          </p:cNvPr>
          <p:cNvGrpSpPr/>
          <p:nvPr/>
        </p:nvGrpSpPr>
        <p:grpSpPr>
          <a:xfrm>
            <a:off x="4541323" y="1346146"/>
            <a:ext cx="6930242" cy="4488597"/>
            <a:chOff x="4541322" y="1346146"/>
            <a:chExt cx="7367587" cy="4488597"/>
          </a:xfrm>
        </p:grpSpPr>
        <p:pic>
          <p:nvPicPr>
            <p:cNvPr id="1026" name="Picture 2" descr="What is Product Line [Length, Width and Extension] - Super Heuristics">
              <a:extLst>
                <a:ext uri="{FF2B5EF4-FFF2-40B4-BE49-F238E27FC236}">
                  <a16:creationId xmlns:a16="http://schemas.microsoft.com/office/drawing/2014/main" id="{09622C34-1A87-0322-6A55-23D0F94B48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38" r="8062" b="6816"/>
            <a:stretch/>
          </p:blipFill>
          <p:spPr bwMode="auto">
            <a:xfrm>
              <a:off x="4541322" y="1346146"/>
              <a:ext cx="7367586" cy="44430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E13C2FD-7640-CBBD-335F-6114B9B5B3EC}"/>
                </a:ext>
              </a:extLst>
            </p:cNvPr>
            <p:cNvSpPr/>
            <p:nvPr/>
          </p:nvSpPr>
          <p:spPr>
            <a:xfrm>
              <a:off x="9862457" y="5573486"/>
              <a:ext cx="2046452" cy="261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grpSp>
      <p:sp>
        <p:nvSpPr>
          <p:cNvPr id="4" name="TextBox 3">
            <a:extLst>
              <a:ext uri="{FF2B5EF4-FFF2-40B4-BE49-F238E27FC236}">
                <a16:creationId xmlns:a16="http://schemas.microsoft.com/office/drawing/2014/main" id="{4B681F1A-A20E-660F-F69B-0B2BE8B41032}"/>
              </a:ext>
            </a:extLst>
          </p:cNvPr>
          <p:cNvSpPr txBox="1"/>
          <p:nvPr/>
        </p:nvSpPr>
        <p:spPr>
          <a:xfrm>
            <a:off x="8645236" y="5511854"/>
            <a:ext cx="301686"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a:t>8</a:t>
            </a:r>
            <a:endParaRPr lang="ar-SA" dirty="0"/>
          </a:p>
        </p:txBody>
      </p:sp>
      <p:sp>
        <p:nvSpPr>
          <p:cNvPr id="5" name="TextBox 4">
            <a:extLst>
              <a:ext uri="{FF2B5EF4-FFF2-40B4-BE49-F238E27FC236}">
                <a16:creationId xmlns:a16="http://schemas.microsoft.com/office/drawing/2014/main" id="{20D8D6B0-C094-B665-AAC2-7FF2AAD392BB}"/>
              </a:ext>
            </a:extLst>
          </p:cNvPr>
          <p:cNvSpPr txBox="1"/>
          <p:nvPr/>
        </p:nvSpPr>
        <p:spPr>
          <a:xfrm>
            <a:off x="6624452" y="5519448"/>
            <a:ext cx="566181"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a:t>ABC</a:t>
            </a:r>
            <a:endParaRPr lang="ar-SA" dirty="0"/>
          </a:p>
        </p:txBody>
      </p:sp>
      <p:sp>
        <p:nvSpPr>
          <p:cNvPr id="7" name="TextBox 6">
            <a:extLst>
              <a:ext uri="{FF2B5EF4-FFF2-40B4-BE49-F238E27FC236}">
                <a16:creationId xmlns:a16="http://schemas.microsoft.com/office/drawing/2014/main" id="{CFF2C815-7A62-1CE6-AEAB-7EF750F31450}"/>
              </a:ext>
            </a:extLst>
          </p:cNvPr>
          <p:cNvSpPr txBox="1"/>
          <p:nvPr/>
        </p:nvSpPr>
        <p:spPr>
          <a:xfrm>
            <a:off x="4075252" y="3726801"/>
            <a:ext cx="1114266" cy="338554"/>
          </a:xfrm>
          <a:prstGeom prst="rect">
            <a:avLst/>
          </a:prstGeom>
          <a:solidFill>
            <a:srgbClr val="FFFF00"/>
          </a:solidFill>
        </p:spPr>
        <p:txBody>
          <a:bodyPr wrap="square" rtlCol="0">
            <a:spAutoFit/>
          </a:bodyPr>
          <a:lstStyle>
            <a:defPPr>
              <a:defRPr lang="en-US"/>
            </a:defPPr>
            <a:lvl1pPr>
              <a:defRPr sz="1600" b="1"/>
            </a:lvl1pPr>
          </a:lstStyle>
          <a:p>
            <a:r>
              <a:rPr lang="en-US" dirty="0"/>
              <a:t>chocolates</a:t>
            </a:r>
            <a:endParaRPr lang="ar-SA" dirty="0"/>
          </a:p>
        </p:txBody>
      </p:sp>
      <p:sp>
        <p:nvSpPr>
          <p:cNvPr id="9" name="TextBox 8">
            <a:extLst>
              <a:ext uri="{FF2B5EF4-FFF2-40B4-BE49-F238E27FC236}">
                <a16:creationId xmlns:a16="http://schemas.microsoft.com/office/drawing/2014/main" id="{A5173303-7831-A795-DBA3-3202C41C699F}"/>
              </a:ext>
            </a:extLst>
          </p:cNvPr>
          <p:cNvSpPr txBox="1"/>
          <p:nvPr/>
        </p:nvSpPr>
        <p:spPr>
          <a:xfrm>
            <a:off x="4780928" y="4802670"/>
            <a:ext cx="313671" cy="369332"/>
          </a:xfrm>
          <a:prstGeom prst="rect">
            <a:avLst/>
          </a:prstGeom>
          <a:solidFill>
            <a:srgbClr val="FFFF00"/>
          </a:solidFill>
        </p:spPr>
        <p:txBody>
          <a:bodyPr wrap="square" rtlCol="0">
            <a:spAutoFit/>
          </a:bodyPr>
          <a:lstStyle/>
          <a:p>
            <a:r>
              <a:rPr lang="en-US" dirty="0"/>
              <a:t>3</a:t>
            </a:r>
            <a:endParaRPr lang="ar-SA" dirty="0"/>
          </a:p>
        </p:txBody>
      </p:sp>
      <p:sp>
        <p:nvSpPr>
          <p:cNvPr id="11" name="TextBox 10">
            <a:extLst>
              <a:ext uri="{FF2B5EF4-FFF2-40B4-BE49-F238E27FC236}">
                <a16:creationId xmlns:a16="http://schemas.microsoft.com/office/drawing/2014/main" id="{8A08C8CE-F334-B99F-AD23-EC88E554494E}"/>
              </a:ext>
            </a:extLst>
          </p:cNvPr>
          <p:cNvSpPr txBox="1"/>
          <p:nvPr/>
        </p:nvSpPr>
        <p:spPr>
          <a:xfrm>
            <a:off x="11311819" y="3357469"/>
            <a:ext cx="880181" cy="338554"/>
          </a:xfrm>
          <a:prstGeom prst="rect">
            <a:avLst/>
          </a:prstGeom>
          <a:solidFill>
            <a:srgbClr val="FFFF00"/>
          </a:solidFill>
        </p:spPr>
        <p:txBody>
          <a:bodyPr wrap="square" rtlCol="0">
            <a:spAutoFit/>
          </a:bodyPr>
          <a:lstStyle/>
          <a:p>
            <a:r>
              <a:rPr lang="en-US" sz="1600" b="1" dirty="0"/>
              <a:t>Biscuits </a:t>
            </a:r>
            <a:endParaRPr lang="ar-SA" sz="1600" b="1" dirty="0"/>
          </a:p>
        </p:txBody>
      </p:sp>
      <p:sp>
        <p:nvSpPr>
          <p:cNvPr id="12" name="TextBox 11">
            <a:extLst>
              <a:ext uri="{FF2B5EF4-FFF2-40B4-BE49-F238E27FC236}">
                <a16:creationId xmlns:a16="http://schemas.microsoft.com/office/drawing/2014/main" id="{FF42EB58-4407-3961-DD07-FDB3C786BE1E}"/>
              </a:ext>
            </a:extLst>
          </p:cNvPr>
          <p:cNvSpPr txBox="1"/>
          <p:nvPr/>
        </p:nvSpPr>
        <p:spPr>
          <a:xfrm>
            <a:off x="11664658" y="4135537"/>
            <a:ext cx="313671" cy="369332"/>
          </a:xfrm>
          <a:prstGeom prst="rect">
            <a:avLst/>
          </a:prstGeom>
          <a:solidFill>
            <a:srgbClr val="FFFF00"/>
          </a:solidFill>
        </p:spPr>
        <p:txBody>
          <a:bodyPr wrap="square" rtlCol="0">
            <a:spAutoFit/>
          </a:bodyPr>
          <a:lstStyle/>
          <a:p>
            <a:r>
              <a:rPr lang="en-US" dirty="0"/>
              <a:t>3</a:t>
            </a:r>
            <a:endParaRPr lang="ar-SA" dirty="0"/>
          </a:p>
        </p:txBody>
      </p:sp>
    </p:spTree>
    <p:extLst>
      <p:ext uri="{BB962C8B-B14F-4D97-AF65-F5344CB8AC3E}">
        <p14:creationId xmlns:p14="http://schemas.microsoft.com/office/powerpoint/2010/main" val="115014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linds(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9"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247647" y="1371600"/>
            <a:ext cx="3011487" cy="433107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marL="12700" marR="0" lvl="0" indent="0" algn="ctr" defTabSz="914354"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rPr>
              <a:t>Strategic environmental analysis</a:t>
            </a:r>
            <a:endParaRPr kumimoji="0" lang="en-US" sz="3600" b="1" i="0" u="none" strike="noStrike" kern="1200" cap="all" spc="0" normalizeH="0" baseline="0" noProof="0" dirty="0">
              <a:ln>
                <a:noFill/>
              </a:ln>
              <a:solidFill>
                <a:prstClr val="black"/>
              </a:solidFill>
              <a:effectLst/>
              <a:uLnTx/>
              <a:uFillTx/>
              <a:latin typeface="Abadi" panose="020B0604020104020204" pitchFamily="34" charset="0"/>
              <a:ea typeface="+mn-ea"/>
              <a:cs typeface="+mn-cs"/>
            </a:endParaRPr>
          </a:p>
        </p:txBody>
      </p:sp>
      <p:graphicFrame>
        <p:nvGraphicFramePr>
          <p:cNvPr id="8" name="object 2">
            <a:extLst>
              <a:ext uri="{FF2B5EF4-FFF2-40B4-BE49-F238E27FC236}">
                <a16:creationId xmlns:a16="http://schemas.microsoft.com/office/drawing/2014/main" id="{723F56FA-39B2-43A8-87F7-E5DF59749864}"/>
              </a:ext>
            </a:extLst>
          </p:cNvPr>
          <p:cNvGraphicFramePr/>
          <p:nvPr/>
        </p:nvGraphicFramePr>
        <p:xfrm>
          <a:off x="4114802" y="685803"/>
          <a:ext cx="7829551" cy="48469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0F7A8ED3-E64A-008D-0D9D-7EF15529D6A9}"/>
              </a:ext>
            </a:extLst>
          </p:cNvPr>
          <p:cNvSpPr txBox="1"/>
          <p:nvPr/>
        </p:nvSpPr>
        <p:spPr>
          <a:xfrm>
            <a:off x="4299592" y="2114129"/>
            <a:ext cx="314510"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SA" sz="20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79339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CBF3AA5-AB36-41CD-B3DB-5ADA88D9F382}"/>
              </a:ext>
            </a:extLst>
          </p:cNvPr>
          <p:cNvGrpSpPr/>
          <p:nvPr/>
        </p:nvGrpSpPr>
        <p:grpSpPr>
          <a:xfrm>
            <a:off x="9332409" y="1242235"/>
            <a:ext cx="1752451" cy="1372047"/>
            <a:chOff x="8534966" y="1981230"/>
            <a:chExt cx="1752451" cy="1372046"/>
          </a:xfrm>
        </p:grpSpPr>
        <p:sp>
          <p:nvSpPr>
            <p:cNvPr id="15" name="object 15"/>
            <p:cNvSpPr/>
            <p:nvPr/>
          </p:nvSpPr>
          <p:spPr>
            <a:xfrm>
              <a:off x="8534966" y="1981230"/>
              <a:ext cx="1752451" cy="1372046"/>
            </a:xfrm>
            <a:custGeom>
              <a:avLst/>
              <a:gdLst/>
              <a:ahLst/>
              <a:cxnLst/>
              <a:rect l="l" t="t" r="r" b="b"/>
              <a:pathLst>
                <a:path w="2492375" h="1951354">
                  <a:moveTo>
                    <a:pt x="0" y="975613"/>
                  </a:moveTo>
                  <a:lnTo>
                    <a:pt x="975487" y="0"/>
                  </a:lnTo>
                  <a:lnTo>
                    <a:pt x="975487" y="487806"/>
                  </a:lnTo>
                  <a:lnTo>
                    <a:pt x="2492375" y="487806"/>
                  </a:lnTo>
                  <a:lnTo>
                    <a:pt x="2492375" y="1463293"/>
                  </a:lnTo>
                  <a:lnTo>
                    <a:pt x="975487" y="1463293"/>
                  </a:lnTo>
                  <a:lnTo>
                    <a:pt x="975487" y="1951101"/>
                  </a:lnTo>
                  <a:lnTo>
                    <a:pt x="0" y="975613"/>
                  </a:lnTo>
                  <a:close/>
                </a:path>
              </a:pathLst>
            </a:custGeom>
            <a:ln w="38100">
              <a:solidFill>
                <a:srgbClr val="01478B"/>
              </a:solidFill>
            </a:ln>
          </p:spPr>
          <p:txBody>
            <a:bodyPr wrap="square" lIns="0" tIns="0" rIns="0" bIns="0" rtlCol="0"/>
            <a:lstStyle/>
            <a:p>
              <a:pPr marL="0" marR="0" lvl="0" indent="0" algn="l" defTabSz="642883"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txBox="1"/>
            <p:nvPr/>
          </p:nvSpPr>
          <p:spPr>
            <a:xfrm>
              <a:off x="9078137" y="2399528"/>
              <a:ext cx="920204" cy="606063"/>
            </a:xfrm>
            <a:prstGeom prst="rect">
              <a:avLst/>
            </a:prstGeom>
          </p:spPr>
          <p:txBody>
            <a:bodyPr vert="horz" wrap="square" lIns="0" tIns="0" rIns="0" bIns="0" rtlCol="0">
              <a:spAutoFit/>
            </a:bodyPr>
            <a:lstStyle/>
            <a:p>
              <a:pPr marL="8929" marR="3572" lvl="0" indent="0" algn="l" defTabSz="642883" rtl="0" eaLnBrk="1" fontAlgn="auto" latinLnBrk="0" hangingPunct="1">
                <a:lnSpc>
                  <a:spcPct val="100000"/>
                </a:lnSpc>
                <a:spcBef>
                  <a:spcPts val="0"/>
                </a:spcBef>
                <a:spcAft>
                  <a:spcPts val="0"/>
                </a:spcAft>
                <a:buClrTx/>
                <a:buSzTx/>
                <a:buFontTx/>
                <a:buNone/>
                <a:tabLst/>
                <a:defRPr/>
              </a:pPr>
              <a:r>
                <a:rPr kumimoji="0" sz="1969" b="1" i="0" u="none" strike="noStrike" kern="1200" cap="none" spc="-11" normalizeH="0" baseline="0" noProof="0" dirty="0">
                  <a:ln>
                    <a:noFill/>
                  </a:ln>
                  <a:solidFill>
                    <a:srgbClr val="014B90"/>
                  </a:solidFill>
                  <a:effectLst/>
                  <a:uLnTx/>
                  <a:uFillTx/>
                  <a:latin typeface="Arial"/>
                  <a:ea typeface="+mn-ea"/>
                  <a:cs typeface="Arial"/>
                </a:rPr>
                <a:t>Internal F</a:t>
              </a:r>
              <a:r>
                <a:rPr kumimoji="0" sz="1969" b="1" i="0" u="none" strike="noStrike" kern="1200" cap="none" spc="-21" normalizeH="0" baseline="0" noProof="0" dirty="0">
                  <a:ln>
                    <a:noFill/>
                  </a:ln>
                  <a:solidFill>
                    <a:srgbClr val="014B90"/>
                  </a:solidFill>
                  <a:effectLst/>
                  <a:uLnTx/>
                  <a:uFillTx/>
                  <a:latin typeface="Arial"/>
                  <a:ea typeface="+mn-ea"/>
                  <a:cs typeface="Arial"/>
                </a:rPr>
                <a:t>o</a:t>
              </a:r>
              <a:r>
                <a:rPr kumimoji="0" sz="1969" b="1" i="0" u="none" strike="noStrike" kern="1200" cap="none" spc="-15" normalizeH="0" baseline="0" noProof="0" dirty="0">
                  <a:ln>
                    <a:noFill/>
                  </a:ln>
                  <a:solidFill>
                    <a:srgbClr val="014B90"/>
                  </a:solidFill>
                  <a:effectLst/>
                  <a:uLnTx/>
                  <a:uFillTx/>
                  <a:latin typeface="Arial"/>
                  <a:ea typeface="+mn-ea"/>
                  <a:cs typeface="Arial"/>
                </a:rPr>
                <a:t>cus</a:t>
              </a:r>
              <a:endParaRPr kumimoji="0" sz="1969" b="0" i="0" u="none" strike="noStrike" kern="1200" cap="none" spc="0" normalizeH="0" baseline="0" noProof="0" dirty="0">
                <a:ln>
                  <a:noFill/>
                </a:ln>
                <a:solidFill>
                  <a:prstClr val="black"/>
                </a:solidFill>
                <a:effectLst/>
                <a:uLnTx/>
                <a:uFillTx/>
                <a:latin typeface="Arial"/>
                <a:ea typeface="+mn-ea"/>
                <a:cs typeface="Arial"/>
              </a:endParaRPr>
            </a:p>
          </p:txBody>
        </p:sp>
      </p:grpSp>
      <p:graphicFrame>
        <p:nvGraphicFramePr>
          <p:cNvPr id="14" name="object 14"/>
          <p:cNvGraphicFramePr>
            <a:graphicFrameLocks noGrp="1"/>
          </p:cNvGraphicFramePr>
          <p:nvPr>
            <p:extLst>
              <p:ext uri="{D42A27DB-BD31-4B8C-83A1-F6EECF244321}">
                <p14:modId xmlns:p14="http://schemas.microsoft.com/office/powerpoint/2010/main" val="2542439999"/>
              </p:ext>
            </p:extLst>
          </p:nvPr>
        </p:nvGraphicFramePr>
        <p:xfrm>
          <a:off x="231473" y="1469659"/>
          <a:ext cx="3413731" cy="2844800"/>
        </p:xfrm>
        <a:graphic>
          <a:graphicData uri="http://schemas.openxmlformats.org/drawingml/2006/table">
            <a:tbl>
              <a:tblPr firstRow="1" bandRow="1">
                <a:tableStyleId>{2D5ABB26-0587-4C30-8999-92F81FD0307C}</a:tableStyleId>
              </a:tblPr>
              <a:tblGrid>
                <a:gridCol w="3413731">
                  <a:extLst>
                    <a:ext uri="{9D8B030D-6E8A-4147-A177-3AD203B41FA5}">
                      <a16:colId xmlns:a16="http://schemas.microsoft.com/office/drawing/2014/main" val="20000"/>
                    </a:ext>
                  </a:extLst>
                </a:gridCol>
              </a:tblGrid>
              <a:tr h="2844800">
                <a:tc>
                  <a:txBody>
                    <a:bodyPr/>
                    <a:lstStyle/>
                    <a:p>
                      <a:pPr marL="73660">
                        <a:lnSpc>
                          <a:spcPct val="100000"/>
                        </a:lnSpc>
                      </a:pPr>
                      <a:r>
                        <a:rPr sz="1900" b="1" dirty="0">
                          <a:latin typeface="Arial"/>
                          <a:cs typeface="Arial"/>
                        </a:rPr>
                        <a:t>Stren</a:t>
                      </a:r>
                      <a:r>
                        <a:rPr sz="1900" b="1" spc="5" dirty="0">
                          <a:latin typeface="Arial"/>
                          <a:cs typeface="Arial"/>
                        </a:rPr>
                        <a:t>g</a:t>
                      </a:r>
                      <a:r>
                        <a:rPr sz="1900" b="1" dirty="0">
                          <a:latin typeface="Arial"/>
                          <a:cs typeface="Arial"/>
                        </a:rPr>
                        <a:t>ths</a:t>
                      </a:r>
                      <a:endParaRPr sz="1900" dirty="0">
                        <a:latin typeface="Arial"/>
                        <a:cs typeface="Arial"/>
                      </a:endParaRPr>
                    </a:p>
                    <a:p>
                      <a:pPr marL="360045" marR="222885" indent="-286385">
                        <a:lnSpc>
                          <a:spcPct val="100000"/>
                        </a:lnSpc>
                        <a:buFont typeface="Arial"/>
                        <a:buChar char="•"/>
                        <a:tabLst>
                          <a:tab pos="360680" algn="l"/>
                        </a:tabLst>
                      </a:pPr>
                      <a:r>
                        <a:rPr sz="1900" i="1" dirty="0">
                          <a:latin typeface="Arial"/>
                          <a:cs typeface="Arial"/>
                        </a:rPr>
                        <a:t>U</a:t>
                      </a:r>
                      <a:r>
                        <a:rPr sz="1900" i="1" spc="5" dirty="0">
                          <a:latin typeface="Arial"/>
                          <a:cs typeface="Arial"/>
                        </a:rPr>
                        <a:t>n</a:t>
                      </a:r>
                      <a:r>
                        <a:rPr sz="1900" i="1" dirty="0">
                          <a:latin typeface="Arial"/>
                          <a:cs typeface="Arial"/>
                        </a:rPr>
                        <a:t>ique</a:t>
                      </a:r>
                      <a:r>
                        <a:rPr sz="1900" i="1" spc="-10" dirty="0">
                          <a:latin typeface="Arial"/>
                          <a:cs typeface="Arial"/>
                        </a:rPr>
                        <a:t> </a:t>
                      </a:r>
                      <a:r>
                        <a:rPr sz="1900" i="1" dirty="0">
                          <a:latin typeface="Arial"/>
                          <a:cs typeface="Arial"/>
                        </a:rPr>
                        <a:t>res</a:t>
                      </a:r>
                      <a:r>
                        <a:rPr sz="1900" i="1" spc="5" dirty="0">
                          <a:latin typeface="Arial"/>
                          <a:cs typeface="Arial"/>
                        </a:rPr>
                        <a:t>o</a:t>
                      </a:r>
                      <a:r>
                        <a:rPr sz="1900" i="1" dirty="0">
                          <a:latin typeface="Arial"/>
                          <a:cs typeface="Arial"/>
                        </a:rPr>
                        <a:t>urc</a:t>
                      </a:r>
                      <a:r>
                        <a:rPr sz="1900" i="1" spc="5" dirty="0">
                          <a:latin typeface="Arial"/>
                          <a:cs typeface="Arial"/>
                        </a:rPr>
                        <a:t>e</a:t>
                      </a:r>
                      <a:r>
                        <a:rPr sz="1900" i="1" dirty="0">
                          <a:latin typeface="Arial"/>
                          <a:cs typeface="Arial"/>
                        </a:rPr>
                        <a:t>s, co</a:t>
                      </a:r>
                      <a:r>
                        <a:rPr sz="1900" i="1" spc="-20" dirty="0">
                          <a:latin typeface="Arial"/>
                          <a:cs typeface="Arial"/>
                        </a:rPr>
                        <a:t>m</a:t>
                      </a:r>
                      <a:r>
                        <a:rPr sz="1900" i="1" dirty="0">
                          <a:latin typeface="Arial"/>
                          <a:cs typeface="Arial"/>
                        </a:rPr>
                        <a:t>peten</a:t>
                      </a:r>
                      <a:r>
                        <a:rPr sz="1900" i="1" spc="5" dirty="0">
                          <a:latin typeface="Arial"/>
                          <a:cs typeface="Arial"/>
                        </a:rPr>
                        <a:t>c</a:t>
                      </a:r>
                      <a:r>
                        <a:rPr sz="1900" i="1" dirty="0">
                          <a:latin typeface="Arial"/>
                          <a:cs typeface="Arial"/>
                        </a:rPr>
                        <a:t>ies,</a:t>
                      </a:r>
                      <a:r>
                        <a:rPr sz="1900" i="1" spc="-15" dirty="0">
                          <a:latin typeface="Arial"/>
                          <a:cs typeface="Arial"/>
                        </a:rPr>
                        <a:t> </a:t>
                      </a:r>
                      <a:r>
                        <a:rPr sz="1900" i="1" dirty="0">
                          <a:latin typeface="Arial"/>
                          <a:cs typeface="Arial"/>
                        </a:rPr>
                        <a:t>ca</a:t>
                      </a:r>
                      <a:r>
                        <a:rPr sz="1900" i="1" spc="5" dirty="0">
                          <a:latin typeface="Arial"/>
                          <a:cs typeface="Arial"/>
                        </a:rPr>
                        <a:t>p</a:t>
                      </a:r>
                      <a:r>
                        <a:rPr sz="1900" i="1" dirty="0">
                          <a:latin typeface="Arial"/>
                          <a:cs typeface="Arial"/>
                        </a:rPr>
                        <a:t>abilit</a:t>
                      </a:r>
                      <a:r>
                        <a:rPr sz="1900" i="1" spc="-15" dirty="0">
                          <a:latin typeface="Arial"/>
                          <a:cs typeface="Arial"/>
                        </a:rPr>
                        <a:t>i</a:t>
                      </a:r>
                      <a:r>
                        <a:rPr sz="1900" i="1" dirty="0">
                          <a:latin typeface="Arial"/>
                          <a:cs typeface="Arial"/>
                        </a:rPr>
                        <a:t>es </a:t>
                      </a:r>
                      <a:r>
                        <a:rPr sz="1900" b="1" i="1" dirty="0">
                          <a:solidFill>
                            <a:srgbClr val="C00000"/>
                          </a:solidFill>
                          <a:latin typeface="Arial"/>
                          <a:cs typeface="Arial"/>
                        </a:rPr>
                        <a:t>s</a:t>
                      </a:r>
                      <a:r>
                        <a:rPr sz="1900" b="1" i="1" spc="5" dirty="0">
                          <a:solidFill>
                            <a:srgbClr val="C00000"/>
                          </a:solidFill>
                          <a:latin typeface="Arial"/>
                          <a:cs typeface="Arial"/>
                        </a:rPr>
                        <a:t>u</a:t>
                      </a:r>
                      <a:r>
                        <a:rPr sz="1900" b="1" i="1" dirty="0">
                          <a:solidFill>
                            <a:srgbClr val="C00000"/>
                          </a:solidFill>
                          <a:latin typeface="Arial"/>
                          <a:cs typeface="Arial"/>
                        </a:rPr>
                        <a:t>p</a:t>
                      </a:r>
                      <a:r>
                        <a:rPr sz="1900" b="1" i="1" spc="5" dirty="0">
                          <a:solidFill>
                            <a:srgbClr val="C00000"/>
                          </a:solidFill>
                          <a:latin typeface="Arial"/>
                          <a:cs typeface="Arial"/>
                        </a:rPr>
                        <a:t>e</a:t>
                      </a:r>
                      <a:r>
                        <a:rPr sz="1900" b="1" i="1" dirty="0">
                          <a:solidFill>
                            <a:srgbClr val="C00000"/>
                          </a:solidFill>
                          <a:latin typeface="Arial"/>
                          <a:cs typeface="Arial"/>
                        </a:rPr>
                        <a:t>r</a:t>
                      </a:r>
                      <a:r>
                        <a:rPr sz="1900" b="1" i="1" spc="-10" dirty="0">
                          <a:solidFill>
                            <a:srgbClr val="C00000"/>
                          </a:solidFill>
                          <a:latin typeface="Arial"/>
                          <a:cs typeface="Arial"/>
                        </a:rPr>
                        <a:t>i</a:t>
                      </a:r>
                      <a:r>
                        <a:rPr sz="1900" b="1" i="1" dirty="0">
                          <a:solidFill>
                            <a:srgbClr val="C00000"/>
                          </a:solidFill>
                          <a:latin typeface="Arial"/>
                          <a:cs typeface="Arial"/>
                        </a:rPr>
                        <a:t>or</a:t>
                      </a:r>
                      <a:r>
                        <a:rPr sz="1900" b="1" i="1" spc="-15" dirty="0">
                          <a:latin typeface="Arial"/>
                          <a:cs typeface="Arial"/>
                        </a:rPr>
                        <a:t> </a:t>
                      </a:r>
                      <a:r>
                        <a:rPr sz="1900" i="1" dirty="0">
                          <a:latin typeface="Arial"/>
                          <a:cs typeface="Arial"/>
                        </a:rPr>
                        <a:t>to</a:t>
                      </a:r>
                      <a:r>
                        <a:rPr sz="1900" i="1" spc="5" dirty="0">
                          <a:latin typeface="Arial"/>
                          <a:cs typeface="Arial"/>
                        </a:rPr>
                        <a:t> </a:t>
                      </a:r>
                      <a:r>
                        <a:rPr sz="1900" i="1" dirty="0">
                          <a:latin typeface="Arial"/>
                          <a:cs typeface="Arial"/>
                        </a:rPr>
                        <a:t>c</a:t>
                      </a:r>
                      <a:r>
                        <a:rPr sz="1900" i="1" spc="5" dirty="0">
                          <a:latin typeface="Arial"/>
                          <a:cs typeface="Arial"/>
                        </a:rPr>
                        <a:t>o</a:t>
                      </a:r>
                      <a:r>
                        <a:rPr sz="1900" i="1" spc="-25" dirty="0">
                          <a:latin typeface="Arial"/>
                          <a:cs typeface="Arial"/>
                        </a:rPr>
                        <a:t>m</a:t>
                      </a:r>
                      <a:r>
                        <a:rPr sz="1900" i="1" dirty="0">
                          <a:latin typeface="Arial"/>
                          <a:cs typeface="Arial"/>
                        </a:rPr>
                        <a:t>p</a:t>
                      </a:r>
                      <a:r>
                        <a:rPr sz="1900" i="1" spc="5" dirty="0">
                          <a:latin typeface="Arial"/>
                          <a:cs typeface="Arial"/>
                        </a:rPr>
                        <a:t>e</a:t>
                      </a:r>
                      <a:r>
                        <a:rPr sz="1900" i="1" dirty="0">
                          <a:latin typeface="Arial"/>
                          <a:cs typeface="Arial"/>
                        </a:rPr>
                        <a:t>ti</a:t>
                      </a:r>
                      <a:r>
                        <a:rPr sz="1900" i="1" spc="-15" dirty="0">
                          <a:latin typeface="Arial"/>
                          <a:cs typeface="Arial"/>
                        </a:rPr>
                        <a:t>t</a:t>
                      </a:r>
                      <a:r>
                        <a:rPr sz="1900" i="1" dirty="0">
                          <a:latin typeface="Arial"/>
                          <a:cs typeface="Arial"/>
                        </a:rPr>
                        <a:t>ion</a:t>
                      </a:r>
                      <a:r>
                        <a:rPr sz="1900" i="1" spc="-80" dirty="0">
                          <a:latin typeface="Arial"/>
                          <a:cs typeface="Arial"/>
                        </a:rPr>
                        <a:t> </a:t>
                      </a:r>
                      <a:r>
                        <a:rPr sz="1900" i="1" dirty="0">
                          <a:latin typeface="Arial"/>
                          <a:cs typeface="Arial"/>
                        </a:rPr>
                        <a:t>AND rele</a:t>
                      </a:r>
                      <a:r>
                        <a:rPr sz="1900" i="1" spc="5" dirty="0">
                          <a:latin typeface="Arial"/>
                          <a:cs typeface="Arial"/>
                        </a:rPr>
                        <a:t>v</a:t>
                      </a:r>
                      <a:r>
                        <a:rPr sz="1900" i="1" dirty="0">
                          <a:latin typeface="Arial"/>
                          <a:cs typeface="Arial"/>
                        </a:rPr>
                        <a:t>a</a:t>
                      </a:r>
                      <a:r>
                        <a:rPr sz="1900" i="1" spc="5" dirty="0">
                          <a:latin typeface="Arial"/>
                          <a:cs typeface="Arial"/>
                        </a:rPr>
                        <a:t>n</a:t>
                      </a:r>
                      <a:r>
                        <a:rPr sz="1900" i="1" dirty="0">
                          <a:latin typeface="Arial"/>
                          <a:cs typeface="Arial"/>
                        </a:rPr>
                        <a:t>t</a:t>
                      </a:r>
                      <a:r>
                        <a:rPr sz="1900" i="1" spc="-20" dirty="0">
                          <a:latin typeface="Arial"/>
                          <a:cs typeface="Arial"/>
                        </a:rPr>
                        <a:t> </a:t>
                      </a:r>
                      <a:r>
                        <a:rPr sz="1900" i="1" dirty="0">
                          <a:latin typeface="Arial"/>
                          <a:cs typeface="Arial"/>
                        </a:rPr>
                        <a:t>to</a:t>
                      </a:r>
                      <a:r>
                        <a:rPr sz="1900" i="1" spc="5" dirty="0">
                          <a:latin typeface="Arial"/>
                          <a:cs typeface="Arial"/>
                        </a:rPr>
                        <a:t> </a:t>
                      </a:r>
                      <a:r>
                        <a:rPr sz="1900" i="1" dirty="0">
                          <a:latin typeface="Arial"/>
                          <a:cs typeface="Arial"/>
                        </a:rPr>
                        <a:t>c</a:t>
                      </a:r>
                      <a:r>
                        <a:rPr sz="1900" i="1" spc="5" dirty="0">
                          <a:latin typeface="Arial"/>
                          <a:cs typeface="Arial"/>
                        </a:rPr>
                        <a:t>o</a:t>
                      </a:r>
                      <a:r>
                        <a:rPr sz="1900" i="1" dirty="0">
                          <a:latin typeface="Arial"/>
                          <a:cs typeface="Arial"/>
                        </a:rPr>
                        <a:t>n</a:t>
                      </a:r>
                      <a:r>
                        <a:rPr sz="1900" i="1" spc="5" dirty="0">
                          <a:latin typeface="Arial"/>
                          <a:cs typeface="Arial"/>
                        </a:rPr>
                        <a:t>s</a:t>
                      </a:r>
                      <a:r>
                        <a:rPr sz="1900" i="1" dirty="0">
                          <a:latin typeface="Arial"/>
                          <a:cs typeface="Arial"/>
                        </a:rPr>
                        <a:t>u</a:t>
                      </a:r>
                      <a:r>
                        <a:rPr sz="1900" i="1" spc="-20" dirty="0">
                          <a:latin typeface="Arial"/>
                          <a:cs typeface="Arial"/>
                        </a:rPr>
                        <a:t>m</a:t>
                      </a:r>
                      <a:r>
                        <a:rPr sz="1900" i="1" dirty="0">
                          <a:latin typeface="Arial"/>
                          <a:cs typeface="Arial"/>
                        </a:rPr>
                        <a:t>ers</a:t>
                      </a:r>
                      <a:endParaRPr sz="1900" dirty="0">
                        <a:latin typeface="Arial"/>
                        <a:cs typeface="Arial"/>
                      </a:endParaRPr>
                    </a:p>
                    <a:p>
                      <a:pPr marL="360045" marR="285750" indent="-286385">
                        <a:lnSpc>
                          <a:spcPct val="100000"/>
                        </a:lnSpc>
                        <a:buFont typeface="Arial"/>
                        <a:buChar char="•"/>
                        <a:tabLst>
                          <a:tab pos="360680" algn="l"/>
                        </a:tabLst>
                      </a:pPr>
                      <a:r>
                        <a:rPr sz="1900" i="1" dirty="0">
                          <a:latin typeface="Arial"/>
                          <a:cs typeface="Arial"/>
                        </a:rPr>
                        <a:t>NOT</a:t>
                      </a:r>
                      <a:r>
                        <a:rPr sz="1900" i="1" spc="-10" dirty="0">
                          <a:latin typeface="Arial"/>
                          <a:cs typeface="Arial"/>
                        </a:rPr>
                        <a:t> </a:t>
                      </a:r>
                      <a:r>
                        <a:rPr sz="1900" i="1" dirty="0">
                          <a:latin typeface="Arial"/>
                          <a:cs typeface="Arial"/>
                        </a:rPr>
                        <a:t>a long</a:t>
                      </a:r>
                      <a:r>
                        <a:rPr sz="1900" i="1" spc="5" dirty="0">
                          <a:latin typeface="Arial"/>
                          <a:cs typeface="Arial"/>
                        </a:rPr>
                        <a:t> </a:t>
                      </a:r>
                      <a:r>
                        <a:rPr sz="1900" i="1" dirty="0">
                          <a:latin typeface="Arial"/>
                          <a:cs typeface="Arial"/>
                        </a:rPr>
                        <a:t>l</a:t>
                      </a:r>
                      <a:r>
                        <a:rPr sz="1900" i="1" spc="-10" dirty="0">
                          <a:latin typeface="Arial"/>
                          <a:cs typeface="Arial"/>
                        </a:rPr>
                        <a:t>i</a:t>
                      </a:r>
                      <a:r>
                        <a:rPr sz="1900" i="1" dirty="0">
                          <a:latin typeface="Arial"/>
                          <a:cs typeface="Arial"/>
                        </a:rPr>
                        <a:t>st, but the</a:t>
                      </a:r>
                      <a:r>
                        <a:rPr sz="1900" i="1" spc="5" dirty="0">
                          <a:latin typeface="Arial"/>
                          <a:cs typeface="Arial"/>
                        </a:rPr>
                        <a:t> </a:t>
                      </a:r>
                      <a:r>
                        <a:rPr sz="1900" i="1" spc="-30" dirty="0">
                          <a:latin typeface="Arial"/>
                          <a:cs typeface="Arial"/>
                        </a:rPr>
                        <a:t>m</a:t>
                      </a:r>
                      <a:r>
                        <a:rPr sz="1900" i="1" dirty="0">
                          <a:latin typeface="Arial"/>
                          <a:cs typeface="Arial"/>
                        </a:rPr>
                        <a:t>o</a:t>
                      </a:r>
                      <a:r>
                        <a:rPr sz="1900" i="1" spc="5" dirty="0">
                          <a:latin typeface="Arial"/>
                          <a:cs typeface="Arial"/>
                        </a:rPr>
                        <a:t>s</a:t>
                      </a:r>
                      <a:r>
                        <a:rPr sz="1900" i="1" dirty="0">
                          <a:latin typeface="Arial"/>
                          <a:cs typeface="Arial"/>
                        </a:rPr>
                        <a:t>t c</a:t>
                      </a:r>
                      <a:r>
                        <a:rPr sz="1900" i="1" spc="5" dirty="0">
                          <a:latin typeface="Arial"/>
                          <a:cs typeface="Arial"/>
                        </a:rPr>
                        <a:t>u</a:t>
                      </a:r>
                      <a:r>
                        <a:rPr sz="1900" i="1" dirty="0">
                          <a:latin typeface="Arial"/>
                          <a:cs typeface="Arial"/>
                        </a:rPr>
                        <a:t>sto</a:t>
                      </a:r>
                      <a:r>
                        <a:rPr sz="1900" i="1" spc="-20" dirty="0">
                          <a:latin typeface="Arial"/>
                          <a:cs typeface="Arial"/>
                        </a:rPr>
                        <a:t>m</a:t>
                      </a:r>
                      <a:r>
                        <a:rPr sz="1900" i="1" dirty="0">
                          <a:latin typeface="Arial"/>
                          <a:cs typeface="Arial"/>
                        </a:rPr>
                        <a:t>e</a:t>
                      </a:r>
                      <a:r>
                        <a:rPr sz="1900" i="1" spc="-45" dirty="0">
                          <a:latin typeface="Arial"/>
                          <a:cs typeface="Arial"/>
                        </a:rPr>
                        <a:t>r</a:t>
                      </a:r>
                      <a:r>
                        <a:rPr sz="1900" i="1" spc="-5" dirty="0">
                          <a:latin typeface="Arial"/>
                          <a:cs typeface="Arial"/>
                        </a:rPr>
                        <a:t>-</a:t>
                      </a:r>
                      <a:r>
                        <a:rPr sz="1900" i="1" dirty="0">
                          <a:latin typeface="Arial"/>
                          <a:cs typeface="Arial"/>
                        </a:rPr>
                        <a:t>rele</a:t>
                      </a:r>
                      <a:r>
                        <a:rPr sz="1900" i="1" spc="5" dirty="0">
                          <a:latin typeface="Arial"/>
                          <a:cs typeface="Arial"/>
                        </a:rPr>
                        <a:t>v</a:t>
                      </a:r>
                      <a:r>
                        <a:rPr sz="1900" i="1" dirty="0">
                          <a:latin typeface="Arial"/>
                          <a:cs typeface="Arial"/>
                        </a:rPr>
                        <a:t>a</a:t>
                      </a:r>
                      <a:r>
                        <a:rPr sz="1900" i="1" spc="5" dirty="0">
                          <a:latin typeface="Arial"/>
                          <a:cs typeface="Arial"/>
                        </a:rPr>
                        <a:t>n</a:t>
                      </a:r>
                      <a:r>
                        <a:rPr sz="1900" i="1" dirty="0">
                          <a:latin typeface="Arial"/>
                          <a:cs typeface="Arial"/>
                        </a:rPr>
                        <a:t>t</a:t>
                      </a:r>
                      <a:r>
                        <a:rPr sz="1900" i="1" spc="-20" dirty="0">
                          <a:latin typeface="Arial"/>
                          <a:cs typeface="Arial"/>
                        </a:rPr>
                        <a:t> </a:t>
                      </a:r>
                      <a:r>
                        <a:rPr sz="1900" i="1" dirty="0">
                          <a:latin typeface="Arial"/>
                          <a:cs typeface="Arial"/>
                        </a:rPr>
                        <a:t>a</a:t>
                      </a:r>
                      <a:r>
                        <a:rPr sz="1900" i="1" spc="5" dirty="0">
                          <a:latin typeface="Arial"/>
                          <a:cs typeface="Arial"/>
                        </a:rPr>
                        <a:t>n</a:t>
                      </a:r>
                      <a:r>
                        <a:rPr sz="1900" i="1" dirty="0">
                          <a:latin typeface="Arial"/>
                          <a:cs typeface="Arial"/>
                        </a:rPr>
                        <a:t>d co</a:t>
                      </a:r>
                      <a:r>
                        <a:rPr sz="1900" i="1" spc="-20" dirty="0">
                          <a:latin typeface="Arial"/>
                          <a:cs typeface="Arial"/>
                        </a:rPr>
                        <a:t>m</a:t>
                      </a:r>
                      <a:r>
                        <a:rPr sz="1900" i="1" dirty="0">
                          <a:latin typeface="Arial"/>
                          <a:cs typeface="Arial"/>
                        </a:rPr>
                        <a:t>petit</a:t>
                      </a:r>
                      <a:r>
                        <a:rPr sz="1900" i="1" spc="-10" dirty="0">
                          <a:latin typeface="Arial"/>
                          <a:cs typeface="Arial"/>
                        </a:rPr>
                        <a:t>i</a:t>
                      </a:r>
                      <a:r>
                        <a:rPr sz="1900" i="1" dirty="0">
                          <a:latin typeface="Arial"/>
                          <a:cs typeface="Arial"/>
                        </a:rPr>
                        <a:t>vely</a:t>
                      </a:r>
                      <a:r>
                        <a:rPr sz="1900" i="1" spc="5" dirty="0">
                          <a:latin typeface="Arial"/>
                          <a:cs typeface="Arial"/>
                        </a:rPr>
                        <a:t> </a:t>
                      </a:r>
                      <a:r>
                        <a:rPr sz="1900" i="1" dirty="0">
                          <a:latin typeface="Arial"/>
                          <a:cs typeface="Arial"/>
                        </a:rPr>
                        <a:t>distinct</a:t>
                      </a:r>
                      <a:endParaRPr sz="1900" dirty="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extLst>
                  <a:ext uri="{0D108BD9-81ED-4DB2-BD59-A6C34878D82A}">
                    <a16:rowId xmlns:a16="http://schemas.microsoft.com/office/drawing/2014/main" val="10000"/>
                  </a:ext>
                </a:extLst>
              </a:tr>
            </a:tbl>
          </a:graphicData>
        </a:graphic>
      </p:graphicFrame>
      <p:pic>
        <p:nvPicPr>
          <p:cNvPr id="2" name="Picture 1">
            <a:extLst>
              <a:ext uri="{FF2B5EF4-FFF2-40B4-BE49-F238E27FC236}">
                <a16:creationId xmlns:a16="http://schemas.microsoft.com/office/drawing/2014/main" id="{408FAF9D-8274-4625-A9B2-720D517CB78C}"/>
              </a:ext>
            </a:extLst>
          </p:cNvPr>
          <p:cNvPicPr>
            <a:picLocks noChangeAspect="1"/>
          </p:cNvPicPr>
          <p:nvPr/>
        </p:nvPicPr>
        <p:blipFill rotWithShape="1">
          <a:blip r:embed="rId3"/>
          <a:srcRect l="1" r="47186" b="44097"/>
          <a:stretch/>
        </p:blipFill>
        <p:spPr>
          <a:xfrm>
            <a:off x="5012919" y="2892059"/>
            <a:ext cx="6307079" cy="2540172"/>
          </a:xfrm>
          <a:prstGeom prst="rect">
            <a:avLst/>
          </a:prstGeom>
        </p:spPr>
      </p:pic>
      <p:sp>
        <p:nvSpPr>
          <p:cNvPr id="4" name="object 13">
            <a:extLst>
              <a:ext uri="{FF2B5EF4-FFF2-40B4-BE49-F238E27FC236}">
                <a16:creationId xmlns:a16="http://schemas.microsoft.com/office/drawing/2014/main" id="{0F5C6198-8412-3E93-4436-BAF233E6807F}"/>
              </a:ext>
            </a:extLst>
          </p:cNvPr>
          <p:cNvSpPr txBox="1"/>
          <p:nvPr/>
        </p:nvSpPr>
        <p:spPr>
          <a:xfrm>
            <a:off x="3162287" y="475780"/>
            <a:ext cx="9447221" cy="739253"/>
          </a:xfrm>
          <a:prstGeom prst="rect">
            <a:avLst/>
          </a:prstGeom>
          <a:ln>
            <a:noFill/>
          </a:ln>
          <a:extLst>
            <a:ext uri="{909E8E84-426E-40DD-AFC4-6F175D3DCCD1}">
              <a14:hiddenFill xmlns:a14="http://schemas.microsoft.com/office/drawing/2010/main">
                <a:solidFill>
                  <a:srgbClr val="124C37"/>
                </a:solidFill>
              </a14:hiddenFill>
            </a:ext>
          </a:extLst>
        </p:spPr>
        <p:txBody>
          <a:bodyPr vert="horz" lIns="91440" tIns="45720" rIns="91440" bIns="45720" rtlCol="0" anchor="ctr">
            <a:noAutofit/>
          </a:bodyPr>
          <a:lstStyle>
            <a:defPPr>
              <a:defRPr lang="en-SA"/>
            </a:defPPr>
            <a:lvl1pPr marR="0" lvl="0" indent="0" algn="ctr" fontAlgn="auto">
              <a:lnSpc>
                <a:spcPct val="90000"/>
              </a:lnSpc>
              <a:spcBef>
                <a:spcPct val="0"/>
              </a:spcBef>
              <a:spcAft>
                <a:spcPts val="0"/>
              </a:spcAft>
              <a:buClrTx/>
              <a:buSzTx/>
              <a:buFontTx/>
              <a:buNone/>
              <a:tabLst/>
              <a:defRPr sz="4000" b="1" cap="all" baseline="0">
                <a:solidFill>
                  <a:srgbClr val="C00000"/>
                </a:solidFill>
                <a:effectLst/>
                <a:latin typeface="Abadi" panose="020B0604020104020204" pitchFamily="34" charset="0"/>
                <a:ea typeface="+mj-ea"/>
                <a:cs typeface="+mj-cs"/>
              </a:defRPr>
            </a:lvl1pPr>
          </a:lstStyle>
          <a:p>
            <a:pPr marL="0" marR="0" lvl="0" indent="0" algn="ctr" defTabSz="914354" rtl="0" eaLnBrk="1" fontAlgn="auto" latinLnBrk="0" hangingPunct="1">
              <a:lnSpc>
                <a:spcPct val="90000"/>
              </a:lnSpc>
              <a:spcBef>
                <a:spcPct val="0"/>
              </a:spcBef>
              <a:spcAft>
                <a:spcPts val="0"/>
              </a:spcAft>
              <a:buClrTx/>
              <a:buSzTx/>
              <a:buFontTx/>
              <a:buNone/>
              <a:tabLst/>
              <a:defRPr/>
            </a:pPr>
            <a:r>
              <a:rPr kumimoji="0" sz="4000" b="1" i="0" u="none" strike="noStrike" kern="1200" cap="all" spc="0" normalizeH="0" baseline="0" noProof="0" dirty="0">
                <a:ln>
                  <a:noFill/>
                </a:ln>
                <a:solidFill>
                  <a:srgbClr val="C00000"/>
                </a:solidFill>
                <a:effectLst/>
                <a:uLnTx/>
                <a:uFillTx/>
                <a:latin typeface="Abadi" panose="020B0604020104020204" pitchFamily="34" charset="0"/>
                <a:ea typeface="+mj-ea"/>
                <a:cs typeface="+mj-cs"/>
              </a:rPr>
              <a:t>SWOT</a:t>
            </a:r>
            <a:r>
              <a:rPr kumimoji="0" lang="en-US" sz="4000" b="1" i="0" u="none" strike="noStrike" kern="1200" cap="all" spc="0" normalizeH="0" baseline="0" noProof="0" dirty="0">
                <a:ln>
                  <a:noFill/>
                </a:ln>
                <a:solidFill>
                  <a:srgbClr val="C00000"/>
                </a:solidFill>
                <a:effectLst/>
                <a:uLnTx/>
                <a:uFillTx/>
                <a:latin typeface="Abadi" panose="020B0604020104020204" pitchFamily="34" charset="0"/>
                <a:ea typeface="+mj-ea"/>
                <a:cs typeface="+mj-cs"/>
              </a:rPr>
              <a:t> </a:t>
            </a:r>
            <a:r>
              <a:rPr kumimoji="0" sz="4000" b="1" i="0" u="none" strike="noStrike" kern="1200" cap="all" spc="0" normalizeH="0" baseline="0" noProof="0" dirty="0">
                <a:ln>
                  <a:noFill/>
                </a:ln>
                <a:solidFill>
                  <a:srgbClr val="C00000"/>
                </a:solidFill>
                <a:effectLst/>
                <a:uLnTx/>
                <a:uFillTx/>
                <a:latin typeface="Abadi" panose="020B0604020104020204" pitchFamily="34" charset="0"/>
                <a:ea typeface="+mj-ea"/>
                <a:cs typeface="+mj-cs"/>
              </a:rPr>
              <a:t>Analysis	</a:t>
            </a:r>
          </a:p>
        </p:txBody>
      </p:sp>
    </p:spTree>
    <p:extLst>
      <p:ext uri="{BB962C8B-B14F-4D97-AF65-F5344CB8AC3E}">
        <p14:creationId xmlns:p14="http://schemas.microsoft.com/office/powerpoint/2010/main" val="22351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txBox="1"/>
          <p:nvPr/>
        </p:nvSpPr>
        <p:spPr>
          <a:xfrm>
            <a:off x="3162287" y="475780"/>
            <a:ext cx="9447221" cy="739253"/>
          </a:xfrm>
          <a:prstGeom prst="rect">
            <a:avLst/>
          </a:prstGeom>
          <a:ln>
            <a:noFill/>
          </a:ln>
          <a:extLst>
            <a:ext uri="{909E8E84-426E-40DD-AFC4-6F175D3DCCD1}">
              <a14:hiddenFill xmlns:a14="http://schemas.microsoft.com/office/drawing/2010/main">
                <a:solidFill>
                  <a:srgbClr val="124C37"/>
                </a:solidFill>
              </a14:hiddenFill>
            </a:ext>
          </a:extLst>
        </p:spPr>
        <p:txBody>
          <a:bodyPr vert="horz" lIns="91440" tIns="45720" rIns="91440" bIns="45720" rtlCol="0" anchor="ctr">
            <a:noAutofit/>
          </a:bodyPr>
          <a:lstStyle>
            <a:defPPr>
              <a:defRPr lang="en-SA"/>
            </a:defPPr>
            <a:lvl1pPr marR="0" lvl="0" indent="0" algn="ctr" fontAlgn="auto">
              <a:lnSpc>
                <a:spcPct val="90000"/>
              </a:lnSpc>
              <a:spcBef>
                <a:spcPct val="0"/>
              </a:spcBef>
              <a:spcAft>
                <a:spcPts val="0"/>
              </a:spcAft>
              <a:buClrTx/>
              <a:buSzTx/>
              <a:buFontTx/>
              <a:buNone/>
              <a:tabLst/>
              <a:defRPr sz="4000" b="1" cap="all" baseline="0">
                <a:solidFill>
                  <a:srgbClr val="C00000"/>
                </a:solidFill>
                <a:effectLst/>
                <a:latin typeface="Abadi" panose="020B0604020104020204" pitchFamily="34" charset="0"/>
                <a:ea typeface="+mj-ea"/>
                <a:cs typeface="+mj-cs"/>
              </a:defRPr>
            </a:lvl1pPr>
          </a:lstStyle>
          <a:p>
            <a:pPr marL="0" marR="0" lvl="0" indent="0" algn="ctr" defTabSz="914354" rtl="0" eaLnBrk="1" fontAlgn="auto" latinLnBrk="0" hangingPunct="1">
              <a:lnSpc>
                <a:spcPct val="90000"/>
              </a:lnSpc>
              <a:spcBef>
                <a:spcPct val="0"/>
              </a:spcBef>
              <a:spcAft>
                <a:spcPts val="0"/>
              </a:spcAft>
              <a:buClrTx/>
              <a:buSzTx/>
              <a:buFontTx/>
              <a:buNone/>
              <a:tabLst/>
              <a:defRPr/>
            </a:pPr>
            <a:r>
              <a:rPr kumimoji="0" sz="4000" b="1" i="0" u="none" strike="noStrike" kern="1200" cap="all" spc="0" normalizeH="0" baseline="0" noProof="0" dirty="0">
                <a:ln>
                  <a:noFill/>
                </a:ln>
                <a:solidFill>
                  <a:srgbClr val="C00000"/>
                </a:solidFill>
                <a:effectLst/>
                <a:uLnTx/>
                <a:uFillTx/>
                <a:latin typeface="Abadi" panose="020B0604020104020204" pitchFamily="34" charset="0"/>
                <a:ea typeface="+mj-ea"/>
                <a:cs typeface="+mj-cs"/>
              </a:rPr>
              <a:t>SWOT</a:t>
            </a:r>
            <a:r>
              <a:rPr kumimoji="0" lang="en-US" sz="4000" b="1" i="0" u="none" strike="noStrike" kern="1200" cap="all" spc="0" normalizeH="0" baseline="0" noProof="0" dirty="0">
                <a:ln>
                  <a:noFill/>
                </a:ln>
                <a:solidFill>
                  <a:srgbClr val="C00000"/>
                </a:solidFill>
                <a:effectLst/>
                <a:uLnTx/>
                <a:uFillTx/>
                <a:latin typeface="Abadi" panose="020B0604020104020204" pitchFamily="34" charset="0"/>
                <a:ea typeface="+mj-ea"/>
                <a:cs typeface="+mj-cs"/>
              </a:rPr>
              <a:t> </a:t>
            </a:r>
            <a:r>
              <a:rPr kumimoji="0" sz="4000" b="1" i="0" u="none" strike="noStrike" kern="1200" cap="all" spc="0" normalizeH="0" baseline="0" noProof="0" dirty="0">
                <a:ln>
                  <a:noFill/>
                </a:ln>
                <a:solidFill>
                  <a:srgbClr val="C00000"/>
                </a:solidFill>
                <a:effectLst/>
                <a:uLnTx/>
                <a:uFillTx/>
                <a:latin typeface="Abadi" panose="020B0604020104020204" pitchFamily="34" charset="0"/>
                <a:ea typeface="+mj-ea"/>
                <a:cs typeface="+mj-cs"/>
              </a:rPr>
              <a:t>Analysis	</a:t>
            </a:r>
          </a:p>
        </p:txBody>
      </p:sp>
      <p:graphicFrame>
        <p:nvGraphicFramePr>
          <p:cNvPr id="14" name="object 14"/>
          <p:cNvGraphicFramePr>
            <a:graphicFrameLocks noGrp="1"/>
          </p:cNvGraphicFramePr>
          <p:nvPr>
            <p:extLst>
              <p:ext uri="{D42A27DB-BD31-4B8C-83A1-F6EECF244321}">
                <p14:modId xmlns:p14="http://schemas.microsoft.com/office/powerpoint/2010/main" val="2768463900"/>
              </p:ext>
            </p:extLst>
          </p:nvPr>
        </p:nvGraphicFramePr>
        <p:xfrm>
          <a:off x="384263" y="1548962"/>
          <a:ext cx="3063687" cy="3413760"/>
        </p:xfrm>
        <a:graphic>
          <a:graphicData uri="http://schemas.openxmlformats.org/drawingml/2006/table">
            <a:tbl>
              <a:tblPr firstRow="1" bandRow="1">
                <a:tableStyleId>{2D5ABB26-0587-4C30-8999-92F81FD0307C}</a:tableStyleId>
              </a:tblPr>
              <a:tblGrid>
                <a:gridCol w="3063687">
                  <a:extLst>
                    <a:ext uri="{9D8B030D-6E8A-4147-A177-3AD203B41FA5}">
                      <a16:colId xmlns:a16="http://schemas.microsoft.com/office/drawing/2014/main" val="20001"/>
                    </a:ext>
                  </a:extLst>
                </a:gridCol>
              </a:tblGrid>
              <a:tr h="3413760">
                <a:tc>
                  <a:txBody>
                    <a:bodyPr/>
                    <a:lstStyle/>
                    <a:p>
                      <a:pPr marL="74295">
                        <a:lnSpc>
                          <a:spcPct val="100000"/>
                        </a:lnSpc>
                      </a:pPr>
                      <a:r>
                        <a:rPr sz="1900" b="1" spc="-50" dirty="0">
                          <a:latin typeface="Arial"/>
                          <a:cs typeface="Arial"/>
                        </a:rPr>
                        <a:t>W</a:t>
                      </a:r>
                      <a:r>
                        <a:rPr sz="1900" b="1" dirty="0">
                          <a:latin typeface="Arial"/>
                          <a:cs typeface="Arial"/>
                        </a:rPr>
                        <a:t>e</a:t>
                      </a:r>
                      <a:r>
                        <a:rPr sz="1900" b="1" spc="5" dirty="0">
                          <a:latin typeface="Arial"/>
                          <a:cs typeface="Arial"/>
                        </a:rPr>
                        <a:t>a</a:t>
                      </a:r>
                      <a:r>
                        <a:rPr sz="1900" b="1" dirty="0">
                          <a:latin typeface="Arial"/>
                          <a:cs typeface="Arial"/>
                        </a:rPr>
                        <a:t>k</a:t>
                      </a:r>
                      <a:r>
                        <a:rPr sz="1900" b="1" spc="5" dirty="0">
                          <a:latin typeface="Arial"/>
                          <a:cs typeface="Arial"/>
                        </a:rPr>
                        <a:t>n</a:t>
                      </a:r>
                      <a:r>
                        <a:rPr sz="1900" b="1" dirty="0">
                          <a:latin typeface="Arial"/>
                          <a:cs typeface="Arial"/>
                        </a:rPr>
                        <a:t>e</a:t>
                      </a:r>
                      <a:r>
                        <a:rPr sz="1900" b="1" spc="5" dirty="0">
                          <a:latin typeface="Arial"/>
                          <a:cs typeface="Arial"/>
                        </a:rPr>
                        <a:t>s</a:t>
                      </a:r>
                      <a:r>
                        <a:rPr sz="1900" b="1" dirty="0">
                          <a:latin typeface="Arial"/>
                          <a:cs typeface="Arial"/>
                        </a:rPr>
                        <a:t>s</a:t>
                      </a:r>
                      <a:r>
                        <a:rPr sz="1900" b="1" spc="5" dirty="0">
                          <a:latin typeface="Arial"/>
                          <a:cs typeface="Arial"/>
                        </a:rPr>
                        <a:t>e</a:t>
                      </a:r>
                      <a:r>
                        <a:rPr sz="1900" b="1" dirty="0">
                          <a:latin typeface="Arial"/>
                          <a:cs typeface="Arial"/>
                        </a:rPr>
                        <a:t>s</a:t>
                      </a:r>
                      <a:endParaRPr sz="1900" dirty="0">
                        <a:latin typeface="Arial"/>
                        <a:cs typeface="Arial"/>
                      </a:endParaRPr>
                    </a:p>
                    <a:p>
                      <a:pPr marL="360680" marR="244475" indent="-286385">
                        <a:lnSpc>
                          <a:spcPct val="100000"/>
                        </a:lnSpc>
                        <a:buFont typeface="Arial"/>
                        <a:buChar char="•"/>
                        <a:tabLst>
                          <a:tab pos="361315" algn="l"/>
                        </a:tabLst>
                      </a:pPr>
                      <a:r>
                        <a:rPr sz="1900" i="1" dirty="0">
                          <a:latin typeface="Arial"/>
                          <a:cs typeface="Arial"/>
                        </a:rPr>
                        <a:t>R</a:t>
                      </a:r>
                      <a:r>
                        <a:rPr sz="1900" i="1" spc="5" dirty="0">
                          <a:latin typeface="Arial"/>
                          <a:cs typeface="Arial"/>
                        </a:rPr>
                        <a:t>e</a:t>
                      </a:r>
                      <a:r>
                        <a:rPr sz="1900" i="1" dirty="0">
                          <a:latin typeface="Arial"/>
                          <a:cs typeface="Arial"/>
                        </a:rPr>
                        <a:t>s</a:t>
                      </a:r>
                      <a:r>
                        <a:rPr sz="1900" i="1" spc="5" dirty="0">
                          <a:latin typeface="Arial"/>
                          <a:cs typeface="Arial"/>
                        </a:rPr>
                        <a:t>o</a:t>
                      </a:r>
                      <a:r>
                        <a:rPr sz="1900" i="1" dirty="0">
                          <a:latin typeface="Arial"/>
                          <a:cs typeface="Arial"/>
                        </a:rPr>
                        <a:t>urc</a:t>
                      </a:r>
                      <a:r>
                        <a:rPr sz="1900" i="1" spc="5" dirty="0">
                          <a:latin typeface="Arial"/>
                          <a:cs typeface="Arial"/>
                        </a:rPr>
                        <a:t>e</a:t>
                      </a:r>
                      <a:r>
                        <a:rPr sz="1900" i="1" dirty="0">
                          <a:latin typeface="Arial"/>
                          <a:cs typeface="Arial"/>
                        </a:rPr>
                        <a:t>s,</a:t>
                      </a:r>
                      <a:r>
                        <a:rPr sz="1900" i="1" spc="-40" dirty="0">
                          <a:latin typeface="Arial"/>
                          <a:cs typeface="Arial"/>
                        </a:rPr>
                        <a:t> </a:t>
                      </a:r>
                      <a:r>
                        <a:rPr sz="1900" i="1" dirty="0">
                          <a:latin typeface="Arial"/>
                          <a:cs typeface="Arial"/>
                        </a:rPr>
                        <a:t>c</a:t>
                      </a:r>
                      <a:r>
                        <a:rPr sz="1900" i="1" spc="5" dirty="0">
                          <a:latin typeface="Arial"/>
                          <a:cs typeface="Arial"/>
                        </a:rPr>
                        <a:t>a</a:t>
                      </a:r>
                      <a:r>
                        <a:rPr sz="1900" i="1" dirty="0">
                          <a:latin typeface="Arial"/>
                          <a:cs typeface="Arial"/>
                        </a:rPr>
                        <a:t>p</a:t>
                      </a:r>
                      <a:r>
                        <a:rPr sz="1900" i="1" spc="5" dirty="0">
                          <a:latin typeface="Arial"/>
                          <a:cs typeface="Arial"/>
                        </a:rPr>
                        <a:t>a</a:t>
                      </a:r>
                      <a:r>
                        <a:rPr sz="1900" i="1" dirty="0">
                          <a:latin typeface="Arial"/>
                          <a:cs typeface="Arial"/>
                        </a:rPr>
                        <a:t>bilit</a:t>
                      </a:r>
                      <a:r>
                        <a:rPr sz="1900" i="1" spc="-10" dirty="0">
                          <a:latin typeface="Arial"/>
                          <a:cs typeface="Arial"/>
                        </a:rPr>
                        <a:t>i</a:t>
                      </a:r>
                      <a:r>
                        <a:rPr sz="1900" i="1" dirty="0">
                          <a:latin typeface="Arial"/>
                          <a:cs typeface="Arial"/>
                        </a:rPr>
                        <a:t>e</a:t>
                      </a:r>
                      <a:r>
                        <a:rPr sz="1900" i="1" spc="5" dirty="0">
                          <a:latin typeface="Arial"/>
                          <a:cs typeface="Arial"/>
                        </a:rPr>
                        <a:t>s</a:t>
                      </a:r>
                      <a:r>
                        <a:rPr sz="1900" i="1" dirty="0">
                          <a:latin typeface="Arial"/>
                          <a:cs typeface="Arial"/>
                        </a:rPr>
                        <a:t>, co</a:t>
                      </a:r>
                      <a:r>
                        <a:rPr sz="1900" i="1" spc="-20" dirty="0">
                          <a:latin typeface="Arial"/>
                          <a:cs typeface="Arial"/>
                        </a:rPr>
                        <a:t>m</a:t>
                      </a:r>
                      <a:r>
                        <a:rPr sz="1900" i="1" dirty="0">
                          <a:latin typeface="Arial"/>
                          <a:cs typeface="Arial"/>
                        </a:rPr>
                        <a:t>peten</a:t>
                      </a:r>
                      <a:r>
                        <a:rPr sz="1900" i="1" spc="5" dirty="0">
                          <a:latin typeface="Arial"/>
                          <a:cs typeface="Arial"/>
                        </a:rPr>
                        <a:t>c</a:t>
                      </a:r>
                      <a:r>
                        <a:rPr sz="1900" i="1" dirty="0">
                          <a:latin typeface="Arial"/>
                          <a:cs typeface="Arial"/>
                        </a:rPr>
                        <a:t>ies,</a:t>
                      </a:r>
                      <a:r>
                        <a:rPr sz="1900" i="1" spc="-10" dirty="0">
                          <a:latin typeface="Arial"/>
                          <a:cs typeface="Arial"/>
                        </a:rPr>
                        <a:t> </a:t>
                      </a:r>
                      <a:r>
                        <a:rPr sz="1900" b="1" i="1" dirty="0">
                          <a:solidFill>
                            <a:srgbClr val="C00000"/>
                          </a:solidFill>
                          <a:latin typeface="Arial"/>
                          <a:cs typeface="Arial"/>
                        </a:rPr>
                        <a:t>infe</a:t>
                      </a:r>
                      <a:r>
                        <a:rPr sz="1900" b="1" i="1" spc="-10" dirty="0">
                          <a:solidFill>
                            <a:srgbClr val="C00000"/>
                          </a:solidFill>
                          <a:latin typeface="Arial"/>
                          <a:cs typeface="Arial"/>
                        </a:rPr>
                        <a:t>r</a:t>
                      </a:r>
                      <a:r>
                        <a:rPr sz="1900" b="1" i="1" dirty="0">
                          <a:solidFill>
                            <a:srgbClr val="C00000"/>
                          </a:solidFill>
                          <a:latin typeface="Arial"/>
                          <a:cs typeface="Arial"/>
                        </a:rPr>
                        <a:t>ior</a:t>
                      </a:r>
                      <a:r>
                        <a:rPr sz="1900" b="1" i="1" dirty="0">
                          <a:latin typeface="Arial"/>
                          <a:cs typeface="Arial"/>
                        </a:rPr>
                        <a:t> </a:t>
                      </a:r>
                      <a:r>
                        <a:rPr sz="1900" i="1" dirty="0">
                          <a:latin typeface="Arial"/>
                          <a:cs typeface="Arial"/>
                        </a:rPr>
                        <a:t>to c</a:t>
                      </a:r>
                      <a:r>
                        <a:rPr sz="1900" i="1" spc="5" dirty="0">
                          <a:latin typeface="Arial"/>
                          <a:cs typeface="Arial"/>
                        </a:rPr>
                        <a:t>o</a:t>
                      </a:r>
                      <a:r>
                        <a:rPr sz="1900" i="1" spc="-25" dirty="0">
                          <a:latin typeface="Arial"/>
                          <a:cs typeface="Arial"/>
                        </a:rPr>
                        <a:t>m</a:t>
                      </a:r>
                      <a:r>
                        <a:rPr sz="1900" i="1" dirty="0">
                          <a:latin typeface="Arial"/>
                          <a:cs typeface="Arial"/>
                        </a:rPr>
                        <a:t>p</a:t>
                      </a:r>
                      <a:r>
                        <a:rPr sz="1900" i="1" spc="5" dirty="0">
                          <a:latin typeface="Arial"/>
                          <a:cs typeface="Arial"/>
                        </a:rPr>
                        <a:t>e</a:t>
                      </a:r>
                      <a:r>
                        <a:rPr sz="1900" i="1" dirty="0">
                          <a:latin typeface="Arial"/>
                          <a:cs typeface="Arial"/>
                        </a:rPr>
                        <a:t>ti</a:t>
                      </a:r>
                      <a:r>
                        <a:rPr sz="1900" i="1" spc="-15" dirty="0">
                          <a:latin typeface="Arial"/>
                          <a:cs typeface="Arial"/>
                        </a:rPr>
                        <a:t>t</a:t>
                      </a:r>
                      <a:r>
                        <a:rPr sz="1900" i="1" dirty="0">
                          <a:latin typeface="Arial"/>
                          <a:cs typeface="Arial"/>
                        </a:rPr>
                        <a:t>ion</a:t>
                      </a:r>
                      <a:endParaRPr sz="1900" dirty="0">
                        <a:latin typeface="Arial"/>
                        <a:cs typeface="Arial"/>
                      </a:endParaRPr>
                    </a:p>
                    <a:p>
                      <a:pPr marL="360680" marR="388620" indent="-286385">
                        <a:lnSpc>
                          <a:spcPct val="100000"/>
                        </a:lnSpc>
                        <a:buFont typeface="Arial"/>
                        <a:buChar char="•"/>
                        <a:tabLst>
                          <a:tab pos="361315" algn="l"/>
                        </a:tabLst>
                      </a:pPr>
                      <a:r>
                        <a:rPr sz="1900" i="1" dirty="0">
                          <a:latin typeface="Arial"/>
                          <a:cs typeface="Arial"/>
                        </a:rPr>
                        <a:t>Ba</a:t>
                      </a:r>
                      <a:r>
                        <a:rPr sz="1900" i="1" spc="10" dirty="0">
                          <a:latin typeface="Arial"/>
                          <a:cs typeface="Arial"/>
                        </a:rPr>
                        <a:t>s</a:t>
                      </a:r>
                      <a:r>
                        <a:rPr sz="1900" i="1" dirty="0">
                          <a:latin typeface="Arial"/>
                          <a:cs typeface="Arial"/>
                        </a:rPr>
                        <a:t>ed</a:t>
                      </a:r>
                      <a:r>
                        <a:rPr sz="1900" i="1" spc="-10" dirty="0">
                          <a:latin typeface="Arial"/>
                          <a:cs typeface="Arial"/>
                        </a:rPr>
                        <a:t> </a:t>
                      </a:r>
                      <a:r>
                        <a:rPr sz="1900" i="1" dirty="0">
                          <a:latin typeface="Arial"/>
                          <a:cs typeface="Arial"/>
                        </a:rPr>
                        <a:t>on</a:t>
                      </a:r>
                      <a:r>
                        <a:rPr sz="1900" i="1" spc="5" dirty="0">
                          <a:latin typeface="Arial"/>
                          <a:cs typeface="Arial"/>
                        </a:rPr>
                        <a:t> </a:t>
                      </a:r>
                      <a:r>
                        <a:rPr sz="1900" i="1" dirty="0">
                          <a:latin typeface="Arial"/>
                          <a:cs typeface="Arial"/>
                        </a:rPr>
                        <a:t>un</a:t>
                      </a:r>
                      <a:r>
                        <a:rPr sz="1900" i="1" spc="5" dirty="0">
                          <a:latin typeface="Arial"/>
                          <a:cs typeface="Arial"/>
                        </a:rPr>
                        <a:t>d</a:t>
                      </a:r>
                      <a:r>
                        <a:rPr sz="1900" i="1" dirty="0">
                          <a:latin typeface="Arial"/>
                          <a:cs typeface="Arial"/>
                        </a:rPr>
                        <a:t>ersta</a:t>
                      </a:r>
                      <a:r>
                        <a:rPr sz="1900" i="1" spc="5" dirty="0">
                          <a:latin typeface="Arial"/>
                          <a:cs typeface="Arial"/>
                        </a:rPr>
                        <a:t>n</a:t>
                      </a:r>
                      <a:r>
                        <a:rPr sz="1900" i="1" dirty="0">
                          <a:latin typeface="Arial"/>
                          <a:cs typeface="Arial"/>
                        </a:rPr>
                        <a:t>ding c</a:t>
                      </a:r>
                      <a:r>
                        <a:rPr sz="1900" i="1" spc="5" dirty="0">
                          <a:latin typeface="Arial"/>
                          <a:cs typeface="Arial"/>
                        </a:rPr>
                        <a:t>u</a:t>
                      </a:r>
                      <a:r>
                        <a:rPr sz="1900" i="1" dirty="0">
                          <a:latin typeface="Arial"/>
                          <a:cs typeface="Arial"/>
                        </a:rPr>
                        <a:t>sto</a:t>
                      </a:r>
                      <a:r>
                        <a:rPr sz="1900" i="1" spc="-20" dirty="0">
                          <a:latin typeface="Arial"/>
                          <a:cs typeface="Arial"/>
                        </a:rPr>
                        <a:t>m</a:t>
                      </a:r>
                      <a:r>
                        <a:rPr sz="1900" i="1" dirty="0">
                          <a:latin typeface="Arial"/>
                          <a:cs typeface="Arial"/>
                        </a:rPr>
                        <a:t>er ne</a:t>
                      </a:r>
                      <a:r>
                        <a:rPr sz="1900" i="1" spc="5" dirty="0">
                          <a:latin typeface="Arial"/>
                          <a:cs typeface="Arial"/>
                        </a:rPr>
                        <a:t>e</a:t>
                      </a:r>
                      <a:r>
                        <a:rPr sz="1900" i="1" dirty="0">
                          <a:latin typeface="Arial"/>
                          <a:cs typeface="Arial"/>
                        </a:rPr>
                        <a:t>d</a:t>
                      </a:r>
                      <a:r>
                        <a:rPr sz="1900" i="1" spc="5" dirty="0">
                          <a:latin typeface="Arial"/>
                          <a:cs typeface="Arial"/>
                        </a:rPr>
                        <a:t>s</a:t>
                      </a:r>
                      <a:r>
                        <a:rPr sz="1900" i="1" dirty="0">
                          <a:latin typeface="Arial"/>
                          <a:cs typeface="Arial"/>
                        </a:rPr>
                        <a:t>/ req</a:t>
                      </a:r>
                      <a:r>
                        <a:rPr sz="1900" i="1" spc="5" dirty="0">
                          <a:latin typeface="Arial"/>
                          <a:cs typeface="Arial"/>
                        </a:rPr>
                        <a:t>u</a:t>
                      </a:r>
                      <a:r>
                        <a:rPr sz="1900" i="1" dirty="0">
                          <a:latin typeface="Arial"/>
                          <a:cs typeface="Arial"/>
                        </a:rPr>
                        <a:t>ire</a:t>
                      </a:r>
                      <a:r>
                        <a:rPr sz="1900" i="1" spc="-25" dirty="0">
                          <a:latin typeface="Arial"/>
                          <a:cs typeface="Arial"/>
                        </a:rPr>
                        <a:t>m</a:t>
                      </a:r>
                      <a:r>
                        <a:rPr sz="1900" i="1" dirty="0">
                          <a:latin typeface="Arial"/>
                          <a:cs typeface="Arial"/>
                        </a:rPr>
                        <a:t>e</a:t>
                      </a:r>
                      <a:r>
                        <a:rPr sz="1900" i="1" spc="5" dirty="0">
                          <a:latin typeface="Arial"/>
                          <a:cs typeface="Arial"/>
                        </a:rPr>
                        <a:t>n</a:t>
                      </a:r>
                      <a:r>
                        <a:rPr sz="1900" i="1" dirty="0">
                          <a:latin typeface="Arial"/>
                          <a:cs typeface="Arial"/>
                        </a:rPr>
                        <a:t>ts and distinctive</a:t>
                      </a:r>
                      <a:r>
                        <a:rPr sz="1900" i="1" spc="-25" dirty="0">
                          <a:latin typeface="Arial"/>
                          <a:cs typeface="Arial"/>
                        </a:rPr>
                        <a:t> </a:t>
                      </a:r>
                      <a:r>
                        <a:rPr sz="1900" i="1" dirty="0">
                          <a:latin typeface="Arial"/>
                          <a:cs typeface="Arial"/>
                        </a:rPr>
                        <a:t>co</a:t>
                      </a:r>
                      <a:r>
                        <a:rPr sz="1900" i="1" spc="-20" dirty="0">
                          <a:latin typeface="Arial"/>
                          <a:cs typeface="Arial"/>
                        </a:rPr>
                        <a:t>m</a:t>
                      </a:r>
                      <a:r>
                        <a:rPr sz="1900" i="1" dirty="0">
                          <a:latin typeface="Arial"/>
                          <a:cs typeface="Arial"/>
                        </a:rPr>
                        <a:t>peten</a:t>
                      </a:r>
                      <a:r>
                        <a:rPr sz="1900" i="1" spc="5" dirty="0">
                          <a:latin typeface="Arial"/>
                          <a:cs typeface="Arial"/>
                        </a:rPr>
                        <a:t>c</a:t>
                      </a:r>
                      <a:r>
                        <a:rPr sz="1900" i="1" dirty="0">
                          <a:latin typeface="Arial"/>
                          <a:cs typeface="Arial"/>
                        </a:rPr>
                        <a:t>ies</a:t>
                      </a:r>
                      <a:endParaRPr sz="1900" dirty="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extLst>
                  <a:ext uri="{0D108BD9-81ED-4DB2-BD59-A6C34878D82A}">
                    <a16:rowId xmlns:a16="http://schemas.microsoft.com/office/drawing/2014/main" val="10000"/>
                  </a:ext>
                </a:extLst>
              </a:tr>
            </a:tbl>
          </a:graphicData>
        </a:graphic>
      </p:graphicFrame>
      <p:pic>
        <p:nvPicPr>
          <p:cNvPr id="2" name="Picture 1">
            <a:extLst>
              <a:ext uri="{FF2B5EF4-FFF2-40B4-BE49-F238E27FC236}">
                <a16:creationId xmlns:a16="http://schemas.microsoft.com/office/drawing/2014/main" id="{82129CBE-BB4E-489E-8F60-D4481962D874}"/>
              </a:ext>
            </a:extLst>
          </p:cNvPr>
          <p:cNvPicPr>
            <a:picLocks noChangeAspect="1"/>
          </p:cNvPicPr>
          <p:nvPr/>
        </p:nvPicPr>
        <p:blipFill rotWithShape="1">
          <a:blip r:embed="rId3"/>
          <a:srcRect l="47640" b="44397"/>
          <a:stretch/>
        </p:blipFill>
        <p:spPr>
          <a:xfrm>
            <a:off x="5068636" y="2937789"/>
            <a:ext cx="6067204" cy="2451501"/>
          </a:xfrm>
          <a:prstGeom prst="rect">
            <a:avLst/>
          </a:prstGeom>
        </p:spPr>
      </p:pic>
      <p:pic>
        <p:nvPicPr>
          <p:cNvPr id="3" name="Picture 2">
            <a:extLst>
              <a:ext uri="{FF2B5EF4-FFF2-40B4-BE49-F238E27FC236}">
                <a16:creationId xmlns:a16="http://schemas.microsoft.com/office/drawing/2014/main" id="{0B55DB0F-0E38-4EB4-AA39-9355FDE52ADA}"/>
              </a:ext>
            </a:extLst>
          </p:cNvPr>
          <p:cNvPicPr>
            <a:picLocks noChangeAspect="1"/>
          </p:cNvPicPr>
          <p:nvPr/>
        </p:nvPicPr>
        <p:blipFill>
          <a:blip r:embed="rId4"/>
          <a:stretch>
            <a:fillRect/>
          </a:stretch>
        </p:blipFill>
        <p:spPr>
          <a:xfrm>
            <a:off x="9349557" y="1294261"/>
            <a:ext cx="1786283" cy="1408299"/>
          </a:xfrm>
          <a:prstGeom prst="rect">
            <a:avLst/>
          </a:prstGeom>
        </p:spPr>
      </p:pic>
    </p:spTree>
    <p:extLst>
      <p:ext uri="{BB962C8B-B14F-4D97-AF65-F5344CB8AC3E}">
        <p14:creationId xmlns:p14="http://schemas.microsoft.com/office/powerpoint/2010/main" val="417269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0"/>
          <p:cNvSpPr txBox="1">
            <a:spLocks noGrp="1"/>
          </p:cNvSpPr>
          <p:nvPr>
            <p:ph type="sldNum" sz="quarter" idx="12"/>
          </p:nvPr>
        </p:nvSpPr>
        <p:spPr>
          <a:xfrm>
            <a:off x="7852411" y="415109"/>
            <a:ext cx="685800" cy="129907"/>
          </a:xfrm>
          <a:prstGeom prst="rect">
            <a:avLst/>
          </a:prstGeom>
        </p:spPr>
        <p:txBody>
          <a:bodyPr vert="horz" wrap="square" lIns="0" tIns="0" rIns="0" bIns="0" rtlCol="0" anchor="ctr">
            <a:spAutoFit/>
          </a:bodyPr>
          <a:lstStyle/>
          <a:p>
            <a:pPr marL="17858" marR="0" lvl="0" indent="0" algn="l" defTabSz="642883" rtl="0" eaLnBrk="1" fontAlgn="auto" latinLnBrk="0" hangingPunct="1">
              <a:lnSpc>
                <a:spcPct val="100000"/>
              </a:lnSpc>
              <a:spcBef>
                <a:spcPts val="0"/>
              </a:spcBef>
              <a:spcAft>
                <a:spcPts val="0"/>
              </a:spcAft>
              <a:buClrTx/>
              <a:buSzTx/>
              <a:buFontTx/>
              <a:buNone/>
              <a:tabLst/>
              <a:defRPr/>
            </a:pPr>
            <a:fld id="{81D60167-4931-47E6-BA6A-407CBD079E47}" type="slidenum">
              <a:rPr kumimoji="0" sz="844" b="0" i="0" u="none" strike="noStrike" kern="1200" cap="none" spc="0" normalizeH="0" baseline="0" noProof="0" dirty="0">
                <a:ln>
                  <a:noFill/>
                </a:ln>
                <a:solidFill>
                  <a:prstClr val="black"/>
                </a:solidFill>
                <a:effectLst/>
                <a:uLnTx/>
                <a:uFillTx/>
                <a:latin typeface="Arial"/>
                <a:ea typeface="+mn-ea"/>
                <a:cs typeface="Arial"/>
              </a:rPr>
              <a:pPr marL="17858" marR="0" lvl="0" indent="0" algn="l" defTabSz="642883" rtl="0" eaLnBrk="1" fontAlgn="auto" latinLnBrk="0" hangingPunct="1">
                <a:lnSpc>
                  <a:spcPct val="100000"/>
                </a:lnSpc>
                <a:spcBef>
                  <a:spcPts val="0"/>
                </a:spcBef>
                <a:spcAft>
                  <a:spcPts val="0"/>
                </a:spcAft>
                <a:buClrTx/>
                <a:buSzTx/>
                <a:buFontTx/>
                <a:buNone/>
                <a:tabLst/>
                <a:defRPr/>
              </a:pPr>
              <a:t>28</a:t>
            </a:fld>
            <a:endParaRPr kumimoji="0" sz="844" b="0" i="0" u="none" strike="noStrike" kern="1200" cap="none" spc="0" normalizeH="0" baseline="0" noProof="0" dirty="0">
              <a:ln>
                <a:noFill/>
              </a:ln>
              <a:solidFill>
                <a:prstClr val="black"/>
              </a:solidFill>
              <a:effectLst/>
              <a:uLnTx/>
              <a:uFillTx/>
              <a:latin typeface="Arial"/>
              <a:ea typeface="+mn-ea"/>
              <a:cs typeface="Arial"/>
            </a:endParaRPr>
          </a:p>
        </p:txBody>
      </p:sp>
      <p:pic>
        <p:nvPicPr>
          <p:cNvPr id="4" name="Picture 3">
            <a:extLst>
              <a:ext uri="{FF2B5EF4-FFF2-40B4-BE49-F238E27FC236}">
                <a16:creationId xmlns:a16="http://schemas.microsoft.com/office/drawing/2014/main" id="{80A3DDF6-BDD5-4506-B28C-A37E28E788DF}"/>
              </a:ext>
            </a:extLst>
          </p:cNvPr>
          <p:cNvPicPr>
            <a:picLocks noChangeAspect="1"/>
          </p:cNvPicPr>
          <p:nvPr/>
        </p:nvPicPr>
        <p:blipFill rotWithShape="1">
          <a:blip r:embed="rId3"/>
          <a:srcRect t="43739" r="47051"/>
          <a:stretch/>
        </p:blipFill>
        <p:spPr>
          <a:xfrm>
            <a:off x="5567768" y="2996031"/>
            <a:ext cx="6106781" cy="2468880"/>
          </a:xfrm>
          <a:prstGeom prst="rect">
            <a:avLst/>
          </a:prstGeom>
        </p:spPr>
      </p:pic>
      <p:pic>
        <p:nvPicPr>
          <p:cNvPr id="5" name="Picture 4">
            <a:extLst>
              <a:ext uri="{FF2B5EF4-FFF2-40B4-BE49-F238E27FC236}">
                <a16:creationId xmlns:a16="http://schemas.microsoft.com/office/drawing/2014/main" id="{15338BCA-6CFB-4FE7-A76C-129EE0BC611E}"/>
              </a:ext>
            </a:extLst>
          </p:cNvPr>
          <p:cNvPicPr>
            <a:picLocks noChangeAspect="1"/>
          </p:cNvPicPr>
          <p:nvPr/>
        </p:nvPicPr>
        <p:blipFill>
          <a:blip r:embed="rId4"/>
          <a:stretch>
            <a:fillRect/>
          </a:stretch>
        </p:blipFill>
        <p:spPr>
          <a:xfrm>
            <a:off x="9360189" y="1203221"/>
            <a:ext cx="1786283" cy="1408299"/>
          </a:xfrm>
          <a:prstGeom prst="rect">
            <a:avLst/>
          </a:prstGeom>
        </p:spPr>
      </p:pic>
      <p:graphicFrame>
        <p:nvGraphicFramePr>
          <p:cNvPr id="8" name="object 14">
            <a:extLst>
              <a:ext uri="{FF2B5EF4-FFF2-40B4-BE49-F238E27FC236}">
                <a16:creationId xmlns:a16="http://schemas.microsoft.com/office/drawing/2014/main" id="{61DEA62D-AB78-0665-7380-08211A71143B}"/>
              </a:ext>
            </a:extLst>
          </p:cNvPr>
          <p:cNvGraphicFramePr>
            <a:graphicFrameLocks noGrp="1"/>
          </p:cNvGraphicFramePr>
          <p:nvPr>
            <p:extLst>
              <p:ext uri="{D42A27DB-BD31-4B8C-83A1-F6EECF244321}">
                <p14:modId xmlns:p14="http://schemas.microsoft.com/office/powerpoint/2010/main" val="1471106382"/>
              </p:ext>
            </p:extLst>
          </p:nvPr>
        </p:nvGraphicFramePr>
        <p:xfrm>
          <a:off x="909083" y="2125980"/>
          <a:ext cx="3413731" cy="2606040"/>
        </p:xfrm>
        <a:graphic>
          <a:graphicData uri="http://schemas.openxmlformats.org/drawingml/2006/table">
            <a:tbl>
              <a:tblPr firstRow="1" bandRow="1">
                <a:tableStyleId>{2D5ABB26-0587-4C30-8999-92F81FD0307C}</a:tableStyleId>
              </a:tblPr>
              <a:tblGrid>
                <a:gridCol w="3413731">
                  <a:extLst>
                    <a:ext uri="{9D8B030D-6E8A-4147-A177-3AD203B41FA5}">
                      <a16:colId xmlns:a16="http://schemas.microsoft.com/office/drawing/2014/main" val="20000"/>
                    </a:ext>
                  </a:extLst>
                </a:gridCol>
              </a:tblGrid>
              <a:tr h="2606040">
                <a:tc>
                  <a:txBody>
                    <a:bodyPr/>
                    <a:lstStyle/>
                    <a:p>
                      <a:pPr marL="73660">
                        <a:lnSpc>
                          <a:spcPct val="100000"/>
                        </a:lnSpc>
                      </a:pPr>
                      <a:r>
                        <a:rPr sz="1900" b="1" dirty="0">
                          <a:latin typeface="Arial"/>
                          <a:cs typeface="Arial"/>
                        </a:rPr>
                        <a:t>Op</a:t>
                      </a:r>
                      <a:r>
                        <a:rPr sz="1900" b="1" spc="10" dirty="0">
                          <a:latin typeface="Arial"/>
                          <a:cs typeface="Arial"/>
                        </a:rPr>
                        <a:t>p</a:t>
                      </a:r>
                      <a:r>
                        <a:rPr sz="1900" b="1" dirty="0">
                          <a:latin typeface="Arial"/>
                          <a:cs typeface="Arial"/>
                        </a:rPr>
                        <a:t>ortun</a:t>
                      </a:r>
                      <a:r>
                        <a:rPr sz="1900" b="1" spc="-15" dirty="0">
                          <a:latin typeface="Arial"/>
                          <a:cs typeface="Arial"/>
                        </a:rPr>
                        <a:t>i</a:t>
                      </a:r>
                      <a:r>
                        <a:rPr sz="1900" b="1" dirty="0">
                          <a:latin typeface="Arial"/>
                          <a:cs typeface="Arial"/>
                        </a:rPr>
                        <a:t>ties</a:t>
                      </a:r>
                      <a:endParaRPr sz="1900" dirty="0">
                        <a:latin typeface="Arial"/>
                        <a:cs typeface="Arial"/>
                      </a:endParaRPr>
                    </a:p>
                    <a:p>
                      <a:pPr marL="360045" marR="66675" indent="-286385">
                        <a:lnSpc>
                          <a:spcPct val="100000"/>
                        </a:lnSpc>
                        <a:buFont typeface="Arial"/>
                        <a:buChar char="•"/>
                        <a:tabLst>
                          <a:tab pos="360680" algn="l"/>
                        </a:tabLst>
                      </a:pPr>
                      <a:r>
                        <a:rPr sz="1900" i="1" dirty="0">
                          <a:latin typeface="Arial"/>
                          <a:cs typeface="Arial"/>
                        </a:rPr>
                        <a:t>Su</a:t>
                      </a:r>
                      <a:r>
                        <a:rPr sz="1900" i="1" spc="-15" dirty="0">
                          <a:latin typeface="Arial"/>
                          <a:cs typeface="Arial"/>
                        </a:rPr>
                        <a:t>m</a:t>
                      </a:r>
                      <a:r>
                        <a:rPr sz="1900" i="1" spc="-25" dirty="0">
                          <a:latin typeface="Arial"/>
                          <a:cs typeface="Arial"/>
                        </a:rPr>
                        <a:t>m</a:t>
                      </a:r>
                      <a:r>
                        <a:rPr sz="1900" i="1" dirty="0">
                          <a:latin typeface="Arial"/>
                          <a:cs typeface="Arial"/>
                        </a:rPr>
                        <a:t>ariz</a:t>
                      </a:r>
                      <a:r>
                        <a:rPr sz="1900" i="1" spc="5" dirty="0">
                          <a:latin typeface="Arial"/>
                          <a:cs typeface="Arial"/>
                        </a:rPr>
                        <a:t>e</a:t>
                      </a:r>
                      <a:r>
                        <a:rPr sz="1900" i="1" dirty="0">
                          <a:latin typeface="Arial"/>
                          <a:cs typeface="Arial"/>
                        </a:rPr>
                        <a:t>s</a:t>
                      </a:r>
                      <a:r>
                        <a:rPr sz="1900" i="1" spc="15" dirty="0">
                          <a:latin typeface="Arial"/>
                          <a:cs typeface="Arial"/>
                        </a:rPr>
                        <a:t> </a:t>
                      </a:r>
                      <a:r>
                        <a:rPr sz="1900" b="1" i="1" dirty="0">
                          <a:solidFill>
                            <a:srgbClr val="C00000"/>
                          </a:solidFill>
                          <a:latin typeface="Arial"/>
                          <a:cs typeface="Arial"/>
                        </a:rPr>
                        <a:t>fav</a:t>
                      </a:r>
                      <a:r>
                        <a:rPr sz="1900" b="1" i="1" spc="5" dirty="0">
                          <a:solidFill>
                            <a:srgbClr val="C00000"/>
                          </a:solidFill>
                          <a:latin typeface="Arial"/>
                          <a:cs typeface="Arial"/>
                        </a:rPr>
                        <a:t>o</a:t>
                      </a:r>
                      <a:r>
                        <a:rPr sz="1900" b="1" i="1" dirty="0">
                          <a:solidFill>
                            <a:srgbClr val="C00000"/>
                          </a:solidFill>
                          <a:latin typeface="Arial"/>
                          <a:cs typeface="Arial"/>
                        </a:rPr>
                        <a:t>rable</a:t>
                      </a:r>
                      <a:r>
                        <a:rPr sz="1900" b="1" i="1" spc="-10" dirty="0">
                          <a:latin typeface="Arial"/>
                          <a:cs typeface="Arial"/>
                        </a:rPr>
                        <a:t> </a:t>
                      </a:r>
                      <a:r>
                        <a:rPr sz="1900" i="1" dirty="0">
                          <a:latin typeface="Arial"/>
                          <a:cs typeface="Arial"/>
                        </a:rPr>
                        <a:t>tre</a:t>
                      </a:r>
                      <a:r>
                        <a:rPr sz="1900" i="1" spc="-15" dirty="0">
                          <a:latin typeface="Arial"/>
                          <a:cs typeface="Arial"/>
                        </a:rPr>
                        <a:t>n</a:t>
                      </a:r>
                      <a:r>
                        <a:rPr sz="1900" i="1" spc="-10" dirty="0">
                          <a:latin typeface="Arial"/>
                          <a:cs typeface="Arial"/>
                        </a:rPr>
                        <a:t>d</a:t>
                      </a:r>
                      <a:r>
                        <a:rPr sz="1900" i="1" dirty="0">
                          <a:latin typeface="Arial"/>
                          <a:cs typeface="Arial"/>
                        </a:rPr>
                        <a:t>s or de</a:t>
                      </a:r>
                      <a:r>
                        <a:rPr sz="1900" i="1" spc="5" dirty="0">
                          <a:latin typeface="Arial"/>
                          <a:cs typeface="Arial"/>
                        </a:rPr>
                        <a:t>v</a:t>
                      </a:r>
                      <a:r>
                        <a:rPr sz="1900" i="1" dirty="0">
                          <a:latin typeface="Arial"/>
                          <a:cs typeface="Arial"/>
                        </a:rPr>
                        <a:t>elo</a:t>
                      </a:r>
                      <a:r>
                        <a:rPr sz="1900" i="1" spc="5" dirty="0">
                          <a:latin typeface="Arial"/>
                          <a:cs typeface="Arial"/>
                        </a:rPr>
                        <a:t>p</a:t>
                      </a:r>
                      <a:r>
                        <a:rPr sz="1900" i="1" spc="-25" dirty="0">
                          <a:latin typeface="Arial"/>
                          <a:cs typeface="Arial"/>
                        </a:rPr>
                        <a:t>m</a:t>
                      </a:r>
                      <a:r>
                        <a:rPr sz="1900" i="1" dirty="0">
                          <a:latin typeface="Arial"/>
                          <a:cs typeface="Arial"/>
                        </a:rPr>
                        <a:t>e</a:t>
                      </a:r>
                      <a:r>
                        <a:rPr sz="1900" i="1" spc="5" dirty="0">
                          <a:latin typeface="Arial"/>
                          <a:cs typeface="Arial"/>
                        </a:rPr>
                        <a:t>n</a:t>
                      </a:r>
                      <a:r>
                        <a:rPr sz="1900" i="1" dirty="0">
                          <a:latin typeface="Arial"/>
                          <a:cs typeface="Arial"/>
                        </a:rPr>
                        <a:t>ts that l</a:t>
                      </a:r>
                      <a:r>
                        <a:rPr sz="1900" i="1" spc="5" dirty="0">
                          <a:latin typeface="Arial"/>
                          <a:cs typeface="Arial"/>
                        </a:rPr>
                        <a:t>e</a:t>
                      </a:r>
                      <a:r>
                        <a:rPr sz="1900" i="1" dirty="0">
                          <a:latin typeface="Arial"/>
                          <a:cs typeface="Arial"/>
                        </a:rPr>
                        <a:t>ad</a:t>
                      </a:r>
                      <a:r>
                        <a:rPr sz="1900" i="1" spc="-10" dirty="0">
                          <a:latin typeface="Arial"/>
                          <a:cs typeface="Arial"/>
                        </a:rPr>
                        <a:t> </a:t>
                      </a:r>
                      <a:r>
                        <a:rPr sz="1900" i="1" dirty="0">
                          <a:latin typeface="Arial"/>
                          <a:cs typeface="Arial"/>
                        </a:rPr>
                        <a:t>to hig</a:t>
                      </a:r>
                      <a:r>
                        <a:rPr sz="1900" i="1" spc="5" dirty="0">
                          <a:latin typeface="Arial"/>
                          <a:cs typeface="Arial"/>
                        </a:rPr>
                        <a:t>h</a:t>
                      </a:r>
                      <a:r>
                        <a:rPr sz="1900" i="1" dirty="0">
                          <a:latin typeface="Arial"/>
                          <a:cs typeface="Arial"/>
                        </a:rPr>
                        <a:t>er sal</a:t>
                      </a:r>
                      <a:r>
                        <a:rPr sz="1900" i="1" spc="5" dirty="0">
                          <a:latin typeface="Arial"/>
                          <a:cs typeface="Arial"/>
                        </a:rPr>
                        <a:t>e</a:t>
                      </a:r>
                      <a:r>
                        <a:rPr sz="1900" i="1" dirty="0">
                          <a:latin typeface="Arial"/>
                          <a:cs typeface="Arial"/>
                        </a:rPr>
                        <a:t>s,</a:t>
                      </a:r>
                      <a:r>
                        <a:rPr sz="1900" i="1" spc="-15" dirty="0">
                          <a:latin typeface="Arial"/>
                          <a:cs typeface="Arial"/>
                        </a:rPr>
                        <a:t> </a:t>
                      </a:r>
                      <a:r>
                        <a:rPr sz="1900" i="1" dirty="0">
                          <a:latin typeface="Arial"/>
                          <a:cs typeface="Arial"/>
                        </a:rPr>
                        <a:t>profits or new b</a:t>
                      </a:r>
                      <a:r>
                        <a:rPr sz="1900" i="1" spc="5" dirty="0">
                          <a:latin typeface="Arial"/>
                          <a:cs typeface="Arial"/>
                        </a:rPr>
                        <a:t>u</a:t>
                      </a:r>
                      <a:r>
                        <a:rPr sz="1900" i="1" dirty="0">
                          <a:latin typeface="Arial"/>
                          <a:cs typeface="Arial"/>
                        </a:rPr>
                        <a:t>si</a:t>
                      </a:r>
                      <a:r>
                        <a:rPr sz="1900" i="1" spc="5" dirty="0">
                          <a:latin typeface="Arial"/>
                          <a:cs typeface="Arial"/>
                        </a:rPr>
                        <a:t>n</a:t>
                      </a:r>
                      <a:r>
                        <a:rPr sz="1900" i="1" dirty="0">
                          <a:latin typeface="Arial"/>
                          <a:cs typeface="Arial"/>
                        </a:rPr>
                        <a:t>e</a:t>
                      </a:r>
                      <a:r>
                        <a:rPr sz="1900" i="1" spc="5" dirty="0">
                          <a:latin typeface="Arial"/>
                          <a:cs typeface="Arial"/>
                        </a:rPr>
                        <a:t>s</a:t>
                      </a:r>
                      <a:r>
                        <a:rPr sz="1900" i="1" dirty="0">
                          <a:latin typeface="Arial"/>
                          <a:cs typeface="Arial"/>
                        </a:rPr>
                        <a:t>s</a:t>
                      </a:r>
                      <a:r>
                        <a:rPr sz="1900" i="1" spc="-20" dirty="0">
                          <a:latin typeface="Arial"/>
                          <a:cs typeface="Arial"/>
                        </a:rPr>
                        <a:t> </a:t>
                      </a:r>
                      <a:r>
                        <a:rPr sz="1900" i="1" dirty="0">
                          <a:latin typeface="Arial"/>
                          <a:cs typeface="Arial"/>
                        </a:rPr>
                        <a:t>o</a:t>
                      </a:r>
                      <a:r>
                        <a:rPr sz="1900" i="1" spc="5" dirty="0">
                          <a:latin typeface="Arial"/>
                          <a:cs typeface="Arial"/>
                        </a:rPr>
                        <a:t>p</a:t>
                      </a:r>
                      <a:r>
                        <a:rPr sz="1900" i="1" dirty="0">
                          <a:latin typeface="Arial"/>
                          <a:cs typeface="Arial"/>
                        </a:rPr>
                        <a:t>p</a:t>
                      </a:r>
                      <a:r>
                        <a:rPr sz="1900" i="1" spc="5" dirty="0">
                          <a:latin typeface="Arial"/>
                          <a:cs typeface="Arial"/>
                        </a:rPr>
                        <a:t>o</a:t>
                      </a:r>
                      <a:r>
                        <a:rPr sz="1900" i="1" dirty="0">
                          <a:latin typeface="Arial"/>
                          <a:cs typeface="Arial"/>
                        </a:rPr>
                        <a:t>rtunities</a:t>
                      </a:r>
                      <a:endParaRPr sz="1900" dirty="0">
                        <a:latin typeface="Arial"/>
                        <a:cs typeface="Arial"/>
                      </a:endParaRPr>
                    </a:p>
                    <a:p>
                      <a:pPr marL="360045" marR="487045" indent="-286385">
                        <a:lnSpc>
                          <a:spcPct val="100000"/>
                        </a:lnSpc>
                        <a:buFont typeface="Arial"/>
                        <a:buChar char="•"/>
                        <a:tabLst>
                          <a:tab pos="360680" algn="l"/>
                        </a:tabLst>
                      </a:pPr>
                      <a:r>
                        <a:rPr sz="1900" i="1" dirty="0">
                          <a:latin typeface="Arial"/>
                          <a:cs typeface="Arial"/>
                        </a:rPr>
                        <a:t>D</a:t>
                      </a:r>
                      <a:r>
                        <a:rPr sz="1900" i="1" spc="5" dirty="0">
                          <a:latin typeface="Arial"/>
                          <a:cs typeface="Arial"/>
                        </a:rPr>
                        <a:t>e</a:t>
                      </a:r>
                      <a:r>
                        <a:rPr sz="1900" i="1" dirty="0">
                          <a:latin typeface="Arial"/>
                          <a:cs typeface="Arial"/>
                        </a:rPr>
                        <a:t>s</a:t>
                      </a:r>
                      <a:r>
                        <a:rPr sz="1900" i="1" spc="10" dirty="0">
                          <a:latin typeface="Arial"/>
                          <a:cs typeface="Arial"/>
                        </a:rPr>
                        <a:t>c</a:t>
                      </a:r>
                      <a:r>
                        <a:rPr sz="1900" i="1" dirty="0">
                          <a:latin typeface="Arial"/>
                          <a:cs typeface="Arial"/>
                        </a:rPr>
                        <a:t>ribe</a:t>
                      </a:r>
                      <a:r>
                        <a:rPr sz="1900" i="1" spc="-25" dirty="0">
                          <a:latin typeface="Arial"/>
                          <a:cs typeface="Arial"/>
                        </a:rPr>
                        <a:t> </a:t>
                      </a:r>
                      <a:r>
                        <a:rPr sz="1900" i="1" dirty="0">
                          <a:latin typeface="Arial"/>
                          <a:cs typeface="Arial"/>
                        </a:rPr>
                        <a:t>e</a:t>
                      </a:r>
                      <a:r>
                        <a:rPr sz="1900" i="1" spc="5" dirty="0">
                          <a:latin typeface="Arial"/>
                          <a:cs typeface="Arial"/>
                        </a:rPr>
                        <a:t>x</a:t>
                      </a:r>
                      <a:r>
                        <a:rPr sz="1900" i="1" dirty="0">
                          <a:latin typeface="Arial"/>
                          <a:cs typeface="Arial"/>
                        </a:rPr>
                        <a:t>ternal</a:t>
                      </a:r>
                      <a:r>
                        <a:rPr sz="1900" i="1" spc="-15" dirty="0">
                          <a:latin typeface="Arial"/>
                          <a:cs typeface="Arial"/>
                        </a:rPr>
                        <a:t> </a:t>
                      </a:r>
                      <a:r>
                        <a:rPr sz="1900" i="1" dirty="0">
                          <a:latin typeface="Arial"/>
                          <a:cs typeface="Arial"/>
                        </a:rPr>
                        <a:t>situ</a:t>
                      </a:r>
                      <a:r>
                        <a:rPr sz="1900" i="1" spc="5" dirty="0">
                          <a:latin typeface="Arial"/>
                          <a:cs typeface="Arial"/>
                        </a:rPr>
                        <a:t>a</a:t>
                      </a:r>
                      <a:r>
                        <a:rPr sz="1900" i="1" dirty="0">
                          <a:latin typeface="Arial"/>
                          <a:cs typeface="Arial"/>
                        </a:rPr>
                        <a:t>tion, n</a:t>
                      </a:r>
                      <a:r>
                        <a:rPr sz="1900" i="1" spc="5" dirty="0">
                          <a:latin typeface="Arial"/>
                          <a:cs typeface="Arial"/>
                        </a:rPr>
                        <a:t>o</a:t>
                      </a:r>
                      <a:r>
                        <a:rPr sz="1900" i="1" dirty="0">
                          <a:latin typeface="Arial"/>
                          <a:cs typeface="Arial"/>
                        </a:rPr>
                        <a:t>t</a:t>
                      </a:r>
                      <a:r>
                        <a:rPr sz="1900" i="1" spc="-10" dirty="0">
                          <a:latin typeface="Arial"/>
                          <a:cs typeface="Arial"/>
                        </a:rPr>
                        <a:t> </a:t>
                      </a:r>
                      <a:r>
                        <a:rPr sz="1900" i="1" dirty="0">
                          <a:latin typeface="Arial"/>
                          <a:cs typeface="Arial"/>
                        </a:rPr>
                        <a:t>d</a:t>
                      </a:r>
                      <a:r>
                        <a:rPr sz="1900" i="1" spc="5" dirty="0">
                          <a:latin typeface="Arial"/>
                          <a:cs typeface="Arial"/>
                        </a:rPr>
                        <a:t>e</a:t>
                      </a:r>
                      <a:r>
                        <a:rPr sz="1900" i="1" dirty="0">
                          <a:latin typeface="Arial"/>
                          <a:cs typeface="Arial"/>
                        </a:rPr>
                        <a:t>sired</a:t>
                      </a:r>
                      <a:r>
                        <a:rPr sz="1900" i="1" spc="-10" dirty="0">
                          <a:latin typeface="Arial"/>
                          <a:cs typeface="Arial"/>
                        </a:rPr>
                        <a:t> </a:t>
                      </a:r>
                      <a:r>
                        <a:rPr sz="1900" i="1" dirty="0">
                          <a:latin typeface="Arial"/>
                          <a:cs typeface="Arial"/>
                        </a:rPr>
                        <a:t>a</a:t>
                      </a:r>
                      <a:r>
                        <a:rPr sz="1900" i="1" spc="5" dirty="0">
                          <a:latin typeface="Arial"/>
                          <a:cs typeface="Arial"/>
                        </a:rPr>
                        <a:t>c</a:t>
                      </a:r>
                      <a:r>
                        <a:rPr sz="1900" i="1" dirty="0">
                          <a:latin typeface="Arial"/>
                          <a:cs typeface="Arial"/>
                        </a:rPr>
                        <a:t>tion/strategy</a:t>
                      </a:r>
                      <a:endParaRPr sz="1900" dirty="0">
                        <a:latin typeface="Arial"/>
                        <a:cs typeface="Arial"/>
                      </a:endParaRPr>
                    </a:p>
                  </a:txBody>
                  <a:tcPr marL="0" marR="0" marT="0"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solidFill>
                      <a:schemeClr val="bg1"/>
                    </a:solidFill>
                  </a:tcPr>
                </a:tc>
                <a:extLst>
                  <a:ext uri="{0D108BD9-81ED-4DB2-BD59-A6C34878D82A}">
                    <a16:rowId xmlns:a16="http://schemas.microsoft.com/office/drawing/2014/main" val="10001"/>
                  </a:ext>
                </a:extLst>
              </a:tr>
            </a:tbl>
          </a:graphicData>
        </a:graphic>
      </p:graphicFrame>
      <p:sp>
        <p:nvSpPr>
          <p:cNvPr id="3" name="object 13">
            <a:extLst>
              <a:ext uri="{FF2B5EF4-FFF2-40B4-BE49-F238E27FC236}">
                <a16:creationId xmlns:a16="http://schemas.microsoft.com/office/drawing/2014/main" id="{B0E9077B-AA6F-B730-3C47-D3764ACD813F}"/>
              </a:ext>
            </a:extLst>
          </p:cNvPr>
          <p:cNvSpPr txBox="1"/>
          <p:nvPr/>
        </p:nvSpPr>
        <p:spPr>
          <a:xfrm>
            <a:off x="3162287" y="475780"/>
            <a:ext cx="9447221" cy="739253"/>
          </a:xfrm>
          <a:prstGeom prst="rect">
            <a:avLst/>
          </a:prstGeom>
          <a:ln>
            <a:noFill/>
          </a:ln>
          <a:extLst>
            <a:ext uri="{909E8E84-426E-40DD-AFC4-6F175D3DCCD1}">
              <a14:hiddenFill xmlns:a14="http://schemas.microsoft.com/office/drawing/2010/main">
                <a:solidFill>
                  <a:srgbClr val="124C37"/>
                </a:solidFill>
              </a14:hiddenFill>
            </a:ext>
          </a:extLst>
        </p:spPr>
        <p:txBody>
          <a:bodyPr vert="horz" lIns="91440" tIns="45720" rIns="91440" bIns="45720" rtlCol="0" anchor="ctr">
            <a:noAutofit/>
          </a:bodyPr>
          <a:lstStyle>
            <a:defPPr>
              <a:defRPr lang="en-SA"/>
            </a:defPPr>
            <a:lvl1pPr marR="0" lvl="0" indent="0" algn="ctr" fontAlgn="auto">
              <a:lnSpc>
                <a:spcPct val="90000"/>
              </a:lnSpc>
              <a:spcBef>
                <a:spcPct val="0"/>
              </a:spcBef>
              <a:spcAft>
                <a:spcPts val="0"/>
              </a:spcAft>
              <a:buClrTx/>
              <a:buSzTx/>
              <a:buFontTx/>
              <a:buNone/>
              <a:tabLst/>
              <a:defRPr sz="4000" b="1" cap="all" baseline="0">
                <a:solidFill>
                  <a:srgbClr val="C00000"/>
                </a:solidFill>
                <a:effectLst/>
                <a:latin typeface="Abadi" panose="020B0604020104020204" pitchFamily="34" charset="0"/>
                <a:ea typeface="+mj-ea"/>
                <a:cs typeface="+mj-cs"/>
              </a:defRPr>
            </a:lvl1pPr>
          </a:lstStyle>
          <a:p>
            <a:pPr marL="0" marR="0" lvl="0" indent="0" algn="ctr" defTabSz="914354" rtl="0" eaLnBrk="1" fontAlgn="auto" latinLnBrk="0" hangingPunct="1">
              <a:lnSpc>
                <a:spcPct val="90000"/>
              </a:lnSpc>
              <a:spcBef>
                <a:spcPct val="0"/>
              </a:spcBef>
              <a:spcAft>
                <a:spcPts val="0"/>
              </a:spcAft>
              <a:buClrTx/>
              <a:buSzTx/>
              <a:buFontTx/>
              <a:buNone/>
              <a:tabLst/>
              <a:defRPr/>
            </a:pPr>
            <a:r>
              <a:rPr kumimoji="0" sz="4000" b="1" i="0" u="none" strike="noStrike" kern="1200" cap="all" spc="0" normalizeH="0" baseline="0" noProof="0" dirty="0">
                <a:ln>
                  <a:noFill/>
                </a:ln>
                <a:solidFill>
                  <a:srgbClr val="C00000"/>
                </a:solidFill>
                <a:effectLst/>
                <a:uLnTx/>
                <a:uFillTx/>
                <a:latin typeface="Abadi" panose="020B0604020104020204" pitchFamily="34" charset="0"/>
                <a:ea typeface="+mj-ea"/>
                <a:cs typeface="+mj-cs"/>
              </a:rPr>
              <a:t>SWOT</a:t>
            </a:r>
            <a:r>
              <a:rPr kumimoji="0" lang="en-US" sz="4000" b="1" i="0" u="none" strike="noStrike" kern="1200" cap="all" spc="0" normalizeH="0" baseline="0" noProof="0" dirty="0">
                <a:ln>
                  <a:noFill/>
                </a:ln>
                <a:solidFill>
                  <a:srgbClr val="C00000"/>
                </a:solidFill>
                <a:effectLst/>
                <a:uLnTx/>
                <a:uFillTx/>
                <a:latin typeface="Abadi" panose="020B0604020104020204" pitchFamily="34" charset="0"/>
                <a:ea typeface="+mj-ea"/>
                <a:cs typeface="+mj-cs"/>
              </a:rPr>
              <a:t> </a:t>
            </a:r>
            <a:r>
              <a:rPr kumimoji="0" sz="4000" b="1" i="0" u="none" strike="noStrike" kern="1200" cap="all" spc="0" normalizeH="0" baseline="0" noProof="0" dirty="0">
                <a:ln>
                  <a:noFill/>
                </a:ln>
                <a:solidFill>
                  <a:srgbClr val="C00000"/>
                </a:solidFill>
                <a:effectLst/>
                <a:uLnTx/>
                <a:uFillTx/>
                <a:latin typeface="Abadi" panose="020B0604020104020204" pitchFamily="34" charset="0"/>
                <a:ea typeface="+mj-ea"/>
                <a:cs typeface="+mj-cs"/>
              </a:rPr>
              <a:t>Analysis	</a:t>
            </a:r>
          </a:p>
        </p:txBody>
      </p:sp>
    </p:spTree>
    <p:extLst>
      <p:ext uri="{BB962C8B-B14F-4D97-AF65-F5344CB8AC3E}">
        <p14:creationId xmlns:p14="http://schemas.microsoft.com/office/powerpoint/2010/main" val="194947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4"/>
          <p:cNvGraphicFramePr>
            <a:graphicFrameLocks noGrp="1"/>
          </p:cNvGraphicFramePr>
          <p:nvPr>
            <p:extLst>
              <p:ext uri="{D42A27DB-BD31-4B8C-83A1-F6EECF244321}">
                <p14:modId xmlns:p14="http://schemas.microsoft.com/office/powerpoint/2010/main" val="2693021186"/>
              </p:ext>
            </p:extLst>
          </p:nvPr>
        </p:nvGraphicFramePr>
        <p:xfrm>
          <a:off x="893456" y="2404519"/>
          <a:ext cx="3063687" cy="2606040"/>
        </p:xfrm>
        <a:graphic>
          <a:graphicData uri="http://schemas.openxmlformats.org/drawingml/2006/table">
            <a:tbl>
              <a:tblPr firstRow="1" bandRow="1">
                <a:tableStyleId>{2D5ABB26-0587-4C30-8999-92F81FD0307C}</a:tableStyleId>
              </a:tblPr>
              <a:tblGrid>
                <a:gridCol w="3063687">
                  <a:extLst>
                    <a:ext uri="{9D8B030D-6E8A-4147-A177-3AD203B41FA5}">
                      <a16:colId xmlns:a16="http://schemas.microsoft.com/office/drawing/2014/main" val="20001"/>
                    </a:ext>
                  </a:extLst>
                </a:gridCol>
              </a:tblGrid>
              <a:tr h="2606040">
                <a:tc>
                  <a:txBody>
                    <a:bodyPr/>
                    <a:lstStyle/>
                    <a:p>
                      <a:pPr marL="74295">
                        <a:lnSpc>
                          <a:spcPct val="100000"/>
                        </a:lnSpc>
                      </a:pPr>
                      <a:r>
                        <a:rPr sz="1900" b="1" dirty="0">
                          <a:latin typeface="Arial"/>
                          <a:cs typeface="Arial"/>
                        </a:rPr>
                        <a:t>T</a:t>
                      </a:r>
                      <a:r>
                        <a:rPr sz="1900" b="1" spc="5" dirty="0">
                          <a:latin typeface="Arial"/>
                          <a:cs typeface="Arial"/>
                        </a:rPr>
                        <a:t>h</a:t>
                      </a:r>
                      <a:r>
                        <a:rPr sz="1900" b="1" dirty="0">
                          <a:latin typeface="Arial"/>
                          <a:cs typeface="Arial"/>
                        </a:rPr>
                        <a:t>reats</a:t>
                      </a:r>
                      <a:endParaRPr sz="1900" dirty="0">
                        <a:latin typeface="Arial"/>
                        <a:cs typeface="Arial"/>
                      </a:endParaRPr>
                    </a:p>
                    <a:p>
                      <a:pPr marL="360680" marR="169545" indent="-286385">
                        <a:lnSpc>
                          <a:spcPct val="100000"/>
                        </a:lnSpc>
                        <a:buFont typeface="Arial"/>
                        <a:buChar char="•"/>
                        <a:tabLst>
                          <a:tab pos="361315" algn="l"/>
                        </a:tabLst>
                      </a:pPr>
                      <a:r>
                        <a:rPr sz="1900" i="1" dirty="0">
                          <a:latin typeface="Arial"/>
                          <a:cs typeface="Arial"/>
                        </a:rPr>
                        <a:t>Su</a:t>
                      </a:r>
                      <a:r>
                        <a:rPr sz="1900" i="1" spc="-15" dirty="0">
                          <a:latin typeface="Arial"/>
                          <a:cs typeface="Arial"/>
                        </a:rPr>
                        <a:t>m</a:t>
                      </a:r>
                      <a:r>
                        <a:rPr sz="1900" i="1" spc="-25" dirty="0">
                          <a:latin typeface="Arial"/>
                          <a:cs typeface="Arial"/>
                        </a:rPr>
                        <a:t>m</a:t>
                      </a:r>
                      <a:r>
                        <a:rPr sz="1900" i="1" dirty="0">
                          <a:latin typeface="Arial"/>
                          <a:cs typeface="Arial"/>
                        </a:rPr>
                        <a:t>ariz</a:t>
                      </a:r>
                      <a:r>
                        <a:rPr sz="1900" i="1" spc="5" dirty="0">
                          <a:latin typeface="Arial"/>
                          <a:cs typeface="Arial"/>
                        </a:rPr>
                        <a:t>e</a:t>
                      </a:r>
                      <a:r>
                        <a:rPr sz="1900" i="1" dirty="0">
                          <a:latin typeface="Arial"/>
                          <a:cs typeface="Arial"/>
                        </a:rPr>
                        <a:t>s</a:t>
                      </a:r>
                      <a:r>
                        <a:rPr sz="1900" i="1" spc="15" dirty="0">
                          <a:latin typeface="Arial"/>
                          <a:cs typeface="Arial"/>
                        </a:rPr>
                        <a:t> </a:t>
                      </a:r>
                      <a:r>
                        <a:rPr sz="1900" b="1" i="1" dirty="0">
                          <a:solidFill>
                            <a:srgbClr val="C00000"/>
                          </a:solidFill>
                          <a:latin typeface="Arial"/>
                          <a:cs typeface="Arial"/>
                        </a:rPr>
                        <a:t>u</a:t>
                      </a:r>
                      <a:r>
                        <a:rPr sz="1900" b="1" i="1" spc="5" dirty="0">
                          <a:solidFill>
                            <a:srgbClr val="C00000"/>
                          </a:solidFill>
                          <a:latin typeface="Arial"/>
                          <a:cs typeface="Arial"/>
                        </a:rPr>
                        <a:t>n</a:t>
                      </a:r>
                      <a:r>
                        <a:rPr sz="1900" b="1" i="1" dirty="0">
                          <a:solidFill>
                            <a:srgbClr val="C00000"/>
                          </a:solidFill>
                          <a:latin typeface="Arial"/>
                          <a:cs typeface="Arial"/>
                        </a:rPr>
                        <a:t>fav</a:t>
                      </a:r>
                      <a:r>
                        <a:rPr sz="1900" b="1" i="1" spc="5" dirty="0">
                          <a:solidFill>
                            <a:srgbClr val="C00000"/>
                          </a:solidFill>
                          <a:latin typeface="Arial"/>
                          <a:cs typeface="Arial"/>
                        </a:rPr>
                        <a:t>o</a:t>
                      </a:r>
                      <a:r>
                        <a:rPr sz="1900" b="1" i="1" dirty="0">
                          <a:solidFill>
                            <a:srgbClr val="C00000"/>
                          </a:solidFill>
                          <a:latin typeface="Arial"/>
                          <a:cs typeface="Arial"/>
                        </a:rPr>
                        <a:t>rable</a:t>
                      </a:r>
                      <a:r>
                        <a:rPr sz="1900" b="1" i="1" dirty="0">
                          <a:latin typeface="Arial"/>
                          <a:cs typeface="Arial"/>
                        </a:rPr>
                        <a:t> </a:t>
                      </a:r>
                      <a:r>
                        <a:rPr sz="1900" i="1" dirty="0">
                          <a:latin typeface="Arial"/>
                          <a:cs typeface="Arial"/>
                        </a:rPr>
                        <a:t>trends</a:t>
                      </a:r>
                      <a:r>
                        <a:rPr sz="1900" i="1" spc="5" dirty="0">
                          <a:latin typeface="Arial"/>
                          <a:cs typeface="Arial"/>
                        </a:rPr>
                        <a:t> </a:t>
                      </a:r>
                      <a:r>
                        <a:rPr sz="1900" i="1" dirty="0">
                          <a:latin typeface="Arial"/>
                          <a:cs typeface="Arial"/>
                        </a:rPr>
                        <a:t>or dev</a:t>
                      </a:r>
                      <a:r>
                        <a:rPr sz="1900" i="1" spc="10" dirty="0">
                          <a:latin typeface="Arial"/>
                          <a:cs typeface="Arial"/>
                        </a:rPr>
                        <a:t>e</a:t>
                      </a:r>
                      <a:r>
                        <a:rPr sz="1900" i="1" dirty="0">
                          <a:latin typeface="Arial"/>
                          <a:cs typeface="Arial"/>
                        </a:rPr>
                        <a:t>lop</a:t>
                      </a:r>
                      <a:r>
                        <a:rPr sz="1900" i="1" spc="-20" dirty="0">
                          <a:latin typeface="Arial"/>
                          <a:cs typeface="Arial"/>
                        </a:rPr>
                        <a:t>m</a:t>
                      </a:r>
                      <a:r>
                        <a:rPr sz="1900" i="1" dirty="0">
                          <a:latin typeface="Arial"/>
                          <a:cs typeface="Arial"/>
                        </a:rPr>
                        <a:t>e</a:t>
                      </a:r>
                      <a:r>
                        <a:rPr sz="1900" i="1" spc="5" dirty="0">
                          <a:latin typeface="Arial"/>
                          <a:cs typeface="Arial"/>
                        </a:rPr>
                        <a:t>n</a:t>
                      </a:r>
                      <a:r>
                        <a:rPr sz="1900" i="1" dirty="0">
                          <a:latin typeface="Arial"/>
                          <a:cs typeface="Arial"/>
                        </a:rPr>
                        <a:t>ts that</a:t>
                      </a:r>
                      <a:r>
                        <a:rPr sz="1900" i="1" spc="5" dirty="0">
                          <a:latin typeface="Arial"/>
                          <a:cs typeface="Arial"/>
                        </a:rPr>
                        <a:t> </a:t>
                      </a:r>
                      <a:r>
                        <a:rPr sz="1900" i="1" dirty="0">
                          <a:latin typeface="Arial"/>
                          <a:cs typeface="Arial"/>
                        </a:rPr>
                        <a:t>threaten</a:t>
                      </a:r>
                      <a:r>
                        <a:rPr sz="1900" i="1" spc="5" dirty="0">
                          <a:latin typeface="Arial"/>
                          <a:cs typeface="Arial"/>
                        </a:rPr>
                        <a:t> </a:t>
                      </a:r>
                      <a:r>
                        <a:rPr sz="1900" i="1" dirty="0">
                          <a:latin typeface="Arial"/>
                          <a:cs typeface="Arial"/>
                        </a:rPr>
                        <a:t>sal</a:t>
                      </a:r>
                      <a:r>
                        <a:rPr sz="1900" i="1" spc="5" dirty="0">
                          <a:latin typeface="Arial"/>
                          <a:cs typeface="Arial"/>
                        </a:rPr>
                        <a:t>e</a:t>
                      </a:r>
                      <a:r>
                        <a:rPr sz="1900" i="1" dirty="0">
                          <a:latin typeface="Arial"/>
                          <a:cs typeface="Arial"/>
                        </a:rPr>
                        <a:t>s,</a:t>
                      </a:r>
                      <a:r>
                        <a:rPr sz="1900" i="1" spc="-15" dirty="0">
                          <a:latin typeface="Arial"/>
                          <a:cs typeface="Arial"/>
                        </a:rPr>
                        <a:t> </a:t>
                      </a:r>
                      <a:r>
                        <a:rPr sz="1900" i="1" dirty="0">
                          <a:latin typeface="Arial"/>
                          <a:cs typeface="Arial"/>
                        </a:rPr>
                        <a:t>profits or li</a:t>
                      </a:r>
                      <a:r>
                        <a:rPr sz="1900" i="1" spc="-30" dirty="0">
                          <a:latin typeface="Arial"/>
                          <a:cs typeface="Arial"/>
                        </a:rPr>
                        <a:t>m</a:t>
                      </a:r>
                      <a:r>
                        <a:rPr sz="1900" i="1" dirty="0">
                          <a:latin typeface="Arial"/>
                          <a:cs typeface="Arial"/>
                        </a:rPr>
                        <a:t>its</a:t>
                      </a:r>
                      <a:r>
                        <a:rPr sz="1900" i="1" spc="5" dirty="0">
                          <a:latin typeface="Arial"/>
                          <a:cs typeface="Arial"/>
                        </a:rPr>
                        <a:t> </a:t>
                      </a:r>
                      <a:r>
                        <a:rPr sz="1900" i="1" dirty="0">
                          <a:latin typeface="Arial"/>
                          <a:cs typeface="Arial"/>
                        </a:rPr>
                        <a:t>n</a:t>
                      </a:r>
                      <a:r>
                        <a:rPr sz="1900" i="1" spc="5" dirty="0">
                          <a:latin typeface="Arial"/>
                          <a:cs typeface="Arial"/>
                        </a:rPr>
                        <a:t>e</a:t>
                      </a:r>
                      <a:r>
                        <a:rPr sz="1900" i="1" dirty="0">
                          <a:latin typeface="Arial"/>
                          <a:cs typeface="Arial"/>
                        </a:rPr>
                        <a:t>w b</a:t>
                      </a:r>
                      <a:r>
                        <a:rPr sz="1900" i="1" spc="5" dirty="0">
                          <a:latin typeface="Arial"/>
                          <a:cs typeface="Arial"/>
                        </a:rPr>
                        <a:t>u</a:t>
                      </a:r>
                      <a:r>
                        <a:rPr sz="1900" i="1" dirty="0">
                          <a:latin typeface="Arial"/>
                          <a:cs typeface="Arial"/>
                        </a:rPr>
                        <a:t>si</a:t>
                      </a:r>
                      <a:r>
                        <a:rPr sz="1900" i="1" spc="5" dirty="0">
                          <a:latin typeface="Arial"/>
                          <a:cs typeface="Arial"/>
                        </a:rPr>
                        <a:t>n</a:t>
                      </a:r>
                      <a:r>
                        <a:rPr sz="1900" i="1" dirty="0">
                          <a:latin typeface="Arial"/>
                          <a:cs typeface="Arial"/>
                        </a:rPr>
                        <a:t>e</a:t>
                      </a:r>
                      <a:r>
                        <a:rPr sz="1900" i="1" spc="5" dirty="0">
                          <a:latin typeface="Arial"/>
                          <a:cs typeface="Arial"/>
                        </a:rPr>
                        <a:t>s</a:t>
                      </a:r>
                      <a:r>
                        <a:rPr sz="1900" i="1" dirty="0">
                          <a:latin typeface="Arial"/>
                          <a:cs typeface="Arial"/>
                        </a:rPr>
                        <a:t>s o</a:t>
                      </a:r>
                      <a:r>
                        <a:rPr sz="1900" i="1" spc="5" dirty="0">
                          <a:latin typeface="Arial"/>
                          <a:cs typeface="Arial"/>
                        </a:rPr>
                        <a:t>p</a:t>
                      </a:r>
                      <a:r>
                        <a:rPr sz="1900" i="1" dirty="0">
                          <a:latin typeface="Arial"/>
                          <a:cs typeface="Arial"/>
                        </a:rPr>
                        <a:t>p</a:t>
                      </a:r>
                      <a:r>
                        <a:rPr sz="1900" i="1" spc="5" dirty="0">
                          <a:latin typeface="Arial"/>
                          <a:cs typeface="Arial"/>
                        </a:rPr>
                        <a:t>o</a:t>
                      </a:r>
                      <a:r>
                        <a:rPr sz="1900" i="1" dirty="0">
                          <a:latin typeface="Arial"/>
                          <a:cs typeface="Arial"/>
                        </a:rPr>
                        <a:t>rtunities</a:t>
                      </a:r>
                      <a:endParaRPr sz="1900" dirty="0">
                        <a:latin typeface="Arial"/>
                        <a:cs typeface="Arial"/>
                      </a:endParaRPr>
                    </a:p>
                    <a:p>
                      <a:pPr marL="360680" indent="-286385">
                        <a:lnSpc>
                          <a:spcPct val="100000"/>
                        </a:lnSpc>
                        <a:buFont typeface="Arial"/>
                        <a:buChar char="•"/>
                        <a:tabLst>
                          <a:tab pos="361315" algn="l"/>
                        </a:tabLst>
                      </a:pPr>
                      <a:r>
                        <a:rPr sz="1900" i="1" dirty="0">
                          <a:latin typeface="Arial"/>
                          <a:cs typeface="Arial"/>
                        </a:rPr>
                        <a:t>R</a:t>
                      </a:r>
                      <a:r>
                        <a:rPr sz="1900" i="1" spc="5" dirty="0">
                          <a:latin typeface="Arial"/>
                          <a:cs typeface="Arial"/>
                        </a:rPr>
                        <a:t>e</a:t>
                      </a:r>
                      <a:r>
                        <a:rPr sz="1900" i="1" dirty="0">
                          <a:latin typeface="Arial"/>
                          <a:cs typeface="Arial"/>
                        </a:rPr>
                        <a:t>c</a:t>
                      </a:r>
                      <a:r>
                        <a:rPr sz="1900" i="1" spc="5" dirty="0">
                          <a:latin typeface="Arial"/>
                          <a:cs typeface="Arial"/>
                        </a:rPr>
                        <a:t>o</a:t>
                      </a:r>
                      <a:r>
                        <a:rPr sz="1900" i="1" dirty="0">
                          <a:latin typeface="Arial"/>
                          <a:cs typeface="Arial"/>
                        </a:rPr>
                        <a:t>g</a:t>
                      </a:r>
                      <a:r>
                        <a:rPr sz="1900" i="1" spc="5" dirty="0">
                          <a:latin typeface="Arial"/>
                          <a:cs typeface="Arial"/>
                        </a:rPr>
                        <a:t>n</a:t>
                      </a:r>
                      <a:r>
                        <a:rPr sz="1900" i="1" dirty="0">
                          <a:latin typeface="Arial"/>
                          <a:cs typeface="Arial"/>
                        </a:rPr>
                        <a:t>ize</a:t>
                      </a:r>
                      <a:r>
                        <a:rPr sz="1900" i="1" spc="-35" dirty="0">
                          <a:latin typeface="Arial"/>
                          <a:cs typeface="Arial"/>
                        </a:rPr>
                        <a:t> </a:t>
                      </a:r>
                      <a:r>
                        <a:rPr sz="1900" i="1" dirty="0">
                          <a:latin typeface="Arial"/>
                          <a:cs typeface="Arial"/>
                        </a:rPr>
                        <a:t>threats to</a:t>
                      </a:r>
                      <a:endParaRPr sz="1900" dirty="0">
                        <a:latin typeface="Arial"/>
                        <a:cs typeface="Arial"/>
                      </a:endParaRPr>
                    </a:p>
                    <a:p>
                      <a:pPr marL="360680">
                        <a:lnSpc>
                          <a:spcPct val="100000"/>
                        </a:lnSpc>
                      </a:pPr>
                      <a:r>
                        <a:rPr sz="1900" i="1" dirty="0">
                          <a:latin typeface="Arial"/>
                          <a:cs typeface="Arial"/>
                        </a:rPr>
                        <a:t>av</a:t>
                      </a:r>
                      <a:r>
                        <a:rPr sz="1900" i="1" spc="5" dirty="0">
                          <a:latin typeface="Arial"/>
                          <a:cs typeface="Arial"/>
                        </a:rPr>
                        <a:t>o</a:t>
                      </a:r>
                      <a:r>
                        <a:rPr sz="1900" i="1" dirty="0">
                          <a:latin typeface="Arial"/>
                          <a:cs typeface="Arial"/>
                        </a:rPr>
                        <a:t>id</a:t>
                      </a:r>
                      <a:r>
                        <a:rPr sz="1900" i="1" spc="-15" dirty="0">
                          <a:latin typeface="Arial"/>
                          <a:cs typeface="Arial"/>
                        </a:rPr>
                        <a:t> </a:t>
                      </a:r>
                      <a:r>
                        <a:rPr sz="1900" i="1" dirty="0">
                          <a:latin typeface="Arial"/>
                          <a:cs typeface="Arial"/>
                        </a:rPr>
                        <a:t>or </a:t>
                      </a:r>
                      <a:r>
                        <a:rPr sz="1900" i="1" spc="-10" dirty="0">
                          <a:latin typeface="Arial"/>
                          <a:cs typeface="Arial"/>
                        </a:rPr>
                        <a:t>l</a:t>
                      </a:r>
                      <a:r>
                        <a:rPr sz="1900" i="1" dirty="0">
                          <a:latin typeface="Arial"/>
                          <a:cs typeface="Arial"/>
                        </a:rPr>
                        <a:t>i</a:t>
                      </a:r>
                      <a:r>
                        <a:rPr sz="1900" i="1" spc="-30" dirty="0">
                          <a:latin typeface="Arial"/>
                          <a:cs typeface="Arial"/>
                        </a:rPr>
                        <a:t>m</a:t>
                      </a:r>
                      <a:r>
                        <a:rPr sz="1900" i="1" dirty="0">
                          <a:latin typeface="Arial"/>
                          <a:cs typeface="Arial"/>
                        </a:rPr>
                        <a:t>it</a:t>
                      </a:r>
                      <a:r>
                        <a:rPr sz="1900" i="1" spc="10" dirty="0">
                          <a:latin typeface="Arial"/>
                          <a:cs typeface="Arial"/>
                        </a:rPr>
                        <a:t> </a:t>
                      </a:r>
                      <a:r>
                        <a:rPr sz="1900" i="1" dirty="0">
                          <a:latin typeface="Arial"/>
                          <a:cs typeface="Arial"/>
                        </a:rPr>
                        <a:t>i</a:t>
                      </a:r>
                      <a:r>
                        <a:rPr sz="1900" i="1" spc="-30" dirty="0">
                          <a:latin typeface="Arial"/>
                          <a:cs typeface="Arial"/>
                        </a:rPr>
                        <a:t>m</a:t>
                      </a:r>
                      <a:r>
                        <a:rPr sz="1900" i="1" dirty="0">
                          <a:latin typeface="Arial"/>
                          <a:cs typeface="Arial"/>
                        </a:rPr>
                        <a:t>pa</a:t>
                      </a:r>
                      <a:r>
                        <a:rPr sz="1900" i="1" spc="5" dirty="0">
                          <a:latin typeface="Arial"/>
                          <a:cs typeface="Arial"/>
                        </a:rPr>
                        <a:t>c</a:t>
                      </a:r>
                      <a:r>
                        <a:rPr sz="1900" i="1" dirty="0">
                          <a:latin typeface="Arial"/>
                          <a:cs typeface="Arial"/>
                        </a:rPr>
                        <a:t>t</a:t>
                      </a:r>
                      <a:endParaRPr sz="1900" dirty="0">
                        <a:latin typeface="Arial"/>
                        <a:cs typeface="Arial"/>
                      </a:endParaRPr>
                    </a:p>
                  </a:txBody>
                  <a:tcPr marL="0" marR="0" marT="0"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extLst>
                  <a:ext uri="{0D108BD9-81ED-4DB2-BD59-A6C34878D82A}">
                    <a16:rowId xmlns:a16="http://schemas.microsoft.com/office/drawing/2014/main" val="10001"/>
                  </a:ext>
                </a:extLst>
              </a:tr>
            </a:tbl>
          </a:graphicData>
        </a:graphic>
      </p:graphicFrame>
      <p:pic>
        <p:nvPicPr>
          <p:cNvPr id="23" name="Picture 22">
            <a:extLst>
              <a:ext uri="{FF2B5EF4-FFF2-40B4-BE49-F238E27FC236}">
                <a16:creationId xmlns:a16="http://schemas.microsoft.com/office/drawing/2014/main" id="{A0FD4D9F-E4CC-47C1-BF8A-C190FDA2A3BE}"/>
              </a:ext>
            </a:extLst>
          </p:cNvPr>
          <p:cNvPicPr>
            <a:picLocks noChangeAspect="1"/>
          </p:cNvPicPr>
          <p:nvPr/>
        </p:nvPicPr>
        <p:blipFill rotWithShape="1">
          <a:blip r:embed="rId3"/>
          <a:srcRect l="48104" t="44414" r="-968" b="425"/>
          <a:stretch/>
        </p:blipFill>
        <p:spPr>
          <a:xfrm>
            <a:off x="5236027" y="2900563"/>
            <a:ext cx="6218543" cy="2468880"/>
          </a:xfrm>
          <a:prstGeom prst="rect">
            <a:avLst/>
          </a:prstGeom>
        </p:spPr>
      </p:pic>
      <p:pic>
        <p:nvPicPr>
          <p:cNvPr id="24" name="Picture 23">
            <a:extLst>
              <a:ext uri="{FF2B5EF4-FFF2-40B4-BE49-F238E27FC236}">
                <a16:creationId xmlns:a16="http://schemas.microsoft.com/office/drawing/2014/main" id="{43AB15F1-750F-4281-A71D-782523DA11A8}"/>
              </a:ext>
            </a:extLst>
          </p:cNvPr>
          <p:cNvPicPr>
            <a:picLocks noChangeAspect="1"/>
          </p:cNvPicPr>
          <p:nvPr/>
        </p:nvPicPr>
        <p:blipFill>
          <a:blip r:embed="rId4"/>
          <a:stretch>
            <a:fillRect/>
          </a:stretch>
        </p:blipFill>
        <p:spPr>
          <a:xfrm>
            <a:off x="8998681" y="1188829"/>
            <a:ext cx="1786283" cy="1408299"/>
          </a:xfrm>
          <a:prstGeom prst="rect">
            <a:avLst/>
          </a:prstGeom>
        </p:spPr>
      </p:pic>
      <p:sp>
        <p:nvSpPr>
          <p:cNvPr id="2" name="object 13">
            <a:extLst>
              <a:ext uri="{FF2B5EF4-FFF2-40B4-BE49-F238E27FC236}">
                <a16:creationId xmlns:a16="http://schemas.microsoft.com/office/drawing/2014/main" id="{523C2182-56C3-FFEB-1B3D-9332AB228288}"/>
              </a:ext>
            </a:extLst>
          </p:cNvPr>
          <p:cNvSpPr txBox="1"/>
          <p:nvPr/>
        </p:nvSpPr>
        <p:spPr>
          <a:xfrm>
            <a:off x="3162287" y="475780"/>
            <a:ext cx="9447221" cy="739253"/>
          </a:xfrm>
          <a:prstGeom prst="rect">
            <a:avLst/>
          </a:prstGeom>
          <a:ln>
            <a:noFill/>
          </a:ln>
          <a:extLst>
            <a:ext uri="{909E8E84-426E-40DD-AFC4-6F175D3DCCD1}">
              <a14:hiddenFill xmlns:a14="http://schemas.microsoft.com/office/drawing/2010/main">
                <a:solidFill>
                  <a:srgbClr val="124C37"/>
                </a:solidFill>
              </a14:hiddenFill>
            </a:ext>
          </a:extLst>
        </p:spPr>
        <p:txBody>
          <a:bodyPr vert="horz" lIns="91440" tIns="45720" rIns="91440" bIns="45720" rtlCol="0" anchor="ctr">
            <a:noAutofit/>
          </a:bodyPr>
          <a:lstStyle>
            <a:defPPr>
              <a:defRPr lang="en-SA"/>
            </a:defPPr>
            <a:lvl1pPr marR="0" lvl="0" indent="0" algn="ctr" fontAlgn="auto">
              <a:lnSpc>
                <a:spcPct val="90000"/>
              </a:lnSpc>
              <a:spcBef>
                <a:spcPct val="0"/>
              </a:spcBef>
              <a:spcAft>
                <a:spcPts val="0"/>
              </a:spcAft>
              <a:buClrTx/>
              <a:buSzTx/>
              <a:buFontTx/>
              <a:buNone/>
              <a:tabLst/>
              <a:defRPr sz="4000" b="1" cap="all" baseline="0">
                <a:solidFill>
                  <a:srgbClr val="C00000"/>
                </a:solidFill>
                <a:effectLst/>
                <a:latin typeface="Abadi" panose="020B0604020104020204" pitchFamily="34" charset="0"/>
                <a:ea typeface="+mj-ea"/>
                <a:cs typeface="+mj-cs"/>
              </a:defRPr>
            </a:lvl1pPr>
          </a:lstStyle>
          <a:p>
            <a:pPr marL="0" marR="0" lvl="0" indent="0" algn="ctr" defTabSz="914354" rtl="0" eaLnBrk="1" fontAlgn="auto" latinLnBrk="0" hangingPunct="1">
              <a:lnSpc>
                <a:spcPct val="90000"/>
              </a:lnSpc>
              <a:spcBef>
                <a:spcPct val="0"/>
              </a:spcBef>
              <a:spcAft>
                <a:spcPts val="0"/>
              </a:spcAft>
              <a:buClrTx/>
              <a:buSzTx/>
              <a:buFontTx/>
              <a:buNone/>
              <a:tabLst/>
              <a:defRPr/>
            </a:pPr>
            <a:r>
              <a:rPr kumimoji="0" sz="4000" b="1" i="0" u="none" strike="noStrike" kern="1200" cap="all" spc="0" normalizeH="0" baseline="0" noProof="0" dirty="0">
                <a:ln>
                  <a:noFill/>
                </a:ln>
                <a:solidFill>
                  <a:srgbClr val="C00000"/>
                </a:solidFill>
                <a:effectLst/>
                <a:uLnTx/>
                <a:uFillTx/>
                <a:latin typeface="Abadi" panose="020B0604020104020204" pitchFamily="34" charset="0"/>
                <a:ea typeface="+mj-ea"/>
                <a:cs typeface="+mj-cs"/>
              </a:rPr>
              <a:t>SWOT</a:t>
            </a:r>
            <a:r>
              <a:rPr kumimoji="0" lang="en-US" sz="4000" b="1" i="0" u="none" strike="noStrike" kern="1200" cap="all" spc="0" normalizeH="0" baseline="0" noProof="0" dirty="0">
                <a:ln>
                  <a:noFill/>
                </a:ln>
                <a:solidFill>
                  <a:srgbClr val="C00000"/>
                </a:solidFill>
                <a:effectLst/>
                <a:uLnTx/>
                <a:uFillTx/>
                <a:latin typeface="Abadi" panose="020B0604020104020204" pitchFamily="34" charset="0"/>
                <a:ea typeface="+mj-ea"/>
                <a:cs typeface="+mj-cs"/>
              </a:rPr>
              <a:t> </a:t>
            </a:r>
            <a:r>
              <a:rPr kumimoji="0" sz="4000" b="1" i="0" u="none" strike="noStrike" kern="1200" cap="all" spc="0" normalizeH="0" baseline="0" noProof="0" dirty="0">
                <a:ln>
                  <a:noFill/>
                </a:ln>
                <a:solidFill>
                  <a:srgbClr val="C00000"/>
                </a:solidFill>
                <a:effectLst/>
                <a:uLnTx/>
                <a:uFillTx/>
                <a:latin typeface="Abadi" panose="020B0604020104020204" pitchFamily="34" charset="0"/>
                <a:ea typeface="+mj-ea"/>
                <a:cs typeface="+mj-cs"/>
              </a:rPr>
              <a:t>Analysis	</a:t>
            </a:r>
          </a:p>
        </p:txBody>
      </p:sp>
    </p:spTree>
    <p:extLst>
      <p:ext uri="{BB962C8B-B14F-4D97-AF65-F5344CB8AC3E}">
        <p14:creationId xmlns:p14="http://schemas.microsoft.com/office/powerpoint/2010/main" val="118243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Quick Recap: Make Sure to not Miss out on Significant Information! –  Hamrobazar Blog">
            <a:extLst>
              <a:ext uri="{FF2B5EF4-FFF2-40B4-BE49-F238E27FC236}">
                <a16:creationId xmlns:a16="http://schemas.microsoft.com/office/drawing/2014/main" id="{D05981C7-0C96-C06F-EC9E-85FD8BD14AC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1593" y="1317861"/>
            <a:ext cx="5291666" cy="42222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C3362EE-ED8F-B3EF-DA00-4C2F218BE55E}"/>
              </a:ext>
            </a:extLst>
          </p:cNvPr>
          <p:cNvPicPr>
            <a:picLocks noChangeAspect="1"/>
          </p:cNvPicPr>
          <p:nvPr/>
        </p:nvPicPr>
        <p:blipFill>
          <a:blip r:embed="rId4"/>
          <a:stretch>
            <a:fillRect/>
          </a:stretch>
        </p:blipFill>
        <p:spPr>
          <a:xfrm>
            <a:off x="5935133" y="1072208"/>
            <a:ext cx="6025274" cy="4713584"/>
          </a:xfrm>
          <a:prstGeom prst="rect">
            <a:avLst/>
          </a:prstGeom>
        </p:spPr>
      </p:pic>
      <p:sp>
        <p:nvSpPr>
          <p:cNvPr id="5" name="TextBox 4">
            <a:extLst>
              <a:ext uri="{FF2B5EF4-FFF2-40B4-BE49-F238E27FC236}">
                <a16:creationId xmlns:a16="http://schemas.microsoft.com/office/drawing/2014/main" id="{BF5FBFCD-5EEE-6A46-5ED6-6D4F594B481E}"/>
              </a:ext>
            </a:extLst>
          </p:cNvPr>
          <p:cNvSpPr txBox="1"/>
          <p:nvPr/>
        </p:nvSpPr>
        <p:spPr>
          <a:xfrm>
            <a:off x="4354286" y="240076"/>
            <a:ext cx="8294914" cy="1323439"/>
          </a:xfrm>
          <a:prstGeom prst="rect">
            <a:avLst/>
          </a:prstGeom>
          <a:noFill/>
        </p:spPr>
        <p:txBody>
          <a:bodyPr wrap="square">
            <a:spAutoFit/>
          </a:bodyPr>
          <a:lstStyle/>
          <a:p>
            <a:pPr marL="0" indent="0" algn="ctr">
              <a:lnSpc>
                <a:spcPct val="100000"/>
              </a:lnSpc>
              <a:buNone/>
            </a:pPr>
            <a:r>
              <a:rPr lang="en-US" sz="4000" b="1" dirty="0">
                <a:solidFill>
                  <a:srgbClr val="C00000"/>
                </a:solidFill>
                <a:latin typeface="Abadi" panose="020B0604020104020204" pitchFamily="34" charset="0"/>
                <a:ea typeface="+mj-ea"/>
                <a:cs typeface="+mj-cs"/>
              </a:rPr>
              <a:t>QUICK RECAP ON PREVIOUS LECTURES </a:t>
            </a:r>
          </a:p>
        </p:txBody>
      </p:sp>
    </p:spTree>
    <p:extLst>
      <p:ext uri="{BB962C8B-B14F-4D97-AF65-F5344CB8AC3E}">
        <p14:creationId xmlns:p14="http://schemas.microsoft.com/office/powerpoint/2010/main" val="2877754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2264D3A-795C-4CFD-B3DA-EA55F5D2F5D8}"/>
              </a:ext>
            </a:extLst>
          </p:cNvPr>
          <p:cNvPicPr>
            <a:picLocks noChangeAspect="1"/>
          </p:cNvPicPr>
          <p:nvPr/>
        </p:nvPicPr>
        <p:blipFill>
          <a:blip r:embed="rId3"/>
          <a:stretch>
            <a:fillRect/>
          </a:stretch>
        </p:blipFill>
        <p:spPr>
          <a:xfrm>
            <a:off x="3186248" y="918052"/>
            <a:ext cx="4253609" cy="2263298"/>
          </a:xfrm>
          <a:prstGeom prst="rect">
            <a:avLst/>
          </a:prstGeom>
        </p:spPr>
      </p:pic>
      <p:pic>
        <p:nvPicPr>
          <p:cNvPr id="3" name="Picture 2">
            <a:extLst>
              <a:ext uri="{FF2B5EF4-FFF2-40B4-BE49-F238E27FC236}">
                <a16:creationId xmlns:a16="http://schemas.microsoft.com/office/drawing/2014/main" id="{D13CA4BA-A4B4-F0C5-1E42-C129F92F05C5}"/>
              </a:ext>
            </a:extLst>
          </p:cNvPr>
          <p:cNvPicPr>
            <a:picLocks noChangeAspect="1"/>
          </p:cNvPicPr>
          <p:nvPr/>
        </p:nvPicPr>
        <p:blipFill>
          <a:blip r:embed="rId4"/>
          <a:stretch>
            <a:fillRect/>
          </a:stretch>
        </p:blipFill>
        <p:spPr>
          <a:xfrm>
            <a:off x="3186248" y="3289024"/>
            <a:ext cx="4277068" cy="2348716"/>
          </a:xfrm>
          <a:prstGeom prst="rect">
            <a:avLst/>
          </a:prstGeom>
        </p:spPr>
      </p:pic>
      <p:pic>
        <p:nvPicPr>
          <p:cNvPr id="15" name="Picture 14">
            <a:extLst>
              <a:ext uri="{FF2B5EF4-FFF2-40B4-BE49-F238E27FC236}">
                <a16:creationId xmlns:a16="http://schemas.microsoft.com/office/drawing/2014/main" id="{BE8DC06A-A769-EA2A-93C4-3611C7288086}"/>
              </a:ext>
            </a:extLst>
          </p:cNvPr>
          <p:cNvPicPr>
            <a:picLocks noChangeAspect="1"/>
          </p:cNvPicPr>
          <p:nvPr/>
        </p:nvPicPr>
        <p:blipFill>
          <a:blip r:embed="rId5"/>
          <a:stretch>
            <a:fillRect/>
          </a:stretch>
        </p:blipFill>
        <p:spPr>
          <a:xfrm>
            <a:off x="7645400" y="401956"/>
            <a:ext cx="4490914" cy="3877521"/>
          </a:xfrm>
          <a:prstGeom prst="rect">
            <a:avLst/>
          </a:prstGeom>
        </p:spPr>
      </p:pic>
      <p:pic>
        <p:nvPicPr>
          <p:cNvPr id="4" name="Picture 3">
            <a:extLst>
              <a:ext uri="{FF2B5EF4-FFF2-40B4-BE49-F238E27FC236}">
                <a16:creationId xmlns:a16="http://schemas.microsoft.com/office/drawing/2014/main" id="{0E1E1276-F864-BD31-EAB3-55E5A2D390D9}"/>
              </a:ext>
            </a:extLst>
          </p:cNvPr>
          <p:cNvPicPr>
            <a:picLocks noChangeAspect="1"/>
          </p:cNvPicPr>
          <p:nvPr/>
        </p:nvPicPr>
        <p:blipFill rotWithShape="1">
          <a:blip r:embed="rId6"/>
          <a:srcRect l="1" r="324" b="610"/>
          <a:stretch/>
        </p:blipFill>
        <p:spPr>
          <a:xfrm>
            <a:off x="7645400" y="4121624"/>
            <a:ext cx="4440910" cy="1678675"/>
          </a:xfrm>
          <a:prstGeom prst="rect">
            <a:avLst/>
          </a:prstGeom>
        </p:spPr>
      </p:pic>
      <p:sp>
        <p:nvSpPr>
          <p:cNvPr id="16386" name="Title 1">
            <a:extLst>
              <a:ext uri="{FF2B5EF4-FFF2-40B4-BE49-F238E27FC236}">
                <a16:creationId xmlns:a16="http://schemas.microsoft.com/office/drawing/2014/main" id="{86F6DAFF-CCC2-234D-8B1A-122F2A4565F1}"/>
              </a:ext>
            </a:extLst>
          </p:cNvPr>
          <p:cNvSpPr>
            <a:spLocks noGrp="1"/>
          </p:cNvSpPr>
          <p:nvPr>
            <p:ph type="title" idx="4294967295"/>
          </p:nvPr>
        </p:nvSpPr>
        <p:spPr>
          <a:xfrm>
            <a:off x="105690" y="2026861"/>
            <a:ext cx="2875016" cy="2702873"/>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r>
              <a:rPr lang="en-US" altLang="en-US" sz="2600" b="1" kern="1200" cap="all">
                <a:solidFill>
                  <a:schemeClr val="bg1"/>
                </a:solidFill>
                <a:latin typeface="+mj-lt"/>
                <a:ea typeface="+mj-ea"/>
                <a:cs typeface="+mj-cs"/>
              </a:rPr>
              <a:t>SWOT Analysis</a:t>
            </a:r>
          </a:p>
        </p:txBody>
      </p:sp>
    </p:spTree>
    <p:extLst>
      <p:ext uri="{BB962C8B-B14F-4D97-AF65-F5344CB8AC3E}">
        <p14:creationId xmlns:p14="http://schemas.microsoft.com/office/powerpoint/2010/main" val="2730398953"/>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heckerboard(across)">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33BC-6937-49B5-B7F0-8F2A9EBAE8E1}"/>
              </a:ext>
            </a:extLst>
          </p:cNvPr>
          <p:cNvSpPr>
            <a:spLocks noGrp="1"/>
          </p:cNvSpPr>
          <p:nvPr>
            <p:ph type="title" idx="4294967295"/>
          </p:nvPr>
        </p:nvSpPr>
        <p:spPr>
          <a:xfrm>
            <a:off x="6400800" y="482585"/>
            <a:ext cx="4972063" cy="1286580"/>
          </a:xfrm>
        </p:spPr>
        <p:style>
          <a:lnRef idx="2">
            <a:schemeClr val="dk1"/>
          </a:lnRef>
          <a:fillRef idx="1">
            <a:schemeClr val="lt1"/>
          </a:fillRef>
          <a:effectRef idx="0">
            <a:schemeClr val="dk1"/>
          </a:effectRef>
          <a:fontRef idx="minor">
            <a:schemeClr val="dk1"/>
          </a:fontRef>
        </p:style>
        <p:txBody>
          <a:bodyPr>
            <a:normAutofit fontScale="90000"/>
          </a:bodyPr>
          <a:lstStyle/>
          <a:p>
            <a:pPr algn="ctr"/>
            <a:r>
              <a:rPr lang="en-US" sz="4400" dirty="0">
                <a:latin typeface="Abadi" panose="020B0604020104020204" pitchFamily="34" charset="0"/>
              </a:rPr>
              <a:t>Activity #3</a:t>
            </a:r>
            <a:br>
              <a:rPr lang="en-US" sz="4400" dirty="0">
                <a:latin typeface="Abadi" panose="020B0604020104020204" pitchFamily="34" charset="0"/>
              </a:rPr>
            </a:br>
            <a:r>
              <a:rPr lang="en-US" sz="4400" dirty="0">
                <a:latin typeface="Abadi" panose="020B0604020104020204" pitchFamily="34" charset="0"/>
              </a:rPr>
              <a:t>SOWT practice </a:t>
            </a:r>
          </a:p>
        </p:txBody>
      </p:sp>
      <p:pic>
        <p:nvPicPr>
          <p:cNvPr id="13318" name="Picture 6" descr="Off School - good quality, fun activities and learning opportunities">
            <a:extLst>
              <a:ext uri="{FF2B5EF4-FFF2-40B4-BE49-F238E27FC236}">
                <a16:creationId xmlns:a16="http://schemas.microsoft.com/office/drawing/2014/main" id="{3D540903-0946-9948-8C7D-350B329568D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7632767" y="2018001"/>
            <a:ext cx="2862263" cy="3463925"/>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tory Box Library | Search Results">
            <a:extLst>
              <a:ext uri="{FF2B5EF4-FFF2-40B4-BE49-F238E27FC236}">
                <a16:creationId xmlns:a16="http://schemas.microsoft.com/office/drawing/2014/main" id="{C0BC4227-CEA4-724D-9113-92E12B7A850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7037" y="1894889"/>
            <a:ext cx="6557897" cy="358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570270"/>
      </p:ext>
    </p:extLst>
  </p:cSld>
  <p:clrMapOvr>
    <a:masterClrMapping/>
  </p:clrMapOvr>
  <p:transition>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phical user interface, application, Teams&#10;&#10;Description automatically generated">
            <a:extLst>
              <a:ext uri="{FF2B5EF4-FFF2-40B4-BE49-F238E27FC236}">
                <a16:creationId xmlns:a16="http://schemas.microsoft.com/office/drawing/2014/main" id="{99F37766-3E8B-477A-969B-CBAE44E2DE38}"/>
              </a:ext>
            </a:extLst>
          </p:cNvPr>
          <p:cNvPicPr>
            <a:picLocks noGrp="1" noChangeAspect="1"/>
          </p:cNvPicPr>
          <p:nvPr>
            <p:ph idx="4294967295"/>
          </p:nvPr>
        </p:nvPicPr>
        <p:blipFill rotWithShape="1">
          <a:blip r:embed="rId3"/>
          <a:srcRect l="-1" t="14635" r="52848" b="51830"/>
          <a:stretch/>
        </p:blipFill>
        <p:spPr>
          <a:xfrm>
            <a:off x="6096000" y="4990898"/>
            <a:ext cx="5468937" cy="945878"/>
          </a:xfrm>
          <a:prstGeom prst="rect">
            <a:avLst/>
          </a:prstGeom>
        </p:spPr>
      </p:pic>
      <p:pic>
        <p:nvPicPr>
          <p:cNvPr id="6" name="Picture 5">
            <a:extLst>
              <a:ext uri="{FF2B5EF4-FFF2-40B4-BE49-F238E27FC236}">
                <a16:creationId xmlns:a16="http://schemas.microsoft.com/office/drawing/2014/main" id="{D933B24D-DDAA-BC3B-0045-234C1E046FEA}"/>
              </a:ext>
            </a:extLst>
          </p:cNvPr>
          <p:cNvPicPr>
            <a:picLocks noChangeAspect="1"/>
          </p:cNvPicPr>
          <p:nvPr/>
        </p:nvPicPr>
        <p:blipFill>
          <a:blip r:embed="rId4"/>
          <a:stretch>
            <a:fillRect/>
          </a:stretch>
        </p:blipFill>
        <p:spPr>
          <a:xfrm>
            <a:off x="110332" y="2865816"/>
            <a:ext cx="5577124" cy="2914497"/>
          </a:xfrm>
          <a:prstGeom prst="rect">
            <a:avLst/>
          </a:prstGeom>
        </p:spPr>
      </p:pic>
      <p:sp>
        <p:nvSpPr>
          <p:cNvPr id="18" name="object 13">
            <a:extLst>
              <a:ext uri="{FF2B5EF4-FFF2-40B4-BE49-F238E27FC236}">
                <a16:creationId xmlns:a16="http://schemas.microsoft.com/office/drawing/2014/main" id="{AF6AB9DD-13DD-1F34-02E7-1A185EF51185}"/>
              </a:ext>
            </a:extLst>
          </p:cNvPr>
          <p:cNvSpPr txBox="1"/>
          <p:nvPr/>
        </p:nvSpPr>
        <p:spPr>
          <a:xfrm>
            <a:off x="110332" y="1092236"/>
            <a:ext cx="3121361" cy="1700415"/>
          </a:xfrm>
          <a:prstGeom prst="rect">
            <a:avLst/>
          </a:prstGeom>
          <a:ln>
            <a:solidFill>
              <a:srgbClr val="124C37"/>
            </a:solidFill>
          </a:ln>
          <a:extLst>
            <a:ext uri="{909E8E84-426E-40DD-AFC4-6F175D3DCCD1}">
              <a14:hiddenFill xmlns:a14="http://schemas.microsoft.com/office/drawing/2010/main">
                <a:solidFill>
                  <a:srgbClr val="124C37"/>
                </a:solidFill>
              </a14:hiddenFill>
            </a:ext>
          </a:extLst>
        </p:spPr>
        <p:txBody>
          <a:bodyPr vert="horz" lIns="91440" tIns="45720" rIns="91440" bIns="45720" rtlCol="0" anchor="ctr">
            <a:noAutofit/>
          </a:bodyPr>
          <a:lstStyle>
            <a:defPPr>
              <a:defRPr lang="en-SA"/>
            </a:defPPr>
            <a:lvl1pPr algn="ctr">
              <a:lnSpc>
                <a:spcPct val="90000"/>
              </a:lnSpc>
              <a:spcBef>
                <a:spcPct val="0"/>
              </a:spcBef>
              <a:buNone/>
              <a:defRPr sz="4000" b="0" cap="all" baseline="0">
                <a:effectLst/>
                <a:latin typeface="Abadi" panose="020B0604020104020204"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all" spc="0" normalizeH="0" baseline="0" noProof="0" dirty="0">
                <a:ln>
                  <a:noFill/>
                </a:ln>
                <a:solidFill>
                  <a:schemeClr val="accent6">
                    <a:lumMod val="50000"/>
                  </a:schemeClr>
                </a:solidFill>
                <a:effectLst/>
                <a:uLnTx/>
                <a:uFillTx/>
                <a:latin typeface="Abadi" panose="020B0604020104020204" pitchFamily="34" charset="0"/>
                <a:ea typeface="+mj-ea"/>
                <a:cs typeface="+mj-cs"/>
              </a:rPr>
              <a:t>AIRBUS </a:t>
            </a:r>
            <a:r>
              <a:rPr kumimoji="0" sz="4000" b="1" i="0" u="none" strike="noStrike" kern="1200" cap="all" spc="0" normalizeH="0" baseline="0" noProof="0" dirty="0">
                <a:ln>
                  <a:noFill/>
                </a:ln>
                <a:solidFill>
                  <a:schemeClr val="accent6">
                    <a:lumMod val="50000"/>
                  </a:schemeClr>
                </a:solidFill>
                <a:effectLst/>
                <a:uLnTx/>
                <a:uFillTx/>
                <a:latin typeface="Abadi" panose="020B0604020104020204" pitchFamily="34" charset="0"/>
                <a:ea typeface="+mj-ea"/>
                <a:cs typeface="+mj-cs"/>
              </a:rPr>
              <a:t>SWO</a:t>
            </a:r>
            <a:r>
              <a:rPr kumimoji="0" lang="en-US" sz="4000" b="1" i="0" u="none" strike="noStrike" kern="1200" cap="all" spc="0" normalizeH="0" baseline="0" noProof="0" dirty="0">
                <a:ln>
                  <a:noFill/>
                </a:ln>
                <a:solidFill>
                  <a:schemeClr val="accent6">
                    <a:lumMod val="50000"/>
                  </a:schemeClr>
                </a:solidFill>
                <a:effectLst/>
                <a:uLnTx/>
                <a:uFillTx/>
                <a:latin typeface="Abadi" panose="020B0604020104020204" pitchFamily="34" charset="0"/>
                <a:ea typeface="+mj-ea"/>
                <a:cs typeface="+mj-cs"/>
              </a:rPr>
              <a:t>T</a:t>
            </a:r>
            <a:endParaRPr kumimoji="0" sz="4000" b="1" i="0" u="none" strike="noStrike" kern="1200" cap="all" spc="0" normalizeH="0" baseline="0" noProof="0" dirty="0">
              <a:ln>
                <a:noFill/>
              </a:ln>
              <a:solidFill>
                <a:schemeClr val="accent6">
                  <a:lumMod val="50000"/>
                </a:schemeClr>
              </a:solidFill>
              <a:effectLst/>
              <a:uLnTx/>
              <a:uFillTx/>
              <a:latin typeface="Abadi" panose="020B0604020104020204" pitchFamily="34" charset="0"/>
              <a:ea typeface="+mj-ea"/>
              <a:cs typeface="+mj-cs"/>
            </a:endParaRPr>
          </a:p>
        </p:txBody>
      </p:sp>
      <p:pic>
        <p:nvPicPr>
          <p:cNvPr id="2" name="Content Placeholder 3" descr="Graphical user interface, application, Teams&#10;&#10;Description automatically generated">
            <a:extLst>
              <a:ext uri="{FF2B5EF4-FFF2-40B4-BE49-F238E27FC236}">
                <a16:creationId xmlns:a16="http://schemas.microsoft.com/office/drawing/2014/main" id="{D8CD2FE0-EC37-4BDE-75DD-A9A05AF0DE83}"/>
              </a:ext>
            </a:extLst>
          </p:cNvPr>
          <p:cNvPicPr>
            <a:picLocks noChangeAspect="1"/>
          </p:cNvPicPr>
          <p:nvPr/>
        </p:nvPicPr>
        <p:blipFill rotWithShape="1">
          <a:blip r:embed="rId3"/>
          <a:srcRect l="51480" t="62695" r="1368"/>
          <a:stretch/>
        </p:blipFill>
        <p:spPr>
          <a:xfrm>
            <a:off x="6096000" y="1869239"/>
            <a:ext cx="5468112" cy="1643921"/>
          </a:xfrm>
          <a:prstGeom prst="rect">
            <a:avLst/>
          </a:prstGeom>
        </p:spPr>
      </p:pic>
      <p:pic>
        <p:nvPicPr>
          <p:cNvPr id="3" name="Content Placeholder 3" descr="Graphical user interface, application, Teams&#10;&#10;Description automatically generated">
            <a:extLst>
              <a:ext uri="{FF2B5EF4-FFF2-40B4-BE49-F238E27FC236}">
                <a16:creationId xmlns:a16="http://schemas.microsoft.com/office/drawing/2014/main" id="{12284229-D684-1C14-EED6-3941F81E7DFA}"/>
              </a:ext>
            </a:extLst>
          </p:cNvPr>
          <p:cNvPicPr>
            <a:picLocks noChangeAspect="1"/>
          </p:cNvPicPr>
          <p:nvPr/>
        </p:nvPicPr>
        <p:blipFill rotWithShape="1">
          <a:blip r:embed="rId3"/>
          <a:srcRect l="50376" t="12975" r="2470" b="53491"/>
          <a:stretch/>
        </p:blipFill>
        <p:spPr>
          <a:xfrm>
            <a:off x="6096000" y="3513160"/>
            <a:ext cx="5468112" cy="1477738"/>
          </a:xfrm>
          <a:prstGeom prst="rect">
            <a:avLst/>
          </a:prstGeom>
        </p:spPr>
      </p:pic>
      <p:pic>
        <p:nvPicPr>
          <p:cNvPr id="5" name="Content Placeholder 3" descr="Graphical user interface, application, Teams&#10;&#10;Description automatically generated">
            <a:extLst>
              <a:ext uri="{FF2B5EF4-FFF2-40B4-BE49-F238E27FC236}">
                <a16:creationId xmlns:a16="http://schemas.microsoft.com/office/drawing/2014/main" id="{840A0F28-4F83-4F2B-2748-A8C5472DC2D5}"/>
              </a:ext>
            </a:extLst>
          </p:cNvPr>
          <p:cNvPicPr>
            <a:picLocks noChangeAspect="1"/>
          </p:cNvPicPr>
          <p:nvPr/>
        </p:nvPicPr>
        <p:blipFill rotWithShape="1">
          <a:blip r:embed="rId3"/>
          <a:srcRect t="66466" r="52847"/>
          <a:stretch/>
        </p:blipFill>
        <p:spPr>
          <a:xfrm>
            <a:off x="6096000" y="536712"/>
            <a:ext cx="5468112" cy="1255621"/>
          </a:xfrm>
          <a:prstGeom prst="rect">
            <a:avLst/>
          </a:prstGeom>
        </p:spPr>
      </p:pic>
    </p:spTree>
    <p:extLst>
      <p:ext uri="{BB962C8B-B14F-4D97-AF65-F5344CB8AC3E}">
        <p14:creationId xmlns:p14="http://schemas.microsoft.com/office/powerpoint/2010/main" val="185734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phical user interface, application, Teams&#10;&#10;Description automatically generated">
            <a:extLst>
              <a:ext uri="{FF2B5EF4-FFF2-40B4-BE49-F238E27FC236}">
                <a16:creationId xmlns:a16="http://schemas.microsoft.com/office/drawing/2014/main" id="{99F37766-3E8B-477A-969B-CBAE44E2DE38}"/>
              </a:ext>
            </a:extLst>
          </p:cNvPr>
          <p:cNvPicPr>
            <a:picLocks noGrp="1" noChangeAspect="1"/>
          </p:cNvPicPr>
          <p:nvPr>
            <p:ph idx="4294967295"/>
          </p:nvPr>
        </p:nvPicPr>
        <p:blipFill>
          <a:blip r:embed="rId2"/>
          <a:stretch>
            <a:fillRect/>
          </a:stretch>
        </p:blipFill>
        <p:spPr>
          <a:xfrm>
            <a:off x="181656" y="1588181"/>
            <a:ext cx="11596687" cy="4334947"/>
          </a:xfrm>
          <a:prstGeom prst="rect">
            <a:avLst/>
          </a:prstGeom>
        </p:spPr>
      </p:pic>
      <p:pic>
        <p:nvPicPr>
          <p:cNvPr id="6" name="Picture 5">
            <a:extLst>
              <a:ext uri="{FF2B5EF4-FFF2-40B4-BE49-F238E27FC236}">
                <a16:creationId xmlns:a16="http://schemas.microsoft.com/office/drawing/2014/main" id="{D933B24D-DDAA-BC3B-0045-234C1E046FEA}"/>
              </a:ext>
            </a:extLst>
          </p:cNvPr>
          <p:cNvPicPr>
            <a:picLocks noChangeAspect="1"/>
          </p:cNvPicPr>
          <p:nvPr/>
        </p:nvPicPr>
        <p:blipFill>
          <a:blip r:embed="rId3"/>
          <a:stretch>
            <a:fillRect/>
          </a:stretch>
        </p:blipFill>
        <p:spPr>
          <a:xfrm>
            <a:off x="5676089" y="581171"/>
            <a:ext cx="2827766" cy="864850"/>
          </a:xfrm>
          <a:prstGeom prst="rect">
            <a:avLst/>
          </a:prstGeom>
        </p:spPr>
      </p:pic>
      <p:sp>
        <p:nvSpPr>
          <p:cNvPr id="18" name="object 13">
            <a:extLst>
              <a:ext uri="{FF2B5EF4-FFF2-40B4-BE49-F238E27FC236}">
                <a16:creationId xmlns:a16="http://schemas.microsoft.com/office/drawing/2014/main" id="{AF6AB9DD-13DD-1F34-02E7-1A185EF51185}"/>
              </a:ext>
            </a:extLst>
          </p:cNvPr>
          <p:cNvSpPr txBox="1"/>
          <p:nvPr/>
        </p:nvSpPr>
        <p:spPr>
          <a:xfrm>
            <a:off x="8708571" y="581171"/>
            <a:ext cx="3273988" cy="739253"/>
          </a:xfrm>
          <a:prstGeom prst="rect">
            <a:avLst/>
          </a:prstGeom>
          <a:ln>
            <a:solidFill>
              <a:srgbClr val="124C37"/>
            </a:solidFill>
          </a:ln>
          <a:extLst>
            <a:ext uri="{909E8E84-426E-40DD-AFC4-6F175D3DCCD1}">
              <a14:hiddenFill xmlns:a14="http://schemas.microsoft.com/office/drawing/2010/main">
                <a:solidFill>
                  <a:srgbClr val="124C37"/>
                </a:solidFill>
              </a14:hiddenFill>
            </a:ext>
          </a:extLst>
        </p:spPr>
        <p:txBody>
          <a:bodyPr vert="horz" lIns="91440" tIns="45720" rIns="91440" bIns="45720" rtlCol="0" anchor="ctr">
            <a:noAutofit/>
          </a:bodyPr>
          <a:lstStyle>
            <a:defPPr>
              <a:defRPr lang="en-SA"/>
            </a:defPPr>
            <a:lvl1pPr algn="ctr">
              <a:lnSpc>
                <a:spcPct val="90000"/>
              </a:lnSpc>
              <a:spcBef>
                <a:spcPct val="0"/>
              </a:spcBef>
              <a:buNone/>
              <a:defRPr sz="4000" b="0" cap="all" baseline="0">
                <a:effectLst/>
                <a:latin typeface="Abadi" panose="020B0604020104020204" pitchFamily="34" charset="0"/>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all" spc="0" normalizeH="0" baseline="0" noProof="0" dirty="0">
                <a:ln>
                  <a:noFill/>
                </a:ln>
                <a:solidFill>
                  <a:schemeClr val="accent6">
                    <a:lumMod val="50000"/>
                  </a:schemeClr>
                </a:solidFill>
                <a:effectLst/>
                <a:uLnTx/>
                <a:uFillTx/>
                <a:latin typeface="Abadi" panose="020B0604020104020204" pitchFamily="34" charset="0"/>
                <a:ea typeface="+mj-ea"/>
                <a:cs typeface="+mj-cs"/>
              </a:rPr>
              <a:t>AIRBUS </a:t>
            </a:r>
            <a:r>
              <a:rPr kumimoji="0" sz="4000" b="0" i="0" u="none" strike="noStrike" kern="1200" cap="all" spc="0" normalizeH="0" baseline="0" noProof="0" dirty="0">
                <a:ln>
                  <a:noFill/>
                </a:ln>
                <a:solidFill>
                  <a:schemeClr val="accent6">
                    <a:lumMod val="50000"/>
                  </a:schemeClr>
                </a:solidFill>
                <a:effectLst/>
                <a:uLnTx/>
                <a:uFillTx/>
                <a:latin typeface="Abadi" panose="020B0604020104020204" pitchFamily="34" charset="0"/>
                <a:ea typeface="+mj-ea"/>
                <a:cs typeface="+mj-cs"/>
              </a:rPr>
              <a:t>SWO</a:t>
            </a:r>
            <a:r>
              <a:rPr kumimoji="0" lang="en-US" sz="4000" b="0" i="0" u="none" strike="noStrike" kern="1200" cap="all" spc="0" normalizeH="0" baseline="0" noProof="0" dirty="0">
                <a:ln>
                  <a:noFill/>
                </a:ln>
                <a:solidFill>
                  <a:schemeClr val="accent6">
                    <a:lumMod val="50000"/>
                  </a:schemeClr>
                </a:solidFill>
                <a:effectLst/>
                <a:uLnTx/>
                <a:uFillTx/>
                <a:latin typeface="Abadi" panose="020B0604020104020204" pitchFamily="34" charset="0"/>
                <a:ea typeface="+mj-ea"/>
                <a:cs typeface="+mj-cs"/>
              </a:rPr>
              <a:t>T</a:t>
            </a:r>
            <a:endParaRPr kumimoji="0" sz="4000" b="0" i="0" u="none" strike="noStrike" kern="1200" cap="all" spc="0" normalizeH="0" baseline="0" noProof="0" dirty="0">
              <a:ln>
                <a:noFill/>
              </a:ln>
              <a:solidFill>
                <a:schemeClr val="accent6">
                  <a:lumMod val="50000"/>
                </a:schemeClr>
              </a:solidFill>
              <a:effectLst/>
              <a:uLnTx/>
              <a:uFillTx/>
              <a:latin typeface="Abadi" panose="020B0604020104020204" pitchFamily="34" charset="0"/>
              <a:ea typeface="+mj-ea"/>
              <a:cs typeface="+mj-cs"/>
            </a:endParaRPr>
          </a:p>
        </p:txBody>
      </p:sp>
    </p:spTree>
    <p:extLst>
      <p:ext uri="{BB962C8B-B14F-4D97-AF65-F5344CB8AC3E}">
        <p14:creationId xmlns:p14="http://schemas.microsoft.com/office/powerpoint/2010/main" val="289810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تحليل SWOT سوات لشركة المراعي">
            <a:extLst>
              <a:ext uri="{FF2B5EF4-FFF2-40B4-BE49-F238E27FC236}">
                <a16:creationId xmlns:a16="http://schemas.microsoft.com/office/drawing/2014/main" id="{294663EA-B657-8C32-FF50-6D12F5739D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641" t="5894" r="22699" b="32214"/>
          <a:stretch/>
        </p:blipFill>
        <p:spPr bwMode="auto">
          <a:xfrm>
            <a:off x="7564912" y="425954"/>
            <a:ext cx="4373418" cy="15551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1DFC608-8357-3861-9E78-E1399031DE97}"/>
              </a:ext>
            </a:extLst>
          </p:cNvPr>
          <p:cNvSpPr txBox="1"/>
          <p:nvPr/>
        </p:nvSpPr>
        <p:spPr>
          <a:xfrm>
            <a:off x="253669" y="3429000"/>
            <a:ext cx="4704773" cy="212365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lgn="r" rtl="1"/>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٤</a:t>
            </a:r>
            <a:endParaRPr kumimoji="0" lang="ar-SA" sz="14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endParaRP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ارتفاع المصاريف الخاصة بتشغيل آلات منتجات الشركة.</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التركيز المفرط على إنتاج الألبان والعصائر بشكل كبير الأمر الذي يشير إلى أنه في حالة تأثر هذا الإنتاج بشكل ضئيل سوف تتأثر الشركة بشكل كبير جدًا.</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الاعتماد على المواد الخام الخارجية، فإن أي هذا يؤدي إلى ارتفاع مصاريف الإنتاج</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إن الشركة لا تقيم الكثير من الأبحاث كما تفعل الشركات العالمية.</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استخدام التكنولوجيا القديمة، وكذلك الآلات.</a:t>
            </a:r>
          </a:p>
        </p:txBody>
      </p:sp>
      <p:sp>
        <p:nvSpPr>
          <p:cNvPr id="6" name="TextBox 5">
            <a:extLst>
              <a:ext uri="{FF2B5EF4-FFF2-40B4-BE49-F238E27FC236}">
                <a16:creationId xmlns:a16="http://schemas.microsoft.com/office/drawing/2014/main" id="{C735F286-97BD-6A10-F2EB-5CBC7F60CD51}"/>
              </a:ext>
            </a:extLst>
          </p:cNvPr>
          <p:cNvSpPr txBox="1"/>
          <p:nvPr/>
        </p:nvSpPr>
        <p:spPr>
          <a:xfrm>
            <a:off x="5169463" y="3475166"/>
            <a:ext cx="6852568" cy="233910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lgn="r" rtl="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٢</a:t>
            </a:r>
            <a:endParaRPr kumimoji="0" lang="ar-SA" sz="14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endParaRP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تعتبر شركة المراعي من الشركات المتميزة في سوق صناعة الألبان في دول الخليج، وهي من أكبر الشركات في مجال إنتاج الحليب، والمنتجات المشتقة منه.</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تمتاز منتجات شركة المراعي بجودتها العالية، وذلك باعتراف عالمي ومحلي، كما أنها تعد من أوائل الشركات التي حصلت على شهادة الأيزو العالمية لضمان الجودة.</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تصل منتجاتها إلى العديد من دول العالم من خلال شركة التوزيع القوية الخاصة بها.</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إن الظروف المناخية الساخنة في الخليج العربي تعمل على ازدهار سوق المشروبات.</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تمتاز شركة المراعي بالسمعة الجيدة التي تتمتع بها.</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يوجد بالشركة عمالة ماهرة ومدربة على أكمل وجه.</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توجد حصة جيدة لشركة المراعي من السوق</a:t>
            </a:r>
          </a:p>
        </p:txBody>
      </p:sp>
      <p:sp>
        <p:nvSpPr>
          <p:cNvPr id="2" name="TextBox 1">
            <a:extLst>
              <a:ext uri="{FF2B5EF4-FFF2-40B4-BE49-F238E27FC236}">
                <a16:creationId xmlns:a16="http://schemas.microsoft.com/office/drawing/2014/main" id="{B111201C-C70E-8881-6EAB-2EBBE81DC647}"/>
              </a:ext>
            </a:extLst>
          </p:cNvPr>
          <p:cNvSpPr txBox="1"/>
          <p:nvPr/>
        </p:nvSpPr>
        <p:spPr>
          <a:xfrm>
            <a:off x="5085763" y="1981118"/>
            <a:ext cx="7019968" cy="135421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lgn="r" rtl="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١</a:t>
            </a:r>
            <a:endParaRPr kumimoji="0" lang="ar-SA" sz="18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endParaRP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نمو سوق الحليب في الدولة الخليجية.</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كثرة السياح الذين يزورون السعودية لأداء الحج والعمرة، الأمر الذي أدى إلى زيادة الطلب على منتجات المراعي.</a:t>
            </a:r>
          </a:p>
        </p:txBody>
      </p:sp>
      <p:sp>
        <p:nvSpPr>
          <p:cNvPr id="3" name="TextBox 2">
            <a:extLst>
              <a:ext uri="{FF2B5EF4-FFF2-40B4-BE49-F238E27FC236}">
                <a16:creationId xmlns:a16="http://schemas.microsoft.com/office/drawing/2014/main" id="{03C6920E-2B42-7169-2C7D-16C1A607DD3C}"/>
              </a:ext>
            </a:extLst>
          </p:cNvPr>
          <p:cNvSpPr txBox="1"/>
          <p:nvPr/>
        </p:nvSpPr>
        <p:spPr>
          <a:xfrm>
            <a:off x="253669" y="1150121"/>
            <a:ext cx="4704773" cy="218521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lgn="r" rtl="1"/>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٣</a:t>
            </a:r>
            <a:endParaRPr kumimoji="0" lang="ar-SA" sz="18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endParaRP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الوضع السياسي </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اعتمادهم على المواد الخام الخارجية أي تذبذب في هذه المواد سيحدث آثارًا واضحة على الشركة.</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ظهور منافسين الجدد في الأسواق لهم منتجات عالية الجودة ومنافسة لمنتجات شركة المراعي، الأمر الذي يجعلهم يكتسبون سمعة جيدة</a:t>
            </a:r>
          </a:p>
        </p:txBody>
      </p:sp>
    </p:spTree>
    <p:extLst>
      <p:ext uri="{BB962C8B-B14F-4D97-AF65-F5344CB8AC3E}">
        <p14:creationId xmlns:p14="http://schemas.microsoft.com/office/powerpoint/2010/main" val="23344649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تحليل SWOT سوات لشركة المراعي">
            <a:extLst>
              <a:ext uri="{FF2B5EF4-FFF2-40B4-BE49-F238E27FC236}">
                <a16:creationId xmlns:a16="http://schemas.microsoft.com/office/drawing/2014/main" id="{294663EA-B657-8C32-FF50-6D12F5739D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641" t="5894" r="22699" b="32214"/>
          <a:stretch/>
        </p:blipFill>
        <p:spPr bwMode="auto">
          <a:xfrm>
            <a:off x="7564913" y="526088"/>
            <a:ext cx="4373418" cy="8899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1DFC608-8357-3861-9E78-E1399031DE97}"/>
              </a:ext>
            </a:extLst>
          </p:cNvPr>
          <p:cNvSpPr txBox="1"/>
          <p:nvPr/>
        </p:nvSpPr>
        <p:spPr>
          <a:xfrm>
            <a:off x="253669" y="3310148"/>
            <a:ext cx="4704773" cy="233910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lgn="r" rtl="1"/>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٤</a:t>
            </a:r>
            <a:r>
              <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rPr>
              <a:t>-</a:t>
            </a:r>
            <a:r>
              <a:rPr kumimoji="0" lang="ar-SA" sz="20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نقاط الضعف </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4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endParaRP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ارتفاع المصاريف الخاصة بتشغيل آلات منتجات الشركة.</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التركيز المفرط على إنتاج الألبان والعصائر بشكل كبير الأمر الذي يشير إلى أنه في حالة تأثر هذا الإنتاج بشكل ضئيل سوف تتأثر الشركة بشكل كبير جدًا.</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الاعتماد على المواد الخام الخارجية، فإن أي هذا يؤدي إلى ارتفاع مصاريف الإنتاج</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إن الشركة لا تقيم الكثير من الأبحاث كما تفعل الشركات العالمية.</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استخدام التكنولوجيا القديمة، وكذلك الآلات.</a:t>
            </a:r>
          </a:p>
        </p:txBody>
      </p:sp>
      <p:sp>
        <p:nvSpPr>
          <p:cNvPr id="6" name="TextBox 5">
            <a:extLst>
              <a:ext uri="{FF2B5EF4-FFF2-40B4-BE49-F238E27FC236}">
                <a16:creationId xmlns:a16="http://schemas.microsoft.com/office/drawing/2014/main" id="{C735F286-97BD-6A10-F2EB-5CBC7F60CD51}"/>
              </a:ext>
            </a:extLst>
          </p:cNvPr>
          <p:cNvSpPr txBox="1"/>
          <p:nvPr/>
        </p:nvSpPr>
        <p:spPr>
          <a:xfrm>
            <a:off x="5058138" y="3156259"/>
            <a:ext cx="7133862" cy="264687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lgn="r" rtl="1"/>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٢نقاط القوة</a:t>
            </a:r>
            <a:endParaRPr kumimoji="0" lang="ar-SA" sz="14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20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endParaRP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تعتبر شركة المراعي من الشركات المتميزة في سوق صناعة الألبان في دول الخليج، وهي من أكبر الشركات في مجال إنتاج الحليب، والمنتجات المشتقة منه.</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تمتاز منتجات شركة المراعي بجودتها العالية، وذلك باعتراف عالمي ومحلي، كما أنها تعد من أوائل الشركات التي حصلت على شهادة الأيزو العالمية لضمان الجودة.</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تصل منتجاتها إلى العديد من دول العالم من خلال شركة التوزيع القوية الخاصة بها.</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إن الظروف المناخية الساخنة في الخليج العربي تعمل على ازدهار سوق المشروبات.</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تمتاز شركة المراعي بالسمعة الجيدة التي تتمتع بها.</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يوجد بالشركة عمالة ماهرة ومدربة على أكمل وجه.</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توجد حصة جيدة لشركة المراعي من السوق</a:t>
            </a:r>
          </a:p>
        </p:txBody>
      </p:sp>
      <p:sp>
        <p:nvSpPr>
          <p:cNvPr id="2" name="TextBox 1">
            <a:extLst>
              <a:ext uri="{FF2B5EF4-FFF2-40B4-BE49-F238E27FC236}">
                <a16:creationId xmlns:a16="http://schemas.microsoft.com/office/drawing/2014/main" id="{B111201C-C70E-8881-6EAB-2EBBE81DC647}"/>
              </a:ext>
            </a:extLst>
          </p:cNvPr>
          <p:cNvSpPr txBox="1"/>
          <p:nvPr/>
        </p:nvSpPr>
        <p:spPr>
          <a:xfrm>
            <a:off x="5058138" y="1633695"/>
            <a:ext cx="6880193" cy="135421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lgn="r" rtl="1"/>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١فرص</a:t>
            </a: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 </a:t>
            </a:r>
            <a:endParaRPr kumimoji="0" lang="ar-SA" sz="18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endParaRP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نمو سوق الحليب في الدولة الخليجية.</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كثرة السياح الذين يزورون السعودية لأداء الحج والعمرة، الأمر الذي أدى إلى زيادة الطلب على منتجات المراعي.</a:t>
            </a:r>
          </a:p>
        </p:txBody>
      </p:sp>
      <p:sp>
        <p:nvSpPr>
          <p:cNvPr id="3" name="TextBox 2">
            <a:extLst>
              <a:ext uri="{FF2B5EF4-FFF2-40B4-BE49-F238E27FC236}">
                <a16:creationId xmlns:a16="http://schemas.microsoft.com/office/drawing/2014/main" id="{03C6920E-2B42-7169-2C7D-16C1A607DD3C}"/>
              </a:ext>
            </a:extLst>
          </p:cNvPr>
          <p:cNvSpPr txBox="1"/>
          <p:nvPr/>
        </p:nvSpPr>
        <p:spPr>
          <a:xfrm>
            <a:off x="253668" y="1217267"/>
            <a:ext cx="4704773" cy="19389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lgn="r" rtl="1"/>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٣تهديدات</a:t>
            </a:r>
            <a:endParaRPr kumimoji="0" lang="ar-SA" sz="16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endParaRP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الوضع السياسي </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اعتمادهم على المواد الخام الخارجية أي تذبذب في هذه المواد سيحدث آثارًا واضحة على الشركة.</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ظهور منافسين الجدد في الأسواق لهم منتجات عالية الجودة ومنافسة لمنتجات شركة المراعي، الأمر الذي يجعلهم يكتسبون سمعة جيدة</a:t>
            </a:r>
          </a:p>
        </p:txBody>
      </p:sp>
    </p:spTree>
    <p:extLst>
      <p:ext uri="{BB962C8B-B14F-4D97-AF65-F5344CB8AC3E}">
        <p14:creationId xmlns:p14="http://schemas.microsoft.com/office/powerpoint/2010/main" val="5066954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ncorporation Series: I'm incorporated. Now what? - Homeroom Bookkeeping">
            <a:extLst>
              <a:ext uri="{FF2B5EF4-FFF2-40B4-BE49-F238E27FC236}">
                <a16:creationId xmlns:a16="http://schemas.microsoft.com/office/drawing/2014/main" id="{02F3608E-204D-1B35-32EA-1C102E1D5A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44" r="17029" b="-2"/>
          <a:stretch/>
        </p:blipFill>
        <p:spPr bwMode="auto">
          <a:xfrm>
            <a:off x="7771397" y="725131"/>
            <a:ext cx="4254347" cy="4490681"/>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a:solidFill>
            <a:schemeClr val="bg1"/>
          </a:solidFill>
        </p:spPr>
      </p:pic>
      <p:pic>
        <p:nvPicPr>
          <p:cNvPr id="2" name="Picture 1">
            <a:extLst>
              <a:ext uri="{FF2B5EF4-FFF2-40B4-BE49-F238E27FC236}">
                <a16:creationId xmlns:a16="http://schemas.microsoft.com/office/drawing/2014/main" id="{5AB8E353-E1BA-E800-7EAF-DB629182D0C5}"/>
              </a:ext>
            </a:extLst>
          </p:cNvPr>
          <p:cNvPicPr>
            <a:picLocks noChangeAspect="1"/>
          </p:cNvPicPr>
          <p:nvPr/>
        </p:nvPicPr>
        <p:blipFill rotWithShape="1">
          <a:blip r:embed="rId3"/>
          <a:srcRect t="32202" r="1006"/>
          <a:stretch/>
        </p:blipFill>
        <p:spPr>
          <a:xfrm>
            <a:off x="77176" y="1057753"/>
            <a:ext cx="7694221" cy="4490681"/>
          </a:xfrm>
          <a:prstGeom prst="rect">
            <a:avLst/>
          </a:prstGeom>
        </p:spPr>
      </p:pic>
    </p:spTree>
    <p:extLst>
      <p:ext uri="{BB962C8B-B14F-4D97-AF65-F5344CB8AC3E}">
        <p14:creationId xmlns:p14="http://schemas.microsoft.com/office/powerpoint/2010/main" val="38025576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9DF7B086-B0C4-584E-87D8-C129756CCF36}"/>
              </a:ext>
            </a:extLst>
          </p:cNvPr>
          <p:cNvSpPr>
            <a:spLocks noGrp="1" noChangeArrowheads="1"/>
          </p:cNvSpPr>
          <p:nvPr>
            <p:ph type="title" idx="4294967295"/>
          </p:nvPr>
        </p:nvSpPr>
        <p:spPr>
          <a:xfrm>
            <a:off x="5281683" y="472213"/>
            <a:ext cx="6318913" cy="584775"/>
          </a:xfrm>
          <a:solidFill>
            <a:schemeClr val="bg1"/>
          </a:solidFill>
          <a:ln>
            <a:solidFill>
              <a:srgbClr val="124C37"/>
            </a:solidFill>
          </a:ln>
        </p:spPr>
        <p:txBody>
          <a:bodyPr vert="horz" lIns="91440" tIns="45720" rIns="91440" bIns="45720" rtlCol="0" anchor="ctr">
            <a:noAutofit/>
          </a:bodyPr>
          <a:lstStyle/>
          <a:p>
            <a:r>
              <a:rPr lang="en-US" altLang="en-US" sz="2800" cap="all" dirty="0">
                <a:solidFill>
                  <a:srgbClr val="B80E0F"/>
                </a:solidFill>
                <a:latin typeface="Impact" panose="020B0806030902050204"/>
                <a:ea typeface="+mn-ea"/>
                <a:cs typeface="+mn-cs"/>
              </a:rPr>
              <a:t>1- Understanding customer </a:t>
            </a:r>
            <a:r>
              <a:rPr lang="en-US" altLang="en-US" sz="2400" cap="all" dirty="0">
                <a:solidFill>
                  <a:srgbClr val="B80E0F"/>
                </a:solidFill>
                <a:latin typeface="Impact" panose="020B0806030902050204"/>
                <a:ea typeface="+mn-ea"/>
                <a:cs typeface="+mn-cs"/>
              </a:rPr>
              <a:t>needs/wants</a:t>
            </a:r>
            <a:r>
              <a:rPr lang="en-US" altLang="en-US" sz="2800" cap="all" dirty="0">
                <a:solidFill>
                  <a:srgbClr val="B80E0F"/>
                </a:solidFill>
                <a:latin typeface="Impact" panose="020B0806030902050204"/>
                <a:ea typeface="+mn-ea"/>
                <a:cs typeface="+mn-cs"/>
              </a:rPr>
              <a:t>.</a:t>
            </a:r>
          </a:p>
        </p:txBody>
      </p:sp>
      <p:pic>
        <p:nvPicPr>
          <p:cNvPr id="2" name="Picture 1">
            <a:extLst>
              <a:ext uri="{FF2B5EF4-FFF2-40B4-BE49-F238E27FC236}">
                <a16:creationId xmlns:a16="http://schemas.microsoft.com/office/drawing/2014/main" id="{FB0B8AFF-B67B-4AC3-8903-A5641F9AA941}"/>
              </a:ext>
            </a:extLst>
          </p:cNvPr>
          <p:cNvPicPr>
            <a:picLocks noChangeAspect="1"/>
          </p:cNvPicPr>
          <p:nvPr/>
        </p:nvPicPr>
        <p:blipFill rotWithShape="1">
          <a:blip r:embed="rId3"/>
          <a:srcRect t="20126" r="82966" b="24570"/>
          <a:stretch/>
        </p:blipFill>
        <p:spPr>
          <a:xfrm>
            <a:off x="171163" y="1056988"/>
            <a:ext cx="2598163" cy="4528804"/>
          </a:xfrm>
          <a:prstGeom prst="rect">
            <a:avLst/>
          </a:prstGeom>
        </p:spPr>
      </p:pic>
      <p:pic>
        <p:nvPicPr>
          <p:cNvPr id="11" name="Picture 10">
            <a:extLst>
              <a:ext uri="{FF2B5EF4-FFF2-40B4-BE49-F238E27FC236}">
                <a16:creationId xmlns:a16="http://schemas.microsoft.com/office/drawing/2014/main" id="{BB29438D-D6E1-442E-AB16-3D9B85F7A1F1}"/>
              </a:ext>
            </a:extLst>
          </p:cNvPr>
          <p:cNvPicPr>
            <a:picLocks noChangeAspect="1"/>
          </p:cNvPicPr>
          <p:nvPr/>
        </p:nvPicPr>
        <p:blipFill>
          <a:blip r:embed="rId4"/>
          <a:stretch>
            <a:fillRect/>
          </a:stretch>
        </p:blipFill>
        <p:spPr>
          <a:xfrm>
            <a:off x="2864862" y="1246998"/>
            <a:ext cx="9060440" cy="3905012"/>
          </a:xfrm>
          <a:prstGeom prst="rect">
            <a:avLst/>
          </a:prstGeom>
        </p:spPr>
      </p:pic>
      <p:sp>
        <p:nvSpPr>
          <p:cNvPr id="17" name="TextBox 16">
            <a:extLst>
              <a:ext uri="{FF2B5EF4-FFF2-40B4-BE49-F238E27FC236}">
                <a16:creationId xmlns:a16="http://schemas.microsoft.com/office/drawing/2014/main" id="{60595361-1F02-42DA-A92F-DD5EFDF9878F}"/>
              </a:ext>
            </a:extLst>
          </p:cNvPr>
          <p:cNvSpPr txBox="1"/>
          <p:nvPr/>
        </p:nvSpPr>
        <p:spPr>
          <a:xfrm>
            <a:off x="2864862" y="5156717"/>
            <a:ext cx="9155975" cy="584775"/>
          </a:xfrm>
          <a:prstGeom prst="rect">
            <a:avLst/>
          </a:prstGeom>
          <a:solidFill>
            <a:schemeClr val="bg1"/>
          </a:solidFill>
        </p:spPr>
        <p:txBody>
          <a:bodyPr wrap="square">
            <a:spAutoFit/>
          </a:bodyPr>
          <a:lstStyle/>
          <a:p>
            <a:pPr algn="ctr" defTabSz="914354">
              <a:defRPr/>
            </a:pPr>
            <a:r>
              <a:rPr lang="en-US" sz="1600" dirty="0">
                <a:solidFill>
                  <a:srgbClr val="C00000"/>
                </a:solidFill>
                <a:latin typeface="Impact" panose="020B0806030902050204"/>
              </a:rPr>
              <a:t>Geoffrey Moore is an American organizational theorist, management consultant and author, known for his work Crossing the Chasm: Marketing and Selling High-Tech Products to Mainstream</a:t>
            </a:r>
          </a:p>
        </p:txBody>
      </p:sp>
    </p:spTree>
    <p:extLst>
      <p:ext uri="{BB962C8B-B14F-4D97-AF65-F5344CB8AC3E}">
        <p14:creationId xmlns:p14="http://schemas.microsoft.com/office/powerpoint/2010/main" val="2626092717"/>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16341F4-520D-01A5-C62F-904476ED4EC4}"/>
              </a:ext>
            </a:extLst>
          </p:cNvPr>
          <p:cNvSpPr txBox="1"/>
          <p:nvPr/>
        </p:nvSpPr>
        <p:spPr>
          <a:xfrm>
            <a:off x="648931" y="629269"/>
            <a:ext cx="3505495" cy="1622321"/>
          </a:xfrm>
          <a:prstGeom prst="rect">
            <a:avLst/>
          </a:prstGeom>
        </p:spPr>
        <p:txBody>
          <a:bodyPr vert="horz" lIns="91440" tIns="45720" rIns="91440" bIns="45720" rtlCol="0" anchor="ctr">
            <a:noAutofit/>
          </a:bodyPr>
          <a:lstStyle/>
          <a:p>
            <a:pPr defTabSz="914354">
              <a:lnSpc>
                <a:spcPct val="90000"/>
              </a:lnSpc>
              <a:spcBef>
                <a:spcPct val="0"/>
              </a:spcBef>
              <a:spcAft>
                <a:spcPts val="600"/>
              </a:spcAft>
              <a:defRPr/>
            </a:pPr>
            <a:r>
              <a:rPr lang="en-US" sz="4000" cap="all" spc="-151" dirty="0">
                <a:solidFill>
                  <a:srgbClr val="B80E0F"/>
                </a:solidFill>
                <a:latin typeface="Impact" panose="020B0806030902050204"/>
              </a:rPr>
              <a:t>Big data </a:t>
            </a:r>
          </a:p>
        </p:txBody>
      </p:sp>
      <p:sp>
        <p:nvSpPr>
          <p:cNvPr id="6" name="Content Placeholder 2">
            <a:extLst>
              <a:ext uri="{FF2B5EF4-FFF2-40B4-BE49-F238E27FC236}">
                <a16:creationId xmlns:a16="http://schemas.microsoft.com/office/drawing/2014/main" id="{6748519B-1E81-8A7B-57BF-7D8CDA8D0432}"/>
              </a:ext>
            </a:extLst>
          </p:cNvPr>
          <p:cNvSpPr txBox="1">
            <a:spLocks/>
          </p:cNvSpPr>
          <p:nvPr/>
        </p:nvSpPr>
        <p:spPr>
          <a:xfrm>
            <a:off x="484215" y="1954925"/>
            <a:ext cx="3505495" cy="378541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89" indent="-228589" defTabSz="914354">
              <a:defRPr/>
            </a:pPr>
            <a:r>
              <a:rPr lang="en-US" sz="1600" b="1" dirty="0">
                <a:solidFill>
                  <a:prstClr val="black"/>
                </a:solidFill>
                <a:latin typeface="Calibri" panose="020F0502020204030204"/>
              </a:rPr>
              <a:t>Big data </a:t>
            </a:r>
            <a:r>
              <a:rPr lang="en-US" sz="1700" dirty="0">
                <a:solidFill>
                  <a:srgbClr val="C00000"/>
                </a:solidFill>
                <a:latin typeface="Calibri" panose="020F0502020204030204"/>
              </a:rPr>
              <a:t>refers to the huge data sets generated by sophisticated information generation, collection, storage, and analysis technologies. </a:t>
            </a:r>
            <a:r>
              <a:rPr lang="en-US" sz="1700" i="1" dirty="0">
                <a:solidFill>
                  <a:srgbClr val="C00000"/>
                </a:solidFill>
                <a:latin typeface="Calibri" panose="020F0502020204030204"/>
              </a:rPr>
              <a:t>.</a:t>
            </a:r>
          </a:p>
          <a:p>
            <a:pPr marL="285737" indent="-228589" defTabSz="914354">
              <a:defRPr/>
            </a:pPr>
            <a:r>
              <a:rPr lang="en-US" altLang="en-US" sz="1600" i="1" dirty="0">
                <a:solidFill>
                  <a:prstClr val="black"/>
                </a:solidFill>
                <a:latin typeface="Calibri" panose="020F0502020204030204"/>
              </a:rPr>
              <a:t>An average of 6 million public conversations a day, more than 2 billion a year arch and marketing information lies in how it is used and in the customer insights that it provides.</a:t>
            </a:r>
          </a:p>
          <a:p>
            <a:pPr marL="285737" indent="-228589" defTabSz="914354">
              <a:defRPr/>
            </a:pPr>
            <a:r>
              <a:rPr lang="en-US" sz="1600" i="1" dirty="0">
                <a:solidFill>
                  <a:prstClr val="black"/>
                </a:solidFill>
                <a:latin typeface="Calibri" panose="020F0502020204030204"/>
              </a:rPr>
              <a:t>Analyzing the wealth of data about customers as Browsing history, purchase. patterns, returns, campaign response patterns etc.</a:t>
            </a:r>
            <a:endParaRPr lang="en-US" sz="1600" dirty="0">
              <a:solidFill>
                <a:prstClr val="black"/>
              </a:solidFill>
              <a:latin typeface="Calibri" panose="020F0502020204030204"/>
            </a:endParaRPr>
          </a:p>
          <a:p>
            <a:pPr marL="285737" indent="-228589" defTabSz="914354">
              <a:defRPr/>
            </a:pPr>
            <a:r>
              <a:rPr lang="en-US" sz="1600" i="1" dirty="0">
                <a:solidFill>
                  <a:prstClr val="black"/>
                </a:solidFill>
                <a:latin typeface="Calibri" panose="020F0502020204030204"/>
              </a:rPr>
              <a:t>Companies that effectively tap this glut of big data can gain rich, timely customer insights</a:t>
            </a:r>
          </a:p>
        </p:txBody>
      </p:sp>
      <p:pic>
        <p:nvPicPr>
          <p:cNvPr id="4100" name="Picture 4" descr="App Analytics | Mobile Data Analytics Tools | data.ai, formerly App Annie">
            <a:extLst>
              <a:ext uri="{FF2B5EF4-FFF2-40B4-BE49-F238E27FC236}">
                <a16:creationId xmlns:a16="http://schemas.microsoft.com/office/drawing/2014/main" id="{0A816107-AD80-EC3A-052D-23C2F16134D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00760" y="3048585"/>
            <a:ext cx="6875100" cy="285147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102" name="Picture 6" descr="App Annie - Reviews, News and Ratings">
            <a:extLst>
              <a:ext uri="{FF2B5EF4-FFF2-40B4-BE49-F238E27FC236}">
                <a16:creationId xmlns:a16="http://schemas.microsoft.com/office/drawing/2014/main" id="{07DF2036-EB1F-DE03-547D-11692BC253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5604" y="557786"/>
            <a:ext cx="5308600" cy="15367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A9B2FD5-793A-F302-3480-009098D56207}"/>
              </a:ext>
            </a:extLst>
          </p:cNvPr>
          <p:cNvSpPr txBox="1"/>
          <p:nvPr/>
        </p:nvSpPr>
        <p:spPr>
          <a:xfrm>
            <a:off x="5300760" y="2248370"/>
            <a:ext cx="6875099" cy="646331"/>
          </a:xfrm>
          <a:prstGeom prst="rect">
            <a:avLst/>
          </a:prstGeom>
          <a:noFill/>
        </p:spPr>
        <p:txBody>
          <a:bodyPr wrap="square">
            <a:spAutoFit/>
          </a:bodyPr>
          <a:lstStyle/>
          <a:p>
            <a:pPr defTabSz="914354">
              <a:defRPr/>
            </a:pPr>
            <a:r>
              <a:rPr lang="en-US" dirty="0">
                <a:solidFill>
                  <a:srgbClr val="C00000"/>
                </a:solidFill>
                <a:latin typeface="Outfit"/>
              </a:rPr>
              <a:t>The 1st Unified Data AI Company to combine consumer and market data with the power of artificial intelligence to fuel insights.</a:t>
            </a:r>
            <a:endParaRPr lang="en-GB" dirty="0">
              <a:solidFill>
                <a:srgbClr val="C00000"/>
              </a:solidFill>
              <a:latin typeface="Calibri" panose="020F0502020204030204"/>
            </a:endParaRPr>
          </a:p>
        </p:txBody>
      </p:sp>
    </p:spTree>
    <p:extLst>
      <p:ext uri="{BB962C8B-B14F-4D97-AF65-F5344CB8AC3E}">
        <p14:creationId xmlns:p14="http://schemas.microsoft.com/office/powerpoint/2010/main" val="383270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102"/>
                                        </p:tgtEl>
                                        <p:attrNameLst>
                                          <p:attrName>style.visibility</p:attrName>
                                        </p:attrNameLst>
                                      </p:cBhvr>
                                      <p:to>
                                        <p:strVal val="visible"/>
                                      </p:to>
                                    </p:set>
                                    <p:anim calcmode="lin" valueType="num">
                                      <p:cBhvr additive="base">
                                        <p:cTn id="23" dur="500" fill="hold"/>
                                        <p:tgtEl>
                                          <p:spTgt spid="4102"/>
                                        </p:tgtEl>
                                        <p:attrNameLst>
                                          <p:attrName>ppt_x</p:attrName>
                                        </p:attrNameLst>
                                      </p:cBhvr>
                                      <p:tavLst>
                                        <p:tav tm="0">
                                          <p:val>
                                            <p:strVal val="#ppt_x"/>
                                          </p:val>
                                        </p:tav>
                                        <p:tav tm="100000">
                                          <p:val>
                                            <p:strVal val="#ppt_x"/>
                                          </p:val>
                                        </p:tav>
                                      </p:tavLst>
                                    </p:anim>
                                    <p:anim calcmode="lin" valueType="num">
                                      <p:cBhvr additive="base">
                                        <p:cTn id="24" dur="500" fill="hold"/>
                                        <p:tgtEl>
                                          <p:spTgt spid="410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4100"/>
                                        </p:tgtEl>
                                        <p:attrNameLst>
                                          <p:attrName>style.visibility</p:attrName>
                                        </p:attrNameLst>
                                      </p:cBhvr>
                                      <p:to>
                                        <p:strVal val="visible"/>
                                      </p:to>
                                    </p:set>
                                    <p:animEffect transition="in" filter="checkerboard(across)">
                                      <p:cBhvr>
                                        <p:cTn id="33"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577139" y="2"/>
            <a:ext cx="4614863" cy="1068388"/>
          </a:xfrm>
        </p:spPr>
        <p:txBody>
          <a:bodyPr anchor="b">
            <a:normAutofit/>
          </a:bodyPr>
          <a:lstStyle/>
          <a:p>
            <a:pPr algn="ctr"/>
            <a:r>
              <a:rPr lang="en-US" altLang="en-US" sz="3200" b="1" dirty="0">
                <a:solidFill>
                  <a:srgbClr val="C00000"/>
                </a:solidFill>
                <a:latin typeface="Abadi" panose="020B0604020104020204" pitchFamily="34" charset="0"/>
              </a:rPr>
              <a:t>Marketing Information</a:t>
            </a:r>
            <a:endParaRPr lang="en-US" sz="3200" b="1" dirty="0">
              <a:solidFill>
                <a:srgbClr val="C00000"/>
              </a:solidFill>
              <a:latin typeface="Abadi" panose="020B0604020104020204" pitchFamily="34" charset="0"/>
            </a:endParaRPr>
          </a:p>
        </p:txBody>
      </p:sp>
      <p:sp>
        <p:nvSpPr>
          <p:cNvPr id="3" name="Content Placeholder 2"/>
          <p:cNvSpPr>
            <a:spLocks noGrp="1"/>
          </p:cNvSpPr>
          <p:nvPr>
            <p:ph idx="4294967295"/>
          </p:nvPr>
        </p:nvSpPr>
        <p:spPr>
          <a:xfrm>
            <a:off x="0" y="1273770"/>
            <a:ext cx="6911442" cy="4310460"/>
          </a:xfrm>
        </p:spPr>
        <p:style>
          <a:lnRef idx="2">
            <a:schemeClr val="accent1"/>
          </a:lnRef>
          <a:fillRef idx="1">
            <a:schemeClr val="lt1"/>
          </a:fillRef>
          <a:effectRef idx="0">
            <a:schemeClr val="accent1"/>
          </a:effectRef>
          <a:fontRef idx="minor">
            <a:schemeClr val="dk1"/>
          </a:fontRef>
        </p:style>
        <p:txBody>
          <a:bodyPr>
            <a:noAutofit/>
          </a:bodyPr>
          <a:lstStyle/>
          <a:p>
            <a:pPr>
              <a:defRPr/>
            </a:pPr>
            <a:r>
              <a:rPr lang="en-US" altLang="en-US" sz="2400" b="1" dirty="0"/>
              <a:t>Information</a:t>
            </a:r>
            <a:r>
              <a:rPr lang="en-US" altLang="en-US" sz="2400" dirty="0"/>
              <a:t> is generated by </a:t>
            </a:r>
            <a:r>
              <a:rPr lang="en-US" altLang="en-US" sz="2400" b="1" dirty="0"/>
              <a:t>Big Data</a:t>
            </a:r>
            <a:r>
              <a:rPr lang="en-US" altLang="en-US" sz="2400" dirty="0"/>
              <a:t> could help marketers in decision making</a:t>
            </a:r>
          </a:p>
          <a:p>
            <a:pPr>
              <a:defRPr/>
            </a:pPr>
            <a:r>
              <a:rPr lang="en-US" sz="2400" dirty="0"/>
              <a:t>Right information, in the right form, at the right time help </a:t>
            </a:r>
            <a:r>
              <a:rPr lang="en-US" altLang="en-US" sz="2400" b="1" dirty="0"/>
              <a:t>M</a:t>
            </a:r>
            <a:r>
              <a:rPr lang="en-US" sz="2400" b="1" dirty="0"/>
              <a:t>arketer</a:t>
            </a:r>
            <a:r>
              <a:rPr lang="en-US" sz="2400" dirty="0"/>
              <a:t> to create customer value, engagement and stronger customer relationships.</a:t>
            </a:r>
            <a:endParaRPr lang="en-US" altLang="en-US" sz="2400" dirty="0"/>
          </a:p>
          <a:p>
            <a:pPr>
              <a:defRPr/>
            </a:pPr>
            <a:r>
              <a:rPr lang="en-US" sz="2400" b="1" dirty="0">
                <a:solidFill>
                  <a:srgbClr val="000000"/>
                </a:solidFill>
                <a:latin typeface="COELRA+Arial-BoldMT"/>
              </a:rPr>
              <a:t>For example</a:t>
            </a:r>
            <a:r>
              <a:rPr lang="en-US" sz="2400" dirty="0">
                <a:solidFill>
                  <a:srgbClr val="000000"/>
                </a:solidFill>
                <a:latin typeface="MLWAMC+ArialMT"/>
              </a:rPr>
              <a:t>, </a:t>
            </a:r>
            <a:r>
              <a:rPr lang="en-US" sz="2400" b="1" dirty="0">
                <a:solidFill>
                  <a:srgbClr val="000000"/>
                </a:solidFill>
                <a:latin typeface="COELRA+Arial-BoldMT"/>
              </a:rPr>
              <a:t>Coca-Cola or Apple </a:t>
            </a:r>
            <a:r>
              <a:rPr lang="en-US" sz="2400" dirty="0">
                <a:solidFill>
                  <a:srgbClr val="000000"/>
                </a:solidFill>
                <a:latin typeface="MLWAMC+ArialMT"/>
              </a:rPr>
              <a:t>monitors online discussions about its brand in Tweets, blogs, social media posts, and other sources, to  gain valuable </a:t>
            </a:r>
            <a:r>
              <a:rPr lang="en-US" sz="2400" dirty="0"/>
              <a:t>information</a:t>
            </a:r>
            <a:r>
              <a:rPr lang="en-US" sz="2400" dirty="0">
                <a:solidFill>
                  <a:srgbClr val="000000"/>
                </a:solidFill>
                <a:latin typeface="MLWAMC+ArialMT"/>
              </a:rPr>
              <a:t> about</a:t>
            </a:r>
          </a:p>
          <a:p>
            <a:pPr lvl="1">
              <a:defRPr/>
            </a:pPr>
            <a:r>
              <a:rPr lang="en-US" altLang="en-US" b="1" dirty="0">
                <a:solidFill>
                  <a:srgbClr val="C00000"/>
                </a:solidFill>
              </a:rPr>
              <a:t>Customer insights about the current and future products</a:t>
            </a:r>
          </a:p>
          <a:p>
            <a:pPr lvl="1">
              <a:defRPr/>
            </a:pPr>
            <a:r>
              <a:rPr lang="en-US" altLang="en-US" b="1" dirty="0">
                <a:solidFill>
                  <a:srgbClr val="C00000"/>
                </a:solidFill>
              </a:rPr>
              <a:t>Market insights</a:t>
            </a:r>
            <a:endParaRPr lang="en-US" b="1" dirty="0">
              <a:solidFill>
                <a:srgbClr val="C00000"/>
              </a:solidFill>
              <a:latin typeface="MLWAMC+ArialMT"/>
            </a:endParaRPr>
          </a:p>
        </p:txBody>
      </p:sp>
      <p:pic>
        <p:nvPicPr>
          <p:cNvPr id="2050" name="Picture 2" descr="What Is The Difference Between Data And Information?">
            <a:extLst>
              <a:ext uri="{FF2B5EF4-FFF2-40B4-BE49-F238E27FC236}">
                <a16:creationId xmlns:a16="http://schemas.microsoft.com/office/drawing/2014/main" id="{E10AA373-749A-C821-E4ED-1E6C42265D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57" t="14111" r="6339" b="9073"/>
          <a:stretch/>
        </p:blipFill>
        <p:spPr bwMode="auto">
          <a:xfrm>
            <a:off x="6911442" y="1225875"/>
            <a:ext cx="5280561" cy="440625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24FD76B5-3787-53B5-95AF-025A7CD48E5B}"/>
              </a:ext>
            </a:extLst>
          </p:cNvPr>
          <p:cNvSpPr/>
          <p:nvPr/>
        </p:nvSpPr>
        <p:spPr>
          <a:xfrm>
            <a:off x="7195457" y="4691743"/>
            <a:ext cx="4996543" cy="11095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Tree>
    <p:extLst>
      <p:ext uri="{BB962C8B-B14F-4D97-AF65-F5344CB8AC3E}">
        <p14:creationId xmlns:p14="http://schemas.microsoft.com/office/powerpoint/2010/main" val="390433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7F25E7-17E5-98C0-7C8D-C181BBBC14C4}"/>
              </a:ext>
            </a:extLst>
          </p:cNvPr>
          <p:cNvPicPr>
            <a:picLocks noChangeAspect="1"/>
          </p:cNvPicPr>
          <p:nvPr/>
        </p:nvPicPr>
        <p:blipFill rotWithShape="1">
          <a:blip r:embed="rId2"/>
          <a:srcRect l="16412" t="19281" r="3857" b="11167"/>
          <a:stretch/>
        </p:blipFill>
        <p:spPr>
          <a:xfrm>
            <a:off x="77441" y="1246167"/>
            <a:ext cx="6052219" cy="2413672"/>
          </a:xfrm>
          <a:prstGeom prst="rect">
            <a:avLst/>
          </a:prstGeom>
        </p:spPr>
      </p:pic>
      <p:pic>
        <p:nvPicPr>
          <p:cNvPr id="8" name="Picture 7">
            <a:extLst>
              <a:ext uri="{FF2B5EF4-FFF2-40B4-BE49-F238E27FC236}">
                <a16:creationId xmlns:a16="http://schemas.microsoft.com/office/drawing/2014/main" id="{B2F7FCF2-337B-4D0F-358A-93DA70ADDB89}"/>
              </a:ext>
            </a:extLst>
          </p:cNvPr>
          <p:cNvPicPr>
            <a:picLocks noChangeAspect="1"/>
          </p:cNvPicPr>
          <p:nvPr/>
        </p:nvPicPr>
        <p:blipFill rotWithShape="1">
          <a:blip r:embed="rId3"/>
          <a:srcRect l="5663" t="12123" r="1772" b="3183"/>
          <a:stretch/>
        </p:blipFill>
        <p:spPr>
          <a:xfrm>
            <a:off x="6351933" y="1477916"/>
            <a:ext cx="5840067" cy="2258329"/>
          </a:xfrm>
          <a:prstGeom prst="rect">
            <a:avLst/>
          </a:prstGeom>
        </p:spPr>
      </p:pic>
      <p:pic>
        <p:nvPicPr>
          <p:cNvPr id="13" name="Picture 12">
            <a:extLst>
              <a:ext uri="{FF2B5EF4-FFF2-40B4-BE49-F238E27FC236}">
                <a16:creationId xmlns:a16="http://schemas.microsoft.com/office/drawing/2014/main" id="{80FF212F-25BE-F0BE-A3C5-98F9EA23394A}"/>
              </a:ext>
            </a:extLst>
          </p:cNvPr>
          <p:cNvPicPr>
            <a:picLocks noChangeAspect="1"/>
          </p:cNvPicPr>
          <p:nvPr/>
        </p:nvPicPr>
        <p:blipFill rotWithShape="1">
          <a:blip r:embed="rId4"/>
          <a:srcRect l="2919" t="23856" r="2919" b="16183"/>
          <a:stretch/>
        </p:blipFill>
        <p:spPr>
          <a:xfrm>
            <a:off x="6313213" y="3883713"/>
            <a:ext cx="5840067" cy="2082265"/>
          </a:xfrm>
          <a:prstGeom prst="rect">
            <a:avLst/>
          </a:prstGeom>
        </p:spPr>
      </p:pic>
      <p:sp>
        <p:nvSpPr>
          <p:cNvPr id="15" name="Rectangle 14">
            <a:extLst>
              <a:ext uri="{FF2B5EF4-FFF2-40B4-BE49-F238E27FC236}">
                <a16:creationId xmlns:a16="http://schemas.microsoft.com/office/drawing/2014/main" id="{7585D10D-2846-1416-E24F-C7C6EBE8DFA1}"/>
              </a:ext>
            </a:extLst>
          </p:cNvPr>
          <p:cNvSpPr/>
          <p:nvPr/>
        </p:nvSpPr>
        <p:spPr>
          <a:xfrm>
            <a:off x="6195076" y="572061"/>
            <a:ext cx="45719" cy="53939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Rockwell" panose="02060603020205020403"/>
            </a:endParaRPr>
          </a:p>
        </p:txBody>
      </p:sp>
      <p:sp>
        <p:nvSpPr>
          <p:cNvPr id="17" name="Rectangle 16">
            <a:extLst>
              <a:ext uri="{FF2B5EF4-FFF2-40B4-BE49-F238E27FC236}">
                <a16:creationId xmlns:a16="http://schemas.microsoft.com/office/drawing/2014/main" id="{195CD316-8D33-B209-D98A-E3007F0F6BAC}"/>
              </a:ext>
            </a:extLst>
          </p:cNvPr>
          <p:cNvSpPr/>
          <p:nvPr/>
        </p:nvSpPr>
        <p:spPr>
          <a:xfrm rot="16200000">
            <a:off x="6096520" y="-2211768"/>
            <a:ext cx="76405" cy="12114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Rockwell" panose="02060603020205020403"/>
            </a:endParaRPr>
          </a:p>
        </p:txBody>
      </p:sp>
      <p:pic>
        <p:nvPicPr>
          <p:cNvPr id="2" name="Picture 1">
            <a:extLst>
              <a:ext uri="{FF2B5EF4-FFF2-40B4-BE49-F238E27FC236}">
                <a16:creationId xmlns:a16="http://schemas.microsoft.com/office/drawing/2014/main" id="{663A836E-8C87-884D-C592-BB28B479F38D}"/>
              </a:ext>
            </a:extLst>
          </p:cNvPr>
          <p:cNvPicPr>
            <a:picLocks noChangeAspect="1"/>
          </p:cNvPicPr>
          <p:nvPr/>
        </p:nvPicPr>
        <p:blipFill rotWithShape="1">
          <a:blip r:embed="rId5"/>
          <a:srcRect r="2183" b="13167"/>
          <a:stretch/>
        </p:blipFill>
        <p:spPr>
          <a:xfrm>
            <a:off x="38720" y="3845511"/>
            <a:ext cx="5947259" cy="1897769"/>
          </a:xfrm>
          <a:prstGeom prst="rect">
            <a:avLst/>
          </a:prstGeom>
        </p:spPr>
      </p:pic>
    </p:spTree>
    <p:extLst>
      <p:ext uri="{BB962C8B-B14F-4D97-AF65-F5344CB8AC3E}">
        <p14:creationId xmlns:p14="http://schemas.microsoft.com/office/powerpoint/2010/main" val="363023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ppt_x</p:attrName>
                                        </p:attrNameLst>
                                      </p:cBhvr>
                                      <p:tavLst>
                                        <p:tav tm="0">
                                          <p:val>
                                            <p:strVal val="#ppt_x-#ppt_w*1.125000"/>
                                          </p:val>
                                        </p:tav>
                                        <p:tav tm="100000">
                                          <p:val>
                                            <p:strVal val="#ppt_x"/>
                                          </p:val>
                                        </p:tav>
                                      </p:tavLst>
                                    </p:anim>
                                    <p:animEffect transition="in" filter="wipe(right)">
                                      <p:cBhvr>
                                        <p:cTn id="13" dur="500"/>
                                        <p:tgtEl>
                                          <p:spTgt spid="8"/>
                                        </p:tgtEl>
                                      </p:cBhvr>
                                    </p:animEffect>
                                  </p:childTnLst>
                                </p:cTn>
                              </p:par>
                            </p:childTnLst>
                          </p:cTn>
                        </p:par>
                        <p:par>
                          <p:cTn id="14" fill="hold">
                            <p:stCondLst>
                              <p:cond delay="1000"/>
                            </p:stCondLst>
                            <p:childTnLst>
                              <p:par>
                                <p:cTn id="15" presetID="1"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p:tgtEl>
                                          <p:spTgt spid="13"/>
                                        </p:tgtEl>
                                        <p:attrNameLst>
                                          <p:attrName>ppt_x</p:attrName>
                                        </p:attrNameLst>
                                      </p:cBhvr>
                                      <p:tavLst>
                                        <p:tav tm="0">
                                          <p:val>
                                            <p:strVal val="#ppt_x-#ppt_w*1.125000"/>
                                          </p:val>
                                        </p:tav>
                                        <p:tav tm="100000">
                                          <p:val>
                                            <p:strVal val="#ppt_x"/>
                                          </p:val>
                                        </p:tav>
                                      </p:tavLst>
                                    </p:anim>
                                    <p:animEffect transition="in" filter="wipe(righ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16341F4-520D-01A5-C62F-904476ED4EC4}"/>
              </a:ext>
            </a:extLst>
          </p:cNvPr>
          <p:cNvSpPr txBox="1"/>
          <p:nvPr/>
        </p:nvSpPr>
        <p:spPr>
          <a:xfrm>
            <a:off x="838200" y="1252728"/>
            <a:ext cx="4056531" cy="1106424"/>
          </a:xfrm>
          <a:prstGeom prst="rect">
            <a:avLst/>
          </a:prstGeom>
        </p:spPr>
        <p:txBody>
          <a:bodyPr vert="horz" lIns="91440" tIns="45720" rIns="91440" bIns="45720" rtlCol="0" anchor="ctr">
            <a:noAutofit/>
          </a:bodyPr>
          <a:lstStyle/>
          <a:p>
            <a:pPr defTabSz="914354">
              <a:lnSpc>
                <a:spcPct val="90000"/>
              </a:lnSpc>
              <a:spcBef>
                <a:spcPct val="0"/>
              </a:spcBef>
              <a:spcAft>
                <a:spcPts val="600"/>
              </a:spcAft>
              <a:defRPr/>
            </a:pPr>
            <a:r>
              <a:rPr lang="en-US" sz="4000" cap="all" spc="-151" dirty="0">
                <a:solidFill>
                  <a:srgbClr val="B80E0F"/>
                </a:solidFill>
                <a:latin typeface="Impact" panose="020B0806030902050204"/>
              </a:rPr>
              <a:t>Customer and Market  insights.</a:t>
            </a:r>
          </a:p>
        </p:txBody>
      </p:sp>
      <p:sp>
        <p:nvSpPr>
          <p:cNvPr id="6" name="Content Placeholder 2">
            <a:extLst>
              <a:ext uri="{FF2B5EF4-FFF2-40B4-BE49-F238E27FC236}">
                <a16:creationId xmlns:a16="http://schemas.microsoft.com/office/drawing/2014/main" id="{6748519B-1E81-8A7B-57BF-7D8CDA8D0432}"/>
              </a:ext>
            </a:extLst>
          </p:cNvPr>
          <p:cNvSpPr txBox="1">
            <a:spLocks/>
          </p:cNvSpPr>
          <p:nvPr/>
        </p:nvSpPr>
        <p:spPr>
          <a:xfrm>
            <a:off x="838200" y="2359152"/>
            <a:ext cx="4056531" cy="3429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89" indent="-228589" defTabSz="914354">
              <a:defRPr/>
            </a:pPr>
            <a:r>
              <a:rPr lang="en-US" sz="1500" dirty="0">
                <a:solidFill>
                  <a:prstClr val="black"/>
                </a:solidFill>
                <a:latin typeface="Calibri" panose="020F0502020204030204"/>
              </a:rPr>
              <a:t>It is important to understand Customer needs, but it is crucial to understand </a:t>
            </a:r>
            <a:r>
              <a:rPr lang="en-US" sz="1500" b="1" u="sng" dirty="0">
                <a:solidFill>
                  <a:prstClr val="black"/>
                </a:solidFill>
                <a:latin typeface="Calibri" panose="020F0502020204030204"/>
              </a:rPr>
              <a:t>CUSTOMER AND MARKET INSIGHTS </a:t>
            </a:r>
            <a:r>
              <a:rPr lang="en-US" sz="1500" dirty="0">
                <a:solidFill>
                  <a:prstClr val="black"/>
                </a:solidFill>
                <a:latin typeface="Calibri" panose="020F0502020204030204"/>
              </a:rPr>
              <a:t>.</a:t>
            </a:r>
          </a:p>
          <a:p>
            <a:pPr marL="228589" indent="-228589" defTabSz="914354">
              <a:defRPr/>
            </a:pPr>
            <a:r>
              <a:rPr lang="en-US" sz="1500" dirty="0">
                <a:solidFill>
                  <a:srgbClr val="C00000"/>
                </a:solidFill>
                <a:latin typeface="Calibri" panose="020F0502020204030204"/>
              </a:rPr>
              <a:t>It is an interpretation of consumer and market trends through having a deep understanding customers, needs, behaviors and  preferences </a:t>
            </a:r>
          </a:p>
          <a:p>
            <a:pPr marL="228589" indent="-228589" defTabSz="914354">
              <a:defRPr/>
            </a:pPr>
            <a:r>
              <a:rPr lang="en-US" sz="1600" dirty="0">
                <a:solidFill>
                  <a:srgbClr val="C00000"/>
                </a:solidFill>
                <a:latin typeface="Calibri" panose="020F0502020204030204"/>
              </a:rPr>
              <a:t>Marketers can communicate with customers  in a highly personalized way provide them with added value that leads to long-term relationships.</a:t>
            </a:r>
            <a:endParaRPr lang="en-US" altLang="en-US" sz="1600" dirty="0">
              <a:solidFill>
                <a:srgbClr val="C00000"/>
              </a:solidFill>
              <a:latin typeface="Calibri" panose="020F0502020204030204"/>
            </a:endParaRPr>
          </a:p>
          <a:p>
            <a:pPr marL="228589" indent="-228589" defTabSz="914354">
              <a:defRPr/>
            </a:pPr>
            <a:r>
              <a:rPr lang="en-US" altLang="en-US" sz="1600" dirty="0">
                <a:solidFill>
                  <a:srgbClr val="C00000"/>
                </a:solidFill>
                <a:latin typeface="Calibri" panose="020F0502020204030204"/>
              </a:rPr>
              <a:t>It has Became the basis for creating customer value, engagement, and relationships</a:t>
            </a:r>
            <a:r>
              <a:rPr lang="en-US" altLang="en-US" sz="1500" dirty="0">
                <a:solidFill>
                  <a:prstClr val="black"/>
                </a:solidFill>
                <a:latin typeface="Calibri" panose="020F0502020204030204"/>
              </a:rPr>
              <a:t>.</a:t>
            </a:r>
          </a:p>
        </p:txBody>
      </p:sp>
      <p:pic>
        <p:nvPicPr>
          <p:cNvPr id="7" name="Picture 6">
            <a:extLst>
              <a:ext uri="{FF2B5EF4-FFF2-40B4-BE49-F238E27FC236}">
                <a16:creationId xmlns:a16="http://schemas.microsoft.com/office/drawing/2014/main" id="{766FC960-4F5A-C115-50E9-D777C7DBE148}"/>
              </a:ext>
            </a:extLst>
          </p:cNvPr>
          <p:cNvPicPr>
            <a:picLocks noChangeAspect="1"/>
          </p:cNvPicPr>
          <p:nvPr/>
        </p:nvPicPr>
        <p:blipFill rotWithShape="1">
          <a:blip r:embed="rId3"/>
          <a:srcRect b="18151"/>
          <a:stretch/>
        </p:blipFill>
        <p:spPr>
          <a:xfrm>
            <a:off x="5846707" y="780371"/>
            <a:ext cx="2873668" cy="1912028"/>
          </a:xfrm>
          <a:prstGeom prst="rect">
            <a:avLst/>
          </a:prstGeom>
        </p:spPr>
      </p:pic>
      <p:pic>
        <p:nvPicPr>
          <p:cNvPr id="3074" name="Picture 2" descr="Snickers: Snickers • Ads of the World™ | Part of The Clio Network">
            <a:extLst>
              <a:ext uri="{FF2B5EF4-FFF2-40B4-BE49-F238E27FC236}">
                <a16:creationId xmlns:a16="http://schemas.microsoft.com/office/drawing/2014/main" id="{9A314742-800C-2D38-8519-1FDFBB05870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962367" y="717344"/>
            <a:ext cx="2873668" cy="20341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اوريو #فكها #ذوقها #غرقها... - شركة البركه للتجاره والتوزيع | فيسبوك">
            <a:extLst>
              <a:ext uri="{FF2B5EF4-FFF2-40B4-BE49-F238E27FC236}">
                <a16:creationId xmlns:a16="http://schemas.microsoft.com/office/drawing/2014/main" id="{6E2107EE-FDAE-C595-9D62-22CA0AEEDE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6707" y="2686729"/>
            <a:ext cx="2400300" cy="31014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اعلان جبنة باندا">
            <a:extLst>
              <a:ext uri="{FF2B5EF4-FFF2-40B4-BE49-F238E27FC236}">
                <a16:creationId xmlns:a16="http://schemas.microsoft.com/office/drawing/2014/main" id="{C7BBF826-51BC-7042-DA9A-29FD32F7F4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0597" y="2859151"/>
            <a:ext cx="3625252" cy="3042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9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 calcmode="lin" valueType="num">
                                      <p:cBhvr additive="base">
                                        <p:cTn id="27" dur="500" fill="hold"/>
                                        <p:tgtEl>
                                          <p:spTgt spid="3074"/>
                                        </p:tgtEl>
                                        <p:attrNameLst>
                                          <p:attrName>ppt_x</p:attrName>
                                        </p:attrNameLst>
                                      </p:cBhvr>
                                      <p:tavLst>
                                        <p:tav tm="0">
                                          <p:val>
                                            <p:strVal val="#ppt_x"/>
                                          </p:val>
                                        </p:tav>
                                        <p:tav tm="100000">
                                          <p:val>
                                            <p:strVal val="#ppt_x"/>
                                          </p:val>
                                        </p:tav>
                                      </p:tavLst>
                                    </p:anim>
                                    <p:anim calcmode="lin" valueType="num">
                                      <p:cBhvr additive="base">
                                        <p:cTn id="2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26"/>
                                        </p:tgtEl>
                                        <p:attrNameLst>
                                          <p:attrName>style.visibility</p:attrName>
                                        </p:attrNameLst>
                                      </p:cBhvr>
                                      <p:to>
                                        <p:strVal val="visible"/>
                                      </p:to>
                                    </p:set>
                                    <p:anim calcmode="lin" valueType="num">
                                      <p:cBhvr additive="base">
                                        <p:cTn id="33" dur="500" fill="hold"/>
                                        <p:tgtEl>
                                          <p:spTgt spid="1026"/>
                                        </p:tgtEl>
                                        <p:attrNameLst>
                                          <p:attrName>ppt_x</p:attrName>
                                        </p:attrNameLst>
                                      </p:cBhvr>
                                      <p:tavLst>
                                        <p:tav tm="0">
                                          <p:val>
                                            <p:strVal val="#ppt_x"/>
                                          </p:val>
                                        </p:tav>
                                        <p:tav tm="100000">
                                          <p:val>
                                            <p:strVal val="#ppt_x"/>
                                          </p:val>
                                        </p:tav>
                                      </p:tavLst>
                                    </p:anim>
                                    <p:anim calcmode="lin" valueType="num">
                                      <p:cBhvr additive="base">
                                        <p:cTn id="34" dur="500" fill="hold"/>
                                        <p:tgtEl>
                                          <p:spTgt spid="102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28"/>
                                        </p:tgtEl>
                                        <p:attrNameLst>
                                          <p:attrName>style.visibility</p:attrName>
                                        </p:attrNameLst>
                                      </p:cBhvr>
                                      <p:to>
                                        <p:strVal val="visible"/>
                                      </p:to>
                                    </p:set>
                                    <p:anim calcmode="lin" valueType="num">
                                      <p:cBhvr additive="base">
                                        <p:cTn id="37" dur="500" fill="hold"/>
                                        <p:tgtEl>
                                          <p:spTgt spid="1028"/>
                                        </p:tgtEl>
                                        <p:attrNameLst>
                                          <p:attrName>ppt_x</p:attrName>
                                        </p:attrNameLst>
                                      </p:cBhvr>
                                      <p:tavLst>
                                        <p:tav tm="0">
                                          <p:val>
                                            <p:strVal val="#ppt_x"/>
                                          </p:val>
                                        </p:tav>
                                        <p:tav tm="100000">
                                          <p:val>
                                            <p:strVal val="#ppt_x"/>
                                          </p:val>
                                        </p:tav>
                                      </p:tavLst>
                                    </p:anim>
                                    <p:anim calcmode="lin" valueType="num">
                                      <p:cBhvr additive="base">
                                        <p:cTn id="3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52C401-8D15-1557-3792-EAE6651CD935}"/>
              </a:ext>
            </a:extLst>
          </p:cNvPr>
          <p:cNvPicPr>
            <a:picLocks noChangeAspect="1"/>
          </p:cNvPicPr>
          <p:nvPr/>
        </p:nvPicPr>
        <p:blipFill rotWithShape="1">
          <a:blip r:embed="rId3"/>
          <a:srcRect b="13040"/>
          <a:stretch/>
        </p:blipFill>
        <p:spPr>
          <a:xfrm>
            <a:off x="185054" y="2227100"/>
            <a:ext cx="11823239" cy="3604129"/>
          </a:xfrm>
          <a:prstGeom prst="rect">
            <a:avLst/>
          </a:prstGeom>
        </p:spPr>
      </p:pic>
      <p:sp>
        <p:nvSpPr>
          <p:cNvPr id="2" name="TextBox 1">
            <a:extLst>
              <a:ext uri="{FF2B5EF4-FFF2-40B4-BE49-F238E27FC236}">
                <a16:creationId xmlns:a16="http://schemas.microsoft.com/office/drawing/2014/main" id="{D766BACD-6D89-9FAC-71DF-B76B71CDCE0C}"/>
              </a:ext>
            </a:extLst>
          </p:cNvPr>
          <p:cNvSpPr txBox="1"/>
          <p:nvPr/>
        </p:nvSpPr>
        <p:spPr>
          <a:xfrm>
            <a:off x="4947062" y="334973"/>
            <a:ext cx="7146967" cy="1106424"/>
          </a:xfrm>
          <a:prstGeom prst="rect">
            <a:avLst/>
          </a:prstGeom>
        </p:spPr>
        <p:txBody>
          <a:bodyPr vert="horz" lIns="91440" tIns="45720" rIns="91440" bIns="45720" rtlCol="0" anchor="ctr">
            <a:noAutofit/>
          </a:bodyPr>
          <a:lstStyle/>
          <a:p>
            <a:pPr algn="ctr" defTabSz="914354">
              <a:lnSpc>
                <a:spcPct val="90000"/>
              </a:lnSpc>
              <a:spcBef>
                <a:spcPct val="0"/>
              </a:spcBef>
              <a:spcAft>
                <a:spcPts val="600"/>
              </a:spcAft>
              <a:defRPr/>
            </a:pPr>
            <a:r>
              <a:rPr lang="en-US" sz="3200" cap="all" spc="-151" dirty="0">
                <a:solidFill>
                  <a:schemeClr val="accent6">
                    <a:lumMod val="50000"/>
                  </a:schemeClr>
                </a:solidFill>
                <a:latin typeface="Impact" panose="020B0806030902050204"/>
              </a:rPr>
              <a:t>Successful companies took decisions </a:t>
            </a:r>
            <a:r>
              <a:rPr lang="en-US" sz="3200" cap="all" spc="-151" dirty="0">
                <a:solidFill>
                  <a:srgbClr val="B80E0F"/>
                </a:solidFill>
                <a:latin typeface="Impact" panose="020B0806030902050204"/>
              </a:rPr>
              <a:t>Customer and Market  insights.</a:t>
            </a:r>
          </a:p>
        </p:txBody>
      </p:sp>
      <p:sp>
        <p:nvSpPr>
          <p:cNvPr id="7" name="TextBox 6">
            <a:extLst>
              <a:ext uri="{FF2B5EF4-FFF2-40B4-BE49-F238E27FC236}">
                <a16:creationId xmlns:a16="http://schemas.microsoft.com/office/drawing/2014/main" id="{BC06C4E5-E92D-7902-A75E-0C6ACF83BAA2}"/>
              </a:ext>
            </a:extLst>
          </p:cNvPr>
          <p:cNvSpPr txBox="1"/>
          <p:nvPr/>
        </p:nvSpPr>
        <p:spPr>
          <a:xfrm>
            <a:off x="185054" y="1205675"/>
            <a:ext cx="11821887" cy="923330"/>
          </a:xfrm>
          <a:prstGeom prst="rect">
            <a:avLst/>
          </a:prstGeom>
          <a:noFill/>
        </p:spPr>
        <p:txBody>
          <a:bodyPr wrap="square">
            <a:spAutoFit/>
          </a:bodyPr>
          <a:lstStyle/>
          <a:p>
            <a:pPr defTabSz="914354">
              <a:defRPr/>
            </a:pPr>
            <a:r>
              <a:rPr lang="en-US" b="1" dirty="0">
                <a:solidFill>
                  <a:srgbClr val="C00000"/>
                </a:solidFill>
                <a:latin typeface="Cabin Condensed"/>
              </a:rPr>
              <a:t>Coca-Cola </a:t>
            </a:r>
            <a:r>
              <a:rPr lang="en-US" dirty="0">
                <a:solidFill>
                  <a:srgbClr val="002D72"/>
                </a:solidFill>
                <a:latin typeface="F37Moon"/>
              </a:rPr>
              <a:t>a result of revenue, but with social listening tools, announced it would be removing Zico, its coconut water product, just as they did with </a:t>
            </a:r>
            <a:r>
              <a:rPr lang="en-US" dirty="0" err="1">
                <a:solidFill>
                  <a:srgbClr val="002D72"/>
                </a:solidFill>
                <a:latin typeface="F37Moon"/>
              </a:rPr>
              <a:t>Odwalla</a:t>
            </a:r>
            <a:r>
              <a:rPr lang="en-US" dirty="0">
                <a:solidFill>
                  <a:srgbClr val="002D72"/>
                </a:solidFill>
                <a:latin typeface="F37Moon"/>
              </a:rPr>
              <a:t>, as they had not grown over a three-year period. By sacrificing these beverages, This decision is often the brand has decided to bet on more successful ranges like Minute Maid and Topo Chico.</a:t>
            </a:r>
          </a:p>
        </p:txBody>
      </p:sp>
    </p:spTree>
    <p:extLst>
      <p:ext uri="{BB962C8B-B14F-4D97-AF65-F5344CB8AC3E}">
        <p14:creationId xmlns:p14="http://schemas.microsoft.com/office/powerpoint/2010/main" val="426999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81075"/>
            <a:ext cx="6470652" cy="1320800"/>
          </a:xfrm>
        </p:spPr>
        <p:txBody>
          <a:bodyPr>
            <a:normAutofit/>
          </a:bodyPr>
          <a:lstStyle/>
          <a:p>
            <a:pPr algn="ctr"/>
            <a:r>
              <a:rPr lang="en-US" altLang="en-US" sz="3200" b="1" dirty="0">
                <a:solidFill>
                  <a:srgbClr val="C00000"/>
                </a:solidFill>
                <a:latin typeface="Abadi" panose="020B0604020104020204" pitchFamily="34" charset="0"/>
              </a:rPr>
              <a:t>Marketing Information System </a:t>
            </a:r>
            <a:br>
              <a:rPr lang="en-US" altLang="en-US" sz="3200" b="1" dirty="0">
                <a:solidFill>
                  <a:srgbClr val="C00000"/>
                </a:solidFill>
                <a:latin typeface="Abadi" panose="020B0604020104020204" pitchFamily="34" charset="0"/>
              </a:rPr>
            </a:br>
            <a:r>
              <a:rPr lang="en-US" altLang="en-US" sz="3200" b="1" dirty="0">
                <a:solidFill>
                  <a:srgbClr val="C00000"/>
                </a:solidFill>
                <a:latin typeface="Abadi" panose="020B0604020104020204" pitchFamily="34" charset="0"/>
              </a:rPr>
              <a:t>(MIS)</a:t>
            </a:r>
            <a:endParaRPr lang="en-US" sz="3200" b="1" dirty="0">
              <a:solidFill>
                <a:srgbClr val="C00000"/>
              </a:solidFill>
              <a:latin typeface="Abadi" panose="020B0604020104020204" pitchFamily="34" charset="0"/>
            </a:endParaRPr>
          </a:p>
        </p:txBody>
      </p:sp>
      <p:sp>
        <p:nvSpPr>
          <p:cNvPr id="3" name="Content Placeholder 2"/>
          <p:cNvSpPr>
            <a:spLocks noGrp="1"/>
          </p:cNvSpPr>
          <p:nvPr>
            <p:ph idx="4294967295"/>
          </p:nvPr>
        </p:nvSpPr>
        <p:spPr>
          <a:xfrm>
            <a:off x="0" y="2286000"/>
            <a:ext cx="5721350" cy="3927475"/>
          </a:xfrm>
        </p:spPr>
        <p:txBody>
          <a:bodyPr>
            <a:normAutofit/>
          </a:bodyPr>
          <a:lstStyle/>
          <a:p>
            <a:pPr marL="0" indent="0">
              <a:buNone/>
              <a:tabLst>
                <a:tab pos="0" algn="l"/>
              </a:tabLst>
            </a:pPr>
            <a:r>
              <a:rPr lang="en-US" altLang="en-US" sz="2000" dirty="0">
                <a:latin typeface="Abadi" panose="020B0604020104020204" pitchFamily="34" charset="0"/>
              </a:rPr>
              <a:t>It is essential for companies to design effective marketing information systems that consists of people , systems , and procedures to</a:t>
            </a:r>
          </a:p>
          <a:p>
            <a:pPr marL="914354" lvl="1" indent="-457178">
              <a:buSzPct val="100000"/>
              <a:buFont typeface="+mj-lt"/>
              <a:buAutoNum type="arabicPeriod"/>
              <a:tabLst>
                <a:tab pos="0" algn="l"/>
              </a:tabLst>
            </a:pPr>
            <a:r>
              <a:rPr lang="en-US" altLang="en-US" sz="1800" dirty="0">
                <a:solidFill>
                  <a:srgbClr val="C00000"/>
                </a:solidFill>
                <a:latin typeface="Abadi" panose="020B0604020104020204" pitchFamily="34" charset="0"/>
              </a:rPr>
              <a:t>Assess information needs </a:t>
            </a:r>
          </a:p>
          <a:p>
            <a:pPr marL="914354" lvl="1" indent="-457178">
              <a:buSzPct val="100000"/>
              <a:buFont typeface="+mj-lt"/>
              <a:buAutoNum type="arabicPeriod"/>
              <a:tabLst>
                <a:tab pos="0" algn="l"/>
              </a:tabLst>
            </a:pPr>
            <a:r>
              <a:rPr lang="en-US" altLang="en-US" sz="1800" dirty="0">
                <a:solidFill>
                  <a:srgbClr val="C00000"/>
                </a:solidFill>
                <a:latin typeface="Abadi" panose="020B0604020104020204" pitchFamily="34" charset="0"/>
              </a:rPr>
              <a:t>Develop the needed information</a:t>
            </a:r>
          </a:p>
          <a:p>
            <a:pPr marL="914354" lvl="1" indent="-457178">
              <a:buSzPct val="100000"/>
              <a:buFont typeface="+mj-lt"/>
              <a:buAutoNum type="arabicPeriod"/>
              <a:tabLst>
                <a:tab pos="0" algn="l"/>
              </a:tabLst>
            </a:pPr>
            <a:r>
              <a:rPr lang="en-US" altLang="en-US" sz="1800" dirty="0">
                <a:solidFill>
                  <a:srgbClr val="C00000"/>
                </a:solidFill>
                <a:latin typeface="Abadi" panose="020B0604020104020204" pitchFamily="34" charset="0"/>
              </a:rPr>
              <a:t>Help decision makers with the right </a:t>
            </a:r>
          </a:p>
          <a:p>
            <a:pPr marL="0" indent="-24">
              <a:buSzPct val="100000"/>
              <a:buNone/>
              <a:tabLst>
                <a:tab pos="0" algn="l"/>
              </a:tabLst>
            </a:pPr>
            <a:r>
              <a:rPr lang="en-US" altLang="en-US" sz="2200" dirty="0">
                <a:latin typeface="Abadi" panose="020B0604020104020204" pitchFamily="34" charset="0"/>
              </a:rPr>
              <a:t>information, in the right form, at the right time to help them to create customer value, engagement and stronger customer relationships. </a:t>
            </a:r>
          </a:p>
        </p:txBody>
      </p:sp>
      <p:pic>
        <p:nvPicPr>
          <p:cNvPr id="4" name="Picture 3">
            <a:extLst>
              <a:ext uri="{FF2B5EF4-FFF2-40B4-BE49-F238E27FC236}">
                <a16:creationId xmlns:a16="http://schemas.microsoft.com/office/drawing/2014/main" id="{266CDDB4-4607-C172-F822-D99BB35E32D6}"/>
              </a:ext>
            </a:extLst>
          </p:cNvPr>
          <p:cNvPicPr>
            <a:picLocks noChangeAspect="1"/>
          </p:cNvPicPr>
          <p:nvPr/>
        </p:nvPicPr>
        <p:blipFill rotWithShape="1">
          <a:blip r:embed="rId3"/>
          <a:srcRect r="5751"/>
          <a:stretch/>
        </p:blipFill>
        <p:spPr>
          <a:xfrm>
            <a:off x="6652950" y="981075"/>
            <a:ext cx="5152219" cy="4675579"/>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75607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44473" y="1009623"/>
            <a:ext cx="9370106" cy="701731"/>
          </a:xfrm>
        </p:spPr>
        <p:txBody>
          <a:bodyPr wrap="square">
            <a:spAutoFit/>
          </a:bodyPr>
          <a:lstStyle/>
          <a:p>
            <a:r>
              <a:rPr lang="en-US" altLang="en-US" b="1" dirty="0">
                <a:solidFill>
                  <a:srgbClr val="C00000"/>
                </a:solidFill>
                <a:latin typeface="Abadi" panose="020B0604020104020204" pitchFamily="34" charset="0"/>
              </a:rPr>
              <a:t>The Marketing Information System </a:t>
            </a:r>
            <a:endParaRPr lang="en-US" b="1" dirty="0">
              <a:solidFill>
                <a:srgbClr val="C00000"/>
              </a:solidFill>
              <a:latin typeface="Abadi" panose="020B0604020104020204" pitchFamily="34" charset="0"/>
            </a:endParaRPr>
          </a:p>
        </p:txBody>
      </p:sp>
      <p:pic>
        <p:nvPicPr>
          <p:cNvPr id="3074" name="Picture 2" descr="The details are as follows:&#10;• Marketing managers and other information users: Obtaining customer and market insights from marketing information&#10;• Marketing information system&#10;• Assessing information needs&#10;• Developing needed information&#10;• Internal databases&#10;• Marketing intelligence&#10;• Marketing research&#10;• Analyzing and using information&#10;• Marketing environment&#10;• Target markets&#10;• Marketing channels&#10;• Competitors&#10;• Publics&#10;• Macroenvironment forces&#10;Note: This chapter is all about managing marketing information to gain customer insights. And this important figure organizes the entire chapter. Marketers start by assessing user information needs. Then they develop the needed information using internal data, marketing intelligence, and marketing research processes. Finally, they make the information available to users in the right form at the right time. &#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396" t="-1" b="-2093"/>
          <a:stretch/>
        </p:blipFill>
        <p:spPr bwMode="auto">
          <a:xfrm>
            <a:off x="625581" y="1711354"/>
            <a:ext cx="11135786" cy="4315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7885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44346"/>
            <a:ext cx="5737225" cy="1320800"/>
          </a:xfrm>
        </p:spPr>
        <p:txBody>
          <a:bodyPr>
            <a:normAutofit/>
          </a:bodyPr>
          <a:lstStyle/>
          <a:p>
            <a:pPr algn="ctr"/>
            <a:r>
              <a:rPr lang="en-US" altLang="en-US" sz="3600" b="1" dirty="0">
                <a:solidFill>
                  <a:schemeClr val="accent6">
                    <a:lumMod val="50000"/>
                  </a:schemeClr>
                </a:solidFill>
                <a:latin typeface="Abadi" panose="020B0604020104020204" pitchFamily="34" charset="0"/>
              </a:rPr>
              <a:t>Internal Databases</a:t>
            </a:r>
            <a:endParaRPr lang="en-US" sz="3600" b="1" dirty="0">
              <a:solidFill>
                <a:schemeClr val="accent6">
                  <a:lumMod val="50000"/>
                </a:schemeClr>
              </a:solidFill>
              <a:latin typeface="Abadi" panose="020B0604020104020204" pitchFamily="34" charset="0"/>
            </a:endParaRPr>
          </a:p>
        </p:txBody>
      </p:sp>
      <p:sp>
        <p:nvSpPr>
          <p:cNvPr id="3" name="Content Placeholder 2"/>
          <p:cNvSpPr>
            <a:spLocks noGrp="1"/>
          </p:cNvSpPr>
          <p:nvPr>
            <p:ph idx="4294967295"/>
          </p:nvPr>
        </p:nvSpPr>
        <p:spPr>
          <a:xfrm>
            <a:off x="0" y="2194151"/>
            <a:ext cx="8055981" cy="3562504"/>
          </a:xfrm>
        </p:spPr>
        <p:style>
          <a:lnRef idx="2">
            <a:schemeClr val="accent1"/>
          </a:lnRef>
          <a:fillRef idx="1">
            <a:schemeClr val="lt1"/>
          </a:fillRef>
          <a:effectRef idx="0">
            <a:schemeClr val="accent1"/>
          </a:effectRef>
          <a:fontRef idx="minor">
            <a:schemeClr val="dk1"/>
          </a:fontRef>
        </p:style>
        <p:txBody>
          <a:bodyPr>
            <a:noAutofit/>
          </a:bodyPr>
          <a:lstStyle/>
          <a:p>
            <a:pPr marL="0" indent="0">
              <a:lnSpc>
                <a:spcPct val="100000"/>
              </a:lnSpc>
              <a:buNone/>
            </a:pPr>
            <a:r>
              <a:rPr lang="en-US" sz="2400" b="1" dirty="0">
                <a:solidFill>
                  <a:schemeClr val="tx1"/>
                </a:solidFill>
              </a:rPr>
              <a:t>Internal databases </a:t>
            </a:r>
            <a:r>
              <a:rPr lang="en-US" sz="2400" dirty="0">
                <a:solidFill>
                  <a:schemeClr val="tx1"/>
                </a:solidFill>
              </a:rPr>
              <a:t>are collections of consumer and market information obtained within the company  from</a:t>
            </a:r>
          </a:p>
          <a:p>
            <a:pPr lvl="1">
              <a:lnSpc>
                <a:spcPct val="100000"/>
              </a:lnSpc>
            </a:pPr>
            <a:r>
              <a:rPr lang="en-US" sz="1200" dirty="0">
                <a:solidFill>
                  <a:schemeClr val="tx1"/>
                </a:solidFill>
              </a:rPr>
              <a:t>Company Record</a:t>
            </a:r>
          </a:p>
          <a:p>
            <a:pPr lvl="1">
              <a:lnSpc>
                <a:spcPct val="100000"/>
              </a:lnSpc>
            </a:pPr>
            <a:r>
              <a:rPr lang="en-US" sz="1200" dirty="0">
                <a:solidFill>
                  <a:schemeClr val="tx1"/>
                </a:solidFill>
              </a:rPr>
              <a:t>Point-of-Sale </a:t>
            </a:r>
          </a:p>
          <a:p>
            <a:pPr lvl="1">
              <a:lnSpc>
                <a:spcPct val="100000"/>
              </a:lnSpc>
            </a:pPr>
            <a:r>
              <a:rPr lang="en-US" sz="1200" dirty="0">
                <a:solidFill>
                  <a:schemeClr val="tx1"/>
                </a:solidFill>
              </a:rPr>
              <a:t>Employees' feedback</a:t>
            </a:r>
            <a:endParaRPr lang="en-US" sz="2400" dirty="0">
              <a:solidFill>
                <a:schemeClr val="tx1"/>
              </a:solidFill>
            </a:endParaRPr>
          </a:p>
          <a:p>
            <a:pPr>
              <a:lnSpc>
                <a:spcPct val="100000"/>
              </a:lnSpc>
            </a:pPr>
            <a:r>
              <a:rPr lang="en-US" sz="1800" dirty="0">
                <a:solidFill>
                  <a:schemeClr val="tx1"/>
                </a:solidFill>
              </a:rPr>
              <a:t>Pros :</a:t>
            </a:r>
          </a:p>
          <a:p>
            <a:pPr lvl="1">
              <a:lnSpc>
                <a:spcPct val="100000"/>
              </a:lnSpc>
            </a:pPr>
            <a:r>
              <a:rPr lang="en-US" sz="1600" dirty="0">
                <a:solidFill>
                  <a:schemeClr val="tx1"/>
                </a:solidFill>
              </a:rPr>
              <a:t>Data can be accessed more quickly and cheaply than other information sources, </a:t>
            </a:r>
          </a:p>
          <a:p>
            <a:pPr>
              <a:lnSpc>
                <a:spcPct val="100000"/>
              </a:lnSpc>
            </a:pPr>
            <a:r>
              <a:rPr lang="en-US" sz="1800" dirty="0">
                <a:solidFill>
                  <a:schemeClr val="tx1"/>
                </a:solidFill>
              </a:rPr>
              <a:t>Cons : </a:t>
            </a:r>
          </a:p>
          <a:p>
            <a:pPr lvl="1">
              <a:lnSpc>
                <a:spcPct val="100000"/>
              </a:lnSpc>
            </a:pPr>
            <a:r>
              <a:rPr lang="en-US" sz="1800" dirty="0">
                <a:solidFill>
                  <a:schemeClr val="tx1"/>
                </a:solidFill>
              </a:rPr>
              <a:t>Data also ages quickly; keeping the database current requires a major effort.</a:t>
            </a:r>
          </a:p>
          <a:p>
            <a:pPr lvl="1">
              <a:lnSpc>
                <a:spcPct val="100000"/>
              </a:lnSpc>
            </a:pPr>
            <a:r>
              <a:rPr lang="en-US" sz="1800" dirty="0">
                <a:solidFill>
                  <a:schemeClr val="tx1"/>
                </a:solidFill>
              </a:rPr>
              <a:t>Data may be incomplete or in the wrong form for making marketing decisions</a:t>
            </a:r>
          </a:p>
        </p:txBody>
      </p:sp>
      <p:grpSp>
        <p:nvGrpSpPr>
          <p:cNvPr id="5" name="Group 4">
            <a:extLst>
              <a:ext uri="{FF2B5EF4-FFF2-40B4-BE49-F238E27FC236}">
                <a16:creationId xmlns:a16="http://schemas.microsoft.com/office/drawing/2014/main" id="{E6CA46EB-C2AE-E211-1B82-4BCA2F0239A1}"/>
              </a:ext>
            </a:extLst>
          </p:cNvPr>
          <p:cNvGrpSpPr/>
          <p:nvPr/>
        </p:nvGrpSpPr>
        <p:grpSpPr>
          <a:xfrm>
            <a:off x="8055982" y="1845888"/>
            <a:ext cx="3845791" cy="4034795"/>
            <a:chOff x="7281579" y="428458"/>
            <a:chExt cx="4783750" cy="6054710"/>
          </a:xfrm>
        </p:grpSpPr>
        <p:pic>
          <p:nvPicPr>
            <p:cNvPr id="1026" name="Picture 2" descr="Customer Service Automation | Flologic|Intelligent Automation|AI|OCR">
              <a:extLst>
                <a:ext uri="{FF2B5EF4-FFF2-40B4-BE49-F238E27FC236}">
                  <a16:creationId xmlns:a16="http://schemas.microsoft.com/office/drawing/2014/main" id="{B55081D0-F517-3974-F8E0-7C655104A2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92" b="6322"/>
            <a:stretch/>
          </p:blipFill>
          <p:spPr bwMode="auto">
            <a:xfrm>
              <a:off x="7281580" y="428458"/>
              <a:ext cx="4783749" cy="3883696"/>
            </a:xfrm>
            <a:prstGeom prst="rect">
              <a:avLst/>
            </a:prstGeom>
          </p:spPr>
          <p:style>
            <a:lnRef idx="2">
              <a:schemeClr val="accent1"/>
            </a:lnRef>
            <a:fillRef idx="1">
              <a:schemeClr val="lt1"/>
            </a:fillRef>
            <a:effectRef idx="0">
              <a:schemeClr val="accent1"/>
            </a:effectRef>
            <a:fontRef idx="minor">
              <a:schemeClr val="dk1"/>
            </a:fontRef>
          </p:style>
        </p:pic>
        <p:pic>
          <p:nvPicPr>
            <p:cNvPr id="4" name="Picture 3">
              <a:extLst>
                <a:ext uri="{FF2B5EF4-FFF2-40B4-BE49-F238E27FC236}">
                  <a16:creationId xmlns:a16="http://schemas.microsoft.com/office/drawing/2014/main" id="{D0B49A1F-2595-542F-9048-392B21C88FAA}"/>
                </a:ext>
              </a:extLst>
            </p:cNvPr>
            <p:cNvPicPr>
              <a:picLocks noChangeAspect="1"/>
            </p:cNvPicPr>
            <p:nvPr/>
          </p:nvPicPr>
          <p:blipFill rotWithShape="1">
            <a:blip r:embed="rId4">
              <a:extLst>
                <a:ext uri="{28A0092B-C50C-407E-A947-70E740481C1C}">
                  <a14:useLocalDpi xmlns:a14="http://schemas.microsoft.com/office/drawing/2010/main" val="0"/>
                </a:ext>
              </a:extLst>
            </a:blip>
            <a:srcRect l="4364" t="3270" r="5341" b="8201"/>
            <a:stretch/>
          </p:blipFill>
          <p:spPr>
            <a:xfrm>
              <a:off x="7281579" y="4312154"/>
              <a:ext cx="4783749" cy="2171014"/>
            </a:xfrm>
            <a:prstGeom prst="rect">
              <a:avLst/>
            </a:prstGeom>
          </p:spPr>
          <p:style>
            <a:lnRef idx="2">
              <a:schemeClr val="accent1"/>
            </a:lnRef>
            <a:fillRef idx="1">
              <a:schemeClr val="lt1"/>
            </a:fillRef>
            <a:effectRef idx="0">
              <a:schemeClr val="accent1"/>
            </a:effectRef>
            <a:fontRef idx="minor">
              <a:schemeClr val="dk1"/>
            </a:fontRef>
          </p:style>
        </p:pic>
      </p:grpSp>
      <p:sp>
        <p:nvSpPr>
          <p:cNvPr id="6" name="TextBox 5">
            <a:extLst>
              <a:ext uri="{FF2B5EF4-FFF2-40B4-BE49-F238E27FC236}">
                <a16:creationId xmlns:a16="http://schemas.microsoft.com/office/drawing/2014/main" id="{82F06EB6-1571-C4F6-188C-1B7571103BBE}"/>
              </a:ext>
            </a:extLst>
          </p:cNvPr>
          <p:cNvSpPr txBox="1"/>
          <p:nvPr/>
        </p:nvSpPr>
        <p:spPr>
          <a:xfrm>
            <a:off x="368136" y="1645833"/>
            <a:ext cx="314510"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914354">
              <a:defRPr/>
            </a:pPr>
            <a:r>
              <a:rPr lang="en-SA" sz="2000">
                <a:solidFill>
                  <a:prstClr val="white"/>
                </a:solidFill>
                <a:latin typeface="Calibri" panose="020F0502020204030204"/>
              </a:rPr>
              <a:t>1</a:t>
            </a:r>
            <a:endParaRPr lang="en-SA" sz="2000" dirty="0">
              <a:solidFill>
                <a:prstClr val="white"/>
              </a:solidFill>
              <a:latin typeface="Calibri" panose="020F0502020204030204"/>
            </a:endParaRPr>
          </a:p>
        </p:txBody>
      </p:sp>
      <p:pic>
        <p:nvPicPr>
          <p:cNvPr id="7" name="Picture 6">
            <a:extLst>
              <a:ext uri="{FF2B5EF4-FFF2-40B4-BE49-F238E27FC236}">
                <a16:creationId xmlns:a16="http://schemas.microsoft.com/office/drawing/2014/main" id="{D0E43E98-8B1C-82A1-2ADC-ABF453AB8C55}"/>
              </a:ext>
            </a:extLst>
          </p:cNvPr>
          <p:cNvPicPr>
            <a:picLocks noChangeAspect="1"/>
          </p:cNvPicPr>
          <p:nvPr/>
        </p:nvPicPr>
        <p:blipFill rotWithShape="1">
          <a:blip r:embed="rId5"/>
          <a:srcRect l="-2572" t="17663" r="11206" b="15131"/>
          <a:stretch/>
        </p:blipFill>
        <p:spPr>
          <a:xfrm>
            <a:off x="8055981" y="397213"/>
            <a:ext cx="3845791" cy="1395451"/>
          </a:xfrm>
          <a:prstGeom prst="rect">
            <a:avLst/>
          </a:prstGeom>
        </p:spPr>
        <p:style>
          <a:lnRef idx="2">
            <a:schemeClr val="accent1"/>
          </a:lnRef>
          <a:fillRef idx="1">
            <a:schemeClr val="lt1"/>
          </a:fillRef>
          <a:effectRef idx="0">
            <a:schemeClr val="accent1"/>
          </a:effectRef>
          <a:fontRef idx="minor">
            <a:schemeClr val="dk1"/>
          </a:fontRef>
        </p:style>
      </p:pic>
      <p:sp>
        <p:nvSpPr>
          <p:cNvPr id="9" name="TextBox 8">
            <a:extLst>
              <a:ext uri="{FF2B5EF4-FFF2-40B4-BE49-F238E27FC236}">
                <a16:creationId xmlns:a16="http://schemas.microsoft.com/office/drawing/2014/main" id="{2DBE4C8F-1722-B811-03D7-AD7CBE81C698}"/>
              </a:ext>
            </a:extLst>
          </p:cNvPr>
          <p:cNvSpPr txBox="1"/>
          <p:nvPr/>
        </p:nvSpPr>
        <p:spPr>
          <a:xfrm>
            <a:off x="-579856" y="734815"/>
            <a:ext cx="8333567" cy="1311128"/>
          </a:xfrm>
          <a:prstGeom prst="rect">
            <a:avLst/>
          </a:prstGeom>
        </p:spPr>
        <p:txBody>
          <a:bodyPr vert="horz" lIns="91440" tIns="45720" rIns="91440" bIns="45720" rtlCol="0" anchor="ctr">
            <a:normAutofit/>
          </a:bodyPr>
          <a:lstStyle>
            <a:lvl1pPr algn="ctr">
              <a:lnSpc>
                <a:spcPct val="90000"/>
              </a:lnSpc>
              <a:spcBef>
                <a:spcPct val="0"/>
              </a:spcBef>
              <a:buNone/>
              <a:defRPr sz="4400" b="1">
                <a:solidFill>
                  <a:srgbClr val="C00000"/>
                </a:solidFill>
                <a:latin typeface="Abadi" panose="020B0604020104020204" pitchFamily="34" charset="0"/>
                <a:ea typeface="+mj-ea"/>
                <a:cs typeface="+mj-cs"/>
              </a:defRPr>
            </a:lvl1pPr>
          </a:lstStyle>
          <a:p>
            <a:r>
              <a:rPr lang="en-US" altLang="en-US" sz="3200" dirty="0"/>
              <a:t>IMS - developing needed information</a:t>
            </a:r>
            <a:endParaRPr lang="ar-SA" sz="3200" dirty="0"/>
          </a:p>
        </p:txBody>
      </p:sp>
    </p:spTree>
    <p:extLst>
      <p:ext uri="{BB962C8B-B14F-4D97-AF65-F5344CB8AC3E}">
        <p14:creationId xmlns:p14="http://schemas.microsoft.com/office/powerpoint/2010/main" val="342564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8AC7D-FFD8-4989-B91B-72C4509AF928}"/>
              </a:ext>
            </a:extLst>
          </p:cNvPr>
          <p:cNvSpPr>
            <a:spLocks noGrp="1"/>
          </p:cNvSpPr>
          <p:nvPr>
            <p:ph type="title" idx="4294967295"/>
          </p:nvPr>
        </p:nvSpPr>
        <p:spPr>
          <a:xfrm>
            <a:off x="7972019" y="4548189"/>
            <a:ext cx="3844925" cy="1217612"/>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algn="ctr"/>
            <a:r>
              <a:rPr lang="en-US" sz="2400" b="1" dirty="0">
                <a:solidFill>
                  <a:srgbClr val="0070C0"/>
                </a:solidFill>
              </a:rPr>
              <a:t>Amazon is very successful in using personalized marketing</a:t>
            </a:r>
          </a:p>
        </p:txBody>
      </p:sp>
      <p:pic>
        <p:nvPicPr>
          <p:cNvPr id="5" name="Content Placeholder 4">
            <a:extLst>
              <a:ext uri="{FF2B5EF4-FFF2-40B4-BE49-F238E27FC236}">
                <a16:creationId xmlns:a16="http://schemas.microsoft.com/office/drawing/2014/main" id="{A7AF4296-C1CB-4BB3-8D7B-27AB5185FAE3}"/>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7915560" y="1878995"/>
            <a:ext cx="3986212" cy="2582863"/>
          </a:xfrm>
          <a:prstGeom prst="rect">
            <a:avLst/>
          </a:prstGeom>
        </p:spPr>
      </p:pic>
      <p:sp>
        <p:nvSpPr>
          <p:cNvPr id="11" name="TextBox 10">
            <a:extLst>
              <a:ext uri="{FF2B5EF4-FFF2-40B4-BE49-F238E27FC236}">
                <a16:creationId xmlns:a16="http://schemas.microsoft.com/office/drawing/2014/main" id="{7705494F-7637-4C12-A157-AB4395BE21EB}"/>
              </a:ext>
            </a:extLst>
          </p:cNvPr>
          <p:cNvSpPr txBox="1"/>
          <p:nvPr/>
        </p:nvSpPr>
        <p:spPr>
          <a:xfrm>
            <a:off x="431573" y="2409202"/>
            <a:ext cx="5232959" cy="3731649"/>
          </a:xfrm>
          <a:prstGeom prst="rect">
            <a:avLst/>
          </a:prstGeom>
        </p:spPr>
        <p:txBody>
          <a:bodyPr vert="horz" lIns="91440" tIns="45720" rIns="91440" bIns="45720" rtlCol="0">
            <a:normAutofit/>
          </a:bodyPr>
          <a:lstStyle/>
          <a:p>
            <a:pPr indent="-228589" defTabSz="914354">
              <a:lnSpc>
                <a:spcPct val="110000"/>
              </a:lnSpc>
              <a:spcBef>
                <a:spcPts val="700"/>
              </a:spcBef>
              <a:buClr>
                <a:srgbClr val="44546A"/>
              </a:buClr>
              <a:defRPr/>
            </a:pPr>
            <a:r>
              <a:rPr lang="en-US" dirty="0">
                <a:solidFill>
                  <a:prstClr val="black"/>
                </a:solidFill>
                <a:latin typeface="Calibri" panose="020F0502020204030204"/>
              </a:rPr>
              <a:t>Amazon’s recommendation algorithm consistently makes</a:t>
            </a:r>
            <a:r>
              <a:rPr lang="en-US" dirty="0">
                <a:solidFill>
                  <a:srgbClr val="0563C1"/>
                </a:solidFill>
                <a:latin typeface="Calibri" panose="020F0502020204030204"/>
                <a:hlinkClick r:id="rId4">
                  <a:extLst>
                    <a:ext uri="{A12FA001-AC4F-418D-AE19-62706E023703}">
                      <ahyp:hlinkClr xmlns:ahyp="http://schemas.microsoft.com/office/drawing/2018/hyperlinkcolor" val="tx"/>
                    </a:ext>
                  </a:extLst>
                </a:hlinkClick>
              </a:rPr>
              <a:t> </a:t>
            </a:r>
            <a:r>
              <a:rPr lang="en-US" dirty="0">
                <a:solidFill>
                  <a:schemeClr val="accent6">
                    <a:lumMod val="50000"/>
                  </a:schemeClr>
                </a:solidFill>
                <a:latin typeface="Calibri" panose="020F0502020204030204"/>
                <a:hlinkClick r:id="rId4">
                  <a:extLst>
                    <a:ext uri="{A12FA001-AC4F-418D-AE19-62706E023703}">
                      <ahyp:hlinkClr xmlns:ahyp="http://schemas.microsoft.com/office/drawing/2018/hyperlinkcolor" val="tx"/>
                    </a:ext>
                  </a:extLst>
                </a:hlinkClick>
              </a:rPr>
              <a:t>headlines</a:t>
            </a:r>
            <a:r>
              <a:rPr lang="en-US" dirty="0">
                <a:solidFill>
                  <a:prstClr val="black"/>
                </a:solidFill>
                <a:latin typeface="Calibri" panose="020F0502020204030204"/>
              </a:rPr>
              <a:t> for its strategic approach to personalized marketing</a:t>
            </a:r>
          </a:p>
          <a:p>
            <a:pPr indent="-228589" defTabSz="914354">
              <a:lnSpc>
                <a:spcPct val="110000"/>
              </a:lnSpc>
              <a:spcBef>
                <a:spcPts val="700"/>
              </a:spcBef>
              <a:buClr>
                <a:srgbClr val="44546A"/>
              </a:buClr>
              <a:defRPr/>
            </a:pPr>
            <a:r>
              <a:rPr lang="en-US" i="1" dirty="0">
                <a:solidFill>
                  <a:prstClr val="black"/>
                </a:solidFill>
                <a:latin typeface="Calibri" panose="020F0502020204030204"/>
              </a:rPr>
              <a:t>Cleverly encouraging impulse buying by highlighting key tastes and products to match, it’s a tactic that pays off.</a:t>
            </a:r>
          </a:p>
          <a:p>
            <a:pPr indent="-228589" defTabSz="914354">
              <a:lnSpc>
                <a:spcPct val="110000"/>
              </a:lnSpc>
              <a:spcBef>
                <a:spcPts val="700"/>
              </a:spcBef>
              <a:buClr>
                <a:srgbClr val="44546A"/>
              </a:buClr>
              <a:defRPr/>
            </a:pPr>
            <a:r>
              <a:rPr lang="en-US" dirty="0">
                <a:solidFill>
                  <a:prstClr val="black"/>
                </a:solidFill>
                <a:latin typeface="Calibri" panose="020F0502020204030204"/>
              </a:rPr>
              <a:t>The company reported a</a:t>
            </a:r>
            <a:r>
              <a:rPr lang="en-US" dirty="0">
                <a:solidFill>
                  <a:srgbClr val="0563C1"/>
                </a:solidFill>
                <a:latin typeface="Calibri" panose="020F0502020204030204"/>
                <a:hlinkClick r:id="rId5">
                  <a:extLst>
                    <a:ext uri="{A12FA001-AC4F-418D-AE19-62706E023703}">
                      <ahyp:hlinkClr xmlns:ahyp="http://schemas.microsoft.com/office/drawing/2018/hyperlinkcolor" val="tx"/>
                    </a:ext>
                  </a:extLst>
                </a:hlinkClick>
              </a:rPr>
              <a:t> </a:t>
            </a:r>
            <a:r>
              <a:rPr lang="en-US" dirty="0">
                <a:solidFill>
                  <a:schemeClr val="accent6">
                    <a:lumMod val="50000"/>
                  </a:schemeClr>
                </a:solidFill>
                <a:latin typeface="Calibri" panose="020F0502020204030204"/>
                <a:hlinkClick r:id="rId5">
                  <a:extLst>
                    <a:ext uri="{A12FA001-AC4F-418D-AE19-62706E023703}">
                      <ahyp:hlinkClr xmlns:ahyp="http://schemas.microsoft.com/office/drawing/2018/hyperlinkcolor" val="tx"/>
                    </a:ext>
                  </a:extLst>
                </a:hlinkClick>
              </a:rPr>
              <a:t>29% sales increase</a:t>
            </a:r>
            <a:r>
              <a:rPr lang="en-US" dirty="0">
                <a:solidFill>
                  <a:schemeClr val="accent6">
                    <a:lumMod val="50000"/>
                  </a:schemeClr>
                </a:solidFill>
                <a:latin typeface="Calibri" panose="020F0502020204030204"/>
              </a:rPr>
              <a:t> </a:t>
            </a:r>
            <a:r>
              <a:rPr lang="en-US" dirty="0">
                <a:solidFill>
                  <a:prstClr val="black"/>
                </a:solidFill>
                <a:latin typeface="Calibri" panose="020F0502020204030204"/>
              </a:rPr>
              <a:t>to $12.83 billion during its second fiscal quarter, up from $9.9 billion during the same time the previous year.</a:t>
            </a:r>
          </a:p>
          <a:p>
            <a:pPr indent="-228589" defTabSz="914354">
              <a:lnSpc>
                <a:spcPct val="110000"/>
              </a:lnSpc>
              <a:spcBef>
                <a:spcPts val="700"/>
              </a:spcBef>
              <a:buClr>
                <a:srgbClr val="44546A"/>
              </a:buClr>
              <a:defRPr/>
            </a:pPr>
            <a:endParaRPr lang="en-US" dirty="0">
              <a:solidFill>
                <a:prstClr val="black"/>
              </a:solidFill>
              <a:latin typeface="Calibri" panose="020F0502020204030204"/>
            </a:endParaRPr>
          </a:p>
        </p:txBody>
      </p:sp>
      <p:sp>
        <p:nvSpPr>
          <p:cNvPr id="3" name="Title 1">
            <a:extLst>
              <a:ext uri="{FF2B5EF4-FFF2-40B4-BE49-F238E27FC236}">
                <a16:creationId xmlns:a16="http://schemas.microsoft.com/office/drawing/2014/main" id="{624A5ED4-B047-D284-5B38-D29500939CB3}"/>
              </a:ext>
            </a:extLst>
          </p:cNvPr>
          <p:cNvSpPr txBox="1">
            <a:spLocks/>
          </p:cNvSpPr>
          <p:nvPr/>
        </p:nvSpPr>
        <p:spPr>
          <a:xfrm>
            <a:off x="228134" y="1094939"/>
            <a:ext cx="5325052" cy="1640896"/>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defTabSz="914354">
              <a:defRPr/>
            </a:pPr>
            <a:r>
              <a:rPr lang="en-US" altLang="en-US" sz="3600" b="1" dirty="0">
                <a:solidFill>
                  <a:srgbClr val="C00000"/>
                </a:solidFill>
                <a:latin typeface="Abadi" panose="020B0604020104020204" pitchFamily="34" charset="0"/>
              </a:rPr>
              <a:t>Examples of using Internal Databases</a:t>
            </a:r>
            <a:endParaRPr lang="en-US" sz="3600" b="1" dirty="0">
              <a:solidFill>
                <a:srgbClr val="C00000"/>
              </a:solidFill>
              <a:latin typeface="Abadi" panose="020B0604020104020204" pitchFamily="34" charset="0"/>
            </a:endParaRPr>
          </a:p>
        </p:txBody>
      </p:sp>
      <p:pic>
        <p:nvPicPr>
          <p:cNvPr id="4" name="Picture 3">
            <a:extLst>
              <a:ext uri="{FF2B5EF4-FFF2-40B4-BE49-F238E27FC236}">
                <a16:creationId xmlns:a16="http://schemas.microsoft.com/office/drawing/2014/main" id="{8947E25F-2B05-4306-8405-9FC8B3EF00C6}"/>
              </a:ext>
            </a:extLst>
          </p:cNvPr>
          <p:cNvPicPr>
            <a:picLocks noChangeAspect="1"/>
          </p:cNvPicPr>
          <p:nvPr/>
        </p:nvPicPr>
        <p:blipFill rotWithShape="1">
          <a:blip r:embed="rId6"/>
          <a:srcRect l="-2572" t="17663" r="11206" b="15131"/>
          <a:stretch/>
        </p:blipFill>
        <p:spPr>
          <a:xfrm>
            <a:off x="8055981" y="397213"/>
            <a:ext cx="3845791" cy="1395451"/>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164433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776291"/>
            <a:ext cx="5719763" cy="1639887"/>
          </a:xfrm>
        </p:spPr>
        <p:txBody>
          <a:bodyPr>
            <a:normAutofit/>
          </a:bodyPr>
          <a:lstStyle/>
          <a:p>
            <a:r>
              <a:rPr lang="en-US" altLang="en-US" sz="3200" b="1" dirty="0">
                <a:solidFill>
                  <a:srgbClr val="C00000"/>
                </a:solidFill>
                <a:latin typeface="Abadi" panose="020B0604020104020204" pitchFamily="34" charset="0"/>
              </a:rPr>
              <a:t>Examples of using Internal Databases</a:t>
            </a:r>
            <a:endParaRPr lang="en-US" sz="3200" b="1" dirty="0">
              <a:solidFill>
                <a:srgbClr val="C00000"/>
              </a:solidFill>
              <a:latin typeface="Abadi" panose="020B0604020104020204" pitchFamily="34" charset="0"/>
            </a:endParaRPr>
          </a:p>
        </p:txBody>
      </p:sp>
      <p:sp>
        <p:nvSpPr>
          <p:cNvPr id="3" name="Content Placeholder 2"/>
          <p:cNvSpPr>
            <a:spLocks noGrp="1"/>
          </p:cNvSpPr>
          <p:nvPr>
            <p:ph idx="4294967295"/>
          </p:nvPr>
        </p:nvSpPr>
        <p:spPr>
          <a:xfrm>
            <a:off x="176164" y="2014596"/>
            <a:ext cx="5000673" cy="3782197"/>
          </a:xfrm>
        </p:spPr>
        <p:style>
          <a:lnRef idx="2">
            <a:schemeClr val="accent1"/>
          </a:lnRef>
          <a:fillRef idx="1">
            <a:schemeClr val="lt1"/>
          </a:fillRef>
          <a:effectRef idx="0">
            <a:schemeClr val="accent1"/>
          </a:effectRef>
          <a:fontRef idx="minor">
            <a:schemeClr val="dk1"/>
          </a:fontRef>
        </p:style>
        <p:txBody>
          <a:bodyPr>
            <a:normAutofit/>
          </a:bodyPr>
          <a:lstStyle/>
          <a:p>
            <a:pPr>
              <a:lnSpc>
                <a:spcPct val="100000"/>
              </a:lnSpc>
            </a:pPr>
            <a:r>
              <a:rPr lang="en-US" sz="1800" dirty="0">
                <a:solidFill>
                  <a:schemeClr val="tx1"/>
                </a:solidFill>
              </a:rPr>
              <a:t>USAA a Financial services provider uses its extensive database to tailor its services to the specific needs of individual customers, creating incredible loyalty.</a:t>
            </a:r>
          </a:p>
          <a:p>
            <a:pPr>
              <a:lnSpc>
                <a:spcPct val="100000"/>
              </a:lnSpc>
            </a:pPr>
            <a:r>
              <a:rPr lang="en-US" altLang="en-US" sz="1800" dirty="0">
                <a:solidFill>
                  <a:schemeClr val="tx1"/>
                </a:solidFill>
              </a:rPr>
              <a:t>It maintains a huge customer database built from customer purchasing histories and information collected directly through customer surveys, transaction data, and browsing behavior at its web and social media sites. </a:t>
            </a:r>
          </a:p>
          <a:p>
            <a:pPr>
              <a:lnSpc>
                <a:spcPct val="100000"/>
              </a:lnSpc>
            </a:pPr>
            <a:r>
              <a:rPr lang="en-US" altLang="en-US" sz="1800" dirty="0">
                <a:solidFill>
                  <a:schemeClr val="tx1"/>
                </a:solidFill>
              </a:rPr>
              <a:t>USAA uses the database to tailor direct marketing offers to the needs of individual customers.</a:t>
            </a:r>
          </a:p>
        </p:txBody>
      </p:sp>
      <p:grpSp>
        <p:nvGrpSpPr>
          <p:cNvPr id="8" name="Group 7">
            <a:extLst>
              <a:ext uri="{FF2B5EF4-FFF2-40B4-BE49-F238E27FC236}">
                <a16:creationId xmlns:a16="http://schemas.microsoft.com/office/drawing/2014/main" id="{543B0968-5837-6F6F-4249-AA68782BE293}"/>
              </a:ext>
            </a:extLst>
          </p:cNvPr>
          <p:cNvGrpSpPr/>
          <p:nvPr/>
        </p:nvGrpSpPr>
        <p:grpSpPr>
          <a:xfrm>
            <a:off x="5333986" y="776291"/>
            <a:ext cx="6681849" cy="4568271"/>
            <a:chOff x="5870047" y="1522284"/>
            <a:chExt cx="5995465" cy="5087507"/>
          </a:xfrm>
        </p:grpSpPr>
        <p:pic>
          <p:nvPicPr>
            <p:cNvPr id="9" name="Picture 2" descr="Photo of a billboard for U S A A, with the words “Ranked number 1 customer service” appearing very prominently. ">
              <a:extLst>
                <a:ext uri="{FF2B5EF4-FFF2-40B4-BE49-F238E27FC236}">
                  <a16:creationId xmlns:a16="http://schemas.microsoft.com/office/drawing/2014/main" id="{24D45AC8-6B49-8FD5-8B16-C49AB4AA3C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870047" y="1522284"/>
              <a:ext cx="5995465" cy="408119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EA74246-0068-75DB-0814-7D2A2A33A0E0}"/>
                </a:ext>
              </a:extLst>
            </p:cNvPr>
            <p:cNvSpPr/>
            <p:nvPr/>
          </p:nvSpPr>
          <p:spPr>
            <a:xfrm>
              <a:off x="5870047" y="5776499"/>
              <a:ext cx="5995465" cy="833292"/>
            </a:xfrm>
            <a:prstGeom prst="rect">
              <a:avLst/>
            </a:prstGeom>
          </p:spPr>
          <p:style>
            <a:lnRef idx="2">
              <a:schemeClr val="dk1"/>
            </a:lnRef>
            <a:fillRef idx="1">
              <a:schemeClr val="lt1"/>
            </a:fillRef>
            <a:effectRef idx="0">
              <a:schemeClr val="dk1"/>
            </a:effectRef>
            <a:fontRef idx="minor">
              <a:schemeClr val="dk1"/>
            </a:fontRef>
          </p:style>
          <p:txBody>
            <a:bodyPr wrap="square">
              <a:normAutofit/>
            </a:bodyPr>
            <a:lstStyle/>
            <a:p>
              <a:pPr algn="ctr" defTabSz="914354">
                <a:lnSpc>
                  <a:spcPct val="90000"/>
                </a:lnSpc>
                <a:spcAft>
                  <a:spcPts val="600"/>
                </a:spcAft>
                <a:defRPr/>
              </a:pPr>
              <a:r>
                <a:rPr lang="en-US" sz="1600" dirty="0">
                  <a:solidFill>
                    <a:srgbClr val="4D5156"/>
                  </a:solidFill>
                  <a:latin typeface="arial" panose="020B0604020202020204" pitchFamily="34" charset="0"/>
                </a:rPr>
                <a:t>The United Services Automobile Association is a diversified financial services group of companies </a:t>
              </a:r>
              <a:endParaRPr lang="en-SA" sz="1600" dirty="0">
                <a:solidFill>
                  <a:prstClr val="black"/>
                </a:solidFill>
                <a:latin typeface="Calibri" panose="020F0502020204030204"/>
              </a:endParaRPr>
            </a:p>
          </p:txBody>
        </p:sp>
      </p:grpSp>
    </p:spTree>
    <p:extLst>
      <p:ext uri="{BB962C8B-B14F-4D97-AF65-F5344CB8AC3E}">
        <p14:creationId xmlns:p14="http://schemas.microsoft.com/office/powerpoint/2010/main" val="12864663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6496" y="574850"/>
            <a:ext cx="7203466" cy="1712913"/>
          </a:xfrm>
        </p:spPr>
        <p:txBody>
          <a:bodyPr vert="horz" lIns="91440" tIns="45720" rIns="91440" bIns="45720" rtlCol="0" anchor="b">
            <a:noAutofit/>
          </a:bodyPr>
          <a:lstStyle/>
          <a:p>
            <a:pPr algn="ctr"/>
            <a:r>
              <a:rPr lang="en-US" altLang="en-US" sz="3600" b="1" dirty="0">
                <a:solidFill>
                  <a:schemeClr val="accent6">
                    <a:lumMod val="50000"/>
                  </a:schemeClr>
                </a:solidFill>
                <a:latin typeface="Abadi" panose="020B0604020104020204" pitchFamily="34" charset="0"/>
              </a:rPr>
              <a:t>Competitive Marketing Intelligence</a:t>
            </a:r>
            <a:endParaRPr lang="en-US" sz="3600" b="1" dirty="0">
              <a:solidFill>
                <a:schemeClr val="accent6">
                  <a:lumMod val="50000"/>
                </a:schemeClr>
              </a:solidFill>
              <a:latin typeface="Abadi" panose="020B0604020104020204" pitchFamily="34" charset="0"/>
            </a:endParaRPr>
          </a:p>
        </p:txBody>
      </p:sp>
      <p:sp>
        <p:nvSpPr>
          <p:cNvPr id="3" name="Content Placeholder 2"/>
          <p:cNvSpPr>
            <a:spLocks noGrp="1"/>
          </p:cNvSpPr>
          <p:nvPr>
            <p:ph idx="4294967295"/>
          </p:nvPr>
        </p:nvSpPr>
        <p:spPr>
          <a:xfrm>
            <a:off x="178875" y="2412441"/>
            <a:ext cx="7216576" cy="3362325"/>
          </a:xfr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p>
            <a:pPr marL="0">
              <a:lnSpc>
                <a:spcPct val="100000"/>
              </a:lnSpc>
              <a:buNone/>
            </a:pPr>
            <a:r>
              <a:rPr lang="en-US" sz="2400" b="1" dirty="0"/>
              <a:t>Systematic monitoring, collection, and analysis of information </a:t>
            </a:r>
            <a:r>
              <a:rPr lang="en-US" sz="2400" dirty="0"/>
              <a:t>about consumers, competitors, and developments in the marketing environment</a:t>
            </a:r>
          </a:p>
          <a:p>
            <a:pPr>
              <a:lnSpc>
                <a:spcPct val="100000"/>
              </a:lnSpc>
            </a:pPr>
            <a:r>
              <a:rPr lang="en-US" altLang="en-US" sz="2400" dirty="0"/>
              <a:t>Offers insights about consumer opinions and their association with the brand</a:t>
            </a:r>
          </a:p>
          <a:p>
            <a:pPr>
              <a:lnSpc>
                <a:spcPct val="100000"/>
              </a:lnSpc>
            </a:pPr>
            <a:r>
              <a:rPr lang="en-US" altLang="en-US" sz="2400" dirty="0"/>
              <a:t>Provides early warnings of competitor strategies and potential competitive strengths and weaknesses</a:t>
            </a:r>
            <a:endParaRPr lang="en-US" sz="2400" dirty="0"/>
          </a:p>
          <a:p>
            <a:pPr marL="0" indent="0">
              <a:lnSpc>
                <a:spcPct val="100000"/>
              </a:lnSpc>
              <a:buNone/>
            </a:pPr>
            <a:endParaRPr lang="en-US" sz="2400" dirty="0"/>
          </a:p>
        </p:txBody>
      </p:sp>
      <p:sp>
        <p:nvSpPr>
          <p:cNvPr id="4" name="Rectangle 3">
            <a:extLst>
              <a:ext uri="{FF2B5EF4-FFF2-40B4-BE49-F238E27FC236}">
                <a16:creationId xmlns:a16="http://schemas.microsoft.com/office/drawing/2014/main" id="{6BAB55C5-0E47-4FA6-587F-0487D410B1E4}"/>
              </a:ext>
            </a:extLst>
          </p:cNvPr>
          <p:cNvSpPr/>
          <p:nvPr/>
        </p:nvSpPr>
        <p:spPr>
          <a:xfrm>
            <a:off x="7882360" y="3520153"/>
            <a:ext cx="4130765" cy="23053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defTabSz="914354">
              <a:defRPr/>
            </a:pPr>
            <a:r>
              <a:rPr lang="en-US" sz="1400" b="1" dirty="0">
                <a:solidFill>
                  <a:prstClr val="black"/>
                </a:solidFill>
                <a:latin typeface="Calibri" panose="020F0502020204030204"/>
              </a:rPr>
              <a:t>Techniques</a:t>
            </a:r>
            <a:endParaRPr lang="en-US" sz="1400" dirty="0">
              <a:solidFill>
                <a:prstClr val="black"/>
              </a:solidFill>
              <a:latin typeface="Calibri" panose="020F0502020204030204"/>
            </a:endParaRPr>
          </a:p>
          <a:p>
            <a:pPr marL="285737" indent="-228589" defTabSz="914354">
              <a:lnSpc>
                <a:spcPct val="150000"/>
              </a:lnSpc>
              <a:spcBef>
                <a:spcPts val="1000"/>
              </a:spcBef>
              <a:buFont typeface="Arial" panose="020B0604020202020204" pitchFamily="34" charset="0"/>
              <a:buChar char="•"/>
              <a:defRPr/>
            </a:pPr>
            <a:r>
              <a:rPr lang="en-US" sz="1200" dirty="0">
                <a:solidFill>
                  <a:prstClr val="black"/>
                </a:solidFill>
                <a:latin typeface="Calibri" panose="020F0502020204030204"/>
              </a:rPr>
              <a:t>Observing consumers first-hand</a:t>
            </a:r>
          </a:p>
          <a:p>
            <a:pPr marL="285737" indent="-228589" defTabSz="914354">
              <a:lnSpc>
                <a:spcPct val="150000"/>
              </a:lnSpc>
              <a:spcBef>
                <a:spcPts val="1000"/>
              </a:spcBef>
              <a:buFont typeface="Arial" panose="020B0604020202020204" pitchFamily="34" charset="0"/>
              <a:buChar char="•"/>
              <a:defRPr/>
            </a:pPr>
            <a:r>
              <a:rPr lang="en-US" sz="1200" dirty="0">
                <a:solidFill>
                  <a:prstClr val="black"/>
                </a:solidFill>
                <a:latin typeface="Calibri" panose="020F0502020204030204"/>
              </a:rPr>
              <a:t>Quizzing the company’s own employees</a:t>
            </a:r>
          </a:p>
          <a:p>
            <a:pPr marL="285737" indent="-228589" defTabSz="914354">
              <a:lnSpc>
                <a:spcPct val="150000"/>
              </a:lnSpc>
              <a:spcBef>
                <a:spcPts val="1000"/>
              </a:spcBef>
              <a:buFont typeface="Arial" panose="020B0604020202020204" pitchFamily="34" charset="0"/>
              <a:buChar char="•"/>
              <a:defRPr/>
            </a:pPr>
            <a:r>
              <a:rPr lang="en-US" sz="1200" dirty="0">
                <a:solidFill>
                  <a:prstClr val="black"/>
                </a:solidFill>
                <a:latin typeface="Calibri" panose="020F0502020204030204"/>
              </a:rPr>
              <a:t>Benchmarking competitors’ products</a:t>
            </a:r>
          </a:p>
          <a:p>
            <a:pPr marL="285737" indent="-228589" defTabSz="914354">
              <a:lnSpc>
                <a:spcPct val="150000"/>
              </a:lnSpc>
              <a:spcBef>
                <a:spcPts val="1000"/>
              </a:spcBef>
              <a:buFont typeface="Arial" panose="020B0604020202020204" pitchFamily="34" charset="0"/>
              <a:buChar char="•"/>
              <a:defRPr/>
            </a:pPr>
            <a:r>
              <a:rPr lang="en-US" sz="1200" dirty="0">
                <a:solidFill>
                  <a:prstClr val="black"/>
                </a:solidFill>
                <a:latin typeface="Calibri" panose="020F0502020204030204"/>
              </a:rPr>
              <a:t>Monitoring social media buzz</a:t>
            </a:r>
          </a:p>
          <a:p>
            <a:pPr marL="285737" indent="-228589" defTabSz="914354">
              <a:lnSpc>
                <a:spcPct val="150000"/>
              </a:lnSpc>
              <a:spcBef>
                <a:spcPts val="1000"/>
              </a:spcBef>
              <a:buFont typeface="Arial" panose="020B0604020202020204" pitchFamily="34" charset="0"/>
              <a:buChar char="•"/>
              <a:defRPr/>
            </a:pPr>
            <a:r>
              <a:rPr lang="en-US" sz="1200" dirty="0">
                <a:solidFill>
                  <a:prstClr val="black"/>
                </a:solidFill>
                <a:latin typeface="Calibri" panose="020F0502020204030204"/>
              </a:rPr>
              <a:t>Mystery shopping </a:t>
            </a:r>
          </a:p>
        </p:txBody>
      </p:sp>
      <p:pic>
        <p:nvPicPr>
          <p:cNvPr id="5" name="Content Placeholder 7">
            <a:extLst>
              <a:ext uri="{FF2B5EF4-FFF2-40B4-BE49-F238E27FC236}">
                <a16:creationId xmlns:a16="http://schemas.microsoft.com/office/drawing/2014/main" id="{0834600B-4711-8EC6-6559-24257F1D7D37}"/>
              </a:ext>
            </a:extLst>
          </p:cNvPr>
          <p:cNvPicPr>
            <a:picLocks noChangeAspect="1"/>
          </p:cNvPicPr>
          <p:nvPr/>
        </p:nvPicPr>
        <p:blipFill rotWithShape="1">
          <a:blip r:embed="rId3">
            <a:extLst>
              <a:ext uri="{28A0092B-C50C-407E-A947-70E740481C1C}">
                <a14:useLocalDpi xmlns:a14="http://schemas.microsoft.com/office/drawing/2010/main" val="0"/>
              </a:ext>
            </a:extLst>
          </a:blip>
          <a:srcRect l="12572" b="19109"/>
          <a:stretch/>
        </p:blipFill>
        <p:spPr>
          <a:xfrm>
            <a:off x="8055981" y="1986581"/>
            <a:ext cx="3935329" cy="1395451"/>
          </a:xfrm>
          <a:prstGeom prst="rect">
            <a:avLst/>
          </a:prstGeom>
        </p:spPr>
      </p:pic>
      <p:sp>
        <p:nvSpPr>
          <p:cNvPr id="6" name="TextBox 5">
            <a:extLst>
              <a:ext uri="{FF2B5EF4-FFF2-40B4-BE49-F238E27FC236}">
                <a16:creationId xmlns:a16="http://schemas.microsoft.com/office/drawing/2014/main" id="{FA04F299-CCD9-D10E-A69F-D852A40558B7}"/>
              </a:ext>
            </a:extLst>
          </p:cNvPr>
          <p:cNvSpPr txBox="1"/>
          <p:nvPr/>
        </p:nvSpPr>
        <p:spPr>
          <a:xfrm>
            <a:off x="191986" y="1762975"/>
            <a:ext cx="314510"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914354">
              <a:defRPr/>
            </a:pPr>
            <a:r>
              <a:rPr lang="en-SA" sz="2000" dirty="0">
                <a:solidFill>
                  <a:prstClr val="white"/>
                </a:solidFill>
                <a:latin typeface="Calibri" panose="020F0502020204030204"/>
              </a:rPr>
              <a:t>2</a:t>
            </a:r>
          </a:p>
        </p:txBody>
      </p:sp>
      <p:pic>
        <p:nvPicPr>
          <p:cNvPr id="7" name="Picture 6">
            <a:extLst>
              <a:ext uri="{FF2B5EF4-FFF2-40B4-BE49-F238E27FC236}">
                <a16:creationId xmlns:a16="http://schemas.microsoft.com/office/drawing/2014/main" id="{0D14BD9C-2F2D-6213-FFF6-E1B6D75752C1}"/>
              </a:ext>
            </a:extLst>
          </p:cNvPr>
          <p:cNvPicPr>
            <a:picLocks noChangeAspect="1"/>
          </p:cNvPicPr>
          <p:nvPr/>
        </p:nvPicPr>
        <p:blipFill rotWithShape="1">
          <a:blip r:embed="rId4"/>
          <a:srcRect l="-2572" t="17663" r="11206" b="15131"/>
          <a:stretch/>
        </p:blipFill>
        <p:spPr>
          <a:xfrm>
            <a:off x="8055981" y="397213"/>
            <a:ext cx="3845791" cy="1395451"/>
          </a:xfrm>
          <a:prstGeom prst="rect">
            <a:avLst/>
          </a:prstGeom>
        </p:spPr>
        <p:style>
          <a:lnRef idx="2">
            <a:schemeClr val="accent1"/>
          </a:lnRef>
          <a:fillRef idx="1">
            <a:schemeClr val="lt1"/>
          </a:fillRef>
          <a:effectRef idx="0">
            <a:schemeClr val="accent1"/>
          </a:effectRef>
          <a:fontRef idx="minor">
            <a:schemeClr val="dk1"/>
          </a:fontRef>
        </p:style>
      </p:pic>
      <p:sp>
        <p:nvSpPr>
          <p:cNvPr id="8" name="TextBox 7">
            <a:extLst>
              <a:ext uri="{FF2B5EF4-FFF2-40B4-BE49-F238E27FC236}">
                <a16:creationId xmlns:a16="http://schemas.microsoft.com/office/drawing/2014/main" id="{5B76EC64-6792-8A1C-FF6C-F9A2D781FF4D}"/>
              </a:ext>
            </a:extLst>
          </p:cNvPr>
          <p:cNvSpPr txBox="1"/>
          <p:nvPr/>
        </p:nvSpPr>
        <p:spPr>
          <a:xfrm>
            <a:off x="-472978" y="695359"/>
            <a:ext cx="8333567" cy="1311128"/>
          </a:xfrm>
          <a:prstGeom prst="rect">
            <a:avLst/>
          </a:prstGeom>
        </p:spPr>
        <p:txBody>
          <a:bodyPr vert="horz" lIns="91440" tIns="45720" rIns="91440" bIns="45720" rtlCol="0" anchor="ctr">
            <a:normAutofit/>
          </a:bodyPr>
          <a:lstStyle>
            <a:lvl1pPr algn="ctr">
              <a:lnSpc>
                <a:spcPct val="90000"/>
              </a:lnSpc>
              <a:spcBef>
                <a:spcPct val="0"/>
              </a:spcBef>
              <a:buNone/>
              <a:defRPr sz="4400" b="1">
                <a:solidFill>
                  <a:srgbClr val="C00000"/>
                </a:solidFill>
                <a:latin typeface="Abadi" panose="020B0604020104020204" pitchFamily="34" charset="0"/>
                <a:ea typeface="+mj-ea"/>
                <a:cs typeface="+mj-cs"/>
              </a:defRPr>
            </a:lvl1pPr>
          </a:lstStyle>
          <a:p>
            <a:r>
              <a:rPr lang="en-US" altLang="en-US" sz="3200" dirty="0"/>
              <a:t>IMS - developing needed information</a:t>
            </a:r>
            <a:endParaRPr lang="ar-SA" sz="3200" dirty="0"/>
          </a:p>
        </p:txBody>
      </p:sp>
    </p:spTree>
    <p:extLst>
      <p:ext uri="{BB962C8B-B14F-4D97-AF65-F5344CB8AC3E}">
        <p14:creationId xmlns:p14="http://schemas.microsoft.com/office/powerpoint/2010/main" val="180626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7457" y="1882479"/>
            <a:ext cx="6260738" cy="590931"/>
          </a:xfrm>
        </p:spPr>
        <p:txBody>
          <a:bodyPr wrap="square">
            <a:spAutoFit/>
          </a:bodyPr>
          <a:lstStyle/>
          <a:p>
            <a:r>
              <a:rPr lang="en-US" altLang="en-US" sz="3600" b="1" dirty="0">
                <a:solidFill>
                  <a:schemeClr val="accent6">
                    <a:lumMod val="50000"/>
                  </a:schemeClr>
                </a:solidFill>
                <a:latin typeface="Abadi" panose="020B0604020104020204" pitchFamily="34" charset="0"/>
              </a:rPr>
              <a:t>The Marketing Research</a:t>
            </a:r>
            <a:endParaRPr lang="en-US" sz="3600" b="1" dirty="0">
              <a:solidFill>
                <a:schemeClr val="accent6">
                  <a:lumMod val="50000"/>
                </a:schemeClr>
              </a:solidFill>
              <a:latin typeface="Abadi" panose="020B0604020104020204" pitchFamily="34" charset="0"/>
            </a:endParaRPr>
          </a:p>
        </p:txBody>
      </p:sp>
      <p:sp>
        <p:nvSpPr>
          <p:cNvPr id="3" name="Content Placeholder 2"/>
          <p:cNvSpPr>
            <a:spLocks noGrp="1"/>
          </p:cNvSpPr>
          <p:nvPr>
            <p:ph idx="4294967295"/>
          </p:nvPr>
        </p:nvSpPr>
        <p:spPr>
          <a:xfrm>
            <a:off x="81212" y="2565743"/>
            <a:ext cx="7974217" cy="1255728"/>
          </a:xfrm>
        </p:spPr>
        <p:style>
          <a:lnRef idx="2">
            <a:schemeClr val="dk1"/>
          </a:lnRef>
          <a:fillRef idx="1">
            <a:schemeClr val="lt1"/>
          </a:fillRef>
          <a:effectRef idx="0">
            <a:schemeClr val="dk1"/>
          </a:effectRef>
          <a:fontRef idx="minor">
            <a:schemeClr val="dk1"/>
          </a:fontRef>
        </p:style>
        <p:txBody>
          <a:bodyPr vert="horz" wrap="square" lIns="91440" tIns="45720" rIns="91440" bIns="45720" rtlCol="0">
            <a:spAutoFit/>
          </a:bodyPr>
          <a:lstStyle/>
          <a:p>
            <a:pPr marL="0" indent="0">
              <a:buNone/>
            </a:pPr>
            <a:r>
              <a:rPr lang="en-US" altLang="en-US" dirty="0">
                <a:solidFill>
                  <a:srgbClr val="000000"/>
                </a:solidFill>
              </a:rPr>
              <a:t>Systematic design, collection, analysis, and reporting of data relevant to a specific marketing situation facing an organization</a:t>
            </a:r>
          </a:p>
        </p:txBody>
      </p:sp>
      <p:pic>
        <p:nvPicPr>
          <p:cNvPr id="4" name="Picture 3">
            <a:extLst>
              <a:ext uri="{FF2B5EF4-FFF2-40B4-BE49-F238E27FC236}">
                <a16:creationId xmlns:a16="http://schemas.microsoft.com/office/drawing/2014/main" id="{83FD91FC-5D2D-8D78-ACEB-8FE0D92345A5}"/>
              </a:ext>
            </a:extLst>
          </p:cNvPr>
          <p:cNvPicPr>
            <a:picLocks noChangeAspect="1"/>
          </p:cNvPicPr>
          <p:nvPr/>
        </p:nvPicPr>
        <p:blipFill>
          <a:blip r:embed="rId3"/>
          <a:stretch>
            <a:fillRect/>
          </a:stretch>
        </p:blipFill>
        <p:spPr>
          <a:xfrm>
            <a:off x="8264997" y="2519517"/>
            <a:ext cx="3845791" cy="3315226"/>
          </a:xfrm>
          <a:prstGeom prst="rect">
            <a:avLst/>
          </a:prstGeom>
        </p:spPr>
        <p:style>
          <a:lnRef idx="2">
            <a:schemeClr val="dk1"/>
          </a:lnRef>
          <a:fillRef idx="1">
            <a:schemeClr val="lt1"/>
          </a:fillRef>
          <a:effectRef idx="0">
            <a:schemeClr val="dk1"/>
          </a:effectRef>
          <a:fontRef idx="minor">
            <a:schemeClr val="dk1"/>
          </a:fontRef>
        </p:style>
      </p:pic>
      <p:sp>
        <p:nvSpPr>
          <p:cNvPr id="5" name="TextBox 4">
            <a:extLst>
              <a:ext uri="{FF2B5EF4-FFF2-40B4-BE49-F238E27FC236}">
                <a16:creationId xmlns:a16="http://schemas.microsoft.com/office/drawing/2014/main" id="{67F31D66-CAB6-84BD-70AD-EF2F8DA6F0CF}"/>
              </a:ext>
            </a:extLst>
          </p:cNvPr>
          <p:cNvSpPr txBox="1"/>
          <p:nvPr/>
        </p:nvSpPr>
        <p:spPr>
          <a:xfrm>
            <a:off x="192947" y="2098767"/>
            <a:ext cx="314510"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914354">
              <a:defRPr/>
            </a:pPr>
            <a:r>
              <a:rPr lang="en-SA" sz="2000" dirty="0">
                <a:solidFill>
                  <a:prstClr val="white"/>
                </a:solidFill>
                <a:latin typeface="Calibri" panose="020F0502020204030204"/>
              </a:rPr>
              <a:t>3</a:t>
            </a:r>
          </a:p>
        </p:txBody>
      </p:sp>
      <p:pic>
        <p:nvPicPr>
          <p:cNvPr id="6" name="Picture 5">
            <a:extLst>
              <a:ext uri="{FF2B5EF4-FFF2-40B4-BE49-F238E27FC236}">
                <a16:creationId xmlns:a16="http://schemas.microsoft.com/office/drawing/2014/main" id="{120D7A2B-0271-772E-C1FB-AB3594CDA4B3}"/>
              </a:ext>
            </a:extLst>
          </p:cNvPr>
          <p:cNvPicPr>
            <a:picLocks noChangeAspect="1"/>
          </p:cNvPicPr>
          <p:nvPr/>
        </p:nvPicPr>
        <p:blipFill rotWithShape="1">
          <a:blip r:embed="rId4"/>
          <a:srcRect l="-2572" t="17663" r="11206" b="15131"/>
          <a:stretch/>
        </p:blipFill>
        <p:spPr>
          <a:xfrm>
            <a:off x="8217730" y="622830"/>
            <a:ext cx="3845791" cy="1395451"/>
          </a:xfrm>
          <a:prstGeom prst="rect">
            <a:avLst/>
          </a:prstGeom>
        </p:spPr>
        <p:style>
          <a:lnRef idx="2">
            <a:schemeClr val="accent1"/>
          </a:lnRef>
          <a:fillRef idx="1">
            <a:schemeClr val="lt1"/>
          </a:fillRef>
          <a:effectRef idx="0">
            <a:schemeClr val="accent1"/>
          </a:effectRef>
          <a:fontRef idx="minor">
            <a:schemeClr val="dk1"/>
          </a:fontRef>
        </p:style>
      </p:pic>
      <p:sp>
        <p:nvSpPr>
          <p:cNvPr id="7" name="TextBox 6">
            <a:extLst>
              <a:ext uri="{FF2B5EF4-FFF2-40B4-BE49-F238E27FC236}">
                <a16:creationId xmlns:a16="http://schemas.microsoft.com/office/drawing/2014/main" id="{6EEC443E-52BC-64C2-0BF7-90C64189CF47}"/>
              </a:ext>
            </a:extLst>
          </p:cNvPr>
          <p:cNvSpPr txBox="1"/>
          <p:nvPr/>
        </p:nvSpPr>
        <p:spPr>
          <a:xfrm>
            <a:off x="-899606" y="856996"/>
            <a:ext cx="8333567" cy="1311128"/>
          </a:xfrm>
          <a:prstGeom prst="rect">
            <a:avLst/>
          </a:prstGeom>
        </p:spPr>
        <p:txBody>
          <a:bodyPr vert="horz" lIns="91440" tIns="45720" rIns="91440" bIns="45720" rtlCol="0" anchor="ctr">
            <a:normAutofit/>
          </a:bodyPr>
          <a:lstStyle>
            <a:lvl1pPr algn="ctr">
              <a:lnSpc>
                <a:spcPct val="90000"/>
              </a:lnSpc>
              <a:spcBef>
                <a:spcPct val="0"/>
              </a:spcBef>
              <a:buNone/>
              <a:defRPr sz="4400" b="1">
                <a:solidFill>
                  <a:srgbClr val="C00000"/>
                </a:solidFill>
                <a:latin typeface="Abadi" panose="020B0604020104020204" pitchFamily="34" charset="0"/>
                <a:ea typeface="+mj-ea"/>
                <a:cs typeface="+mj-cs"/>
              </a:defRPr>
            </a:lvl1pPr>
          </a:lstStyle>
          <a:p>
            <a:r>
              <a:rPr lang="en-US" altLang="en-US" sz="3200" dirty="0"/>
              <a:t>IMS - developing needed information</a:t>
            </a:r>
            <a:endParaRPr lang="ar-SA" sz="3200" dirty="0"/>
          </a:p>
        </p:txBody>
      </p:sp>
      <p:sp>
        <p:nvSpPr>
          <p:cNvPr id="9" name="TextBox 8">
            <a:extLst>
              <a:ext uri="{FF2B5EF4-FFF2-40B4-BE49-F238E27FC236}">
                <a16:creationId xmlns:a16="http://schemas.microsoft.com/office/drawing/2014/main" id="{F9722E57-BA0F-31A6-5001-F024979E3D90}"/>
              </a:ext>
            </a:extLst>
          </p:cNvPr>
          <p:cNvSpPr txBox="1"/>
          <p:nvPr/>
        </p:nvSpPr>
        <p:spPr>
          <a:xfrm>
            <a:off x="81212" y="3874761"/>
            <a:ext cx="7974217" cy="2031325"/>
          </a:xfrm>
          <a:prstGeom prst="rect">
            <a:avLst/>
          </a:prstGeom>
        </p:spPr>
        <p:style>
          <a:lnRef idx="2">
            <a:schemeClr val="dk1"/>
          </a:lnRef>
          <a:fillRef idx="1">
            <a:schemeClr val="lt1"/>
          </a:fillRef>
          <a:effectRef idx="0">
            <a:schemeClr val="dk1"/>
          </a:effectRef>
          <a:fontRef idx="minor">
            <a:schemeClr val="dk1"/>
          </a:fontRef>
        </p:style>
        <p:txBody>
          <a:bodyPr vert="horz" wrap="square" lIns="91440" tIns="45720" rIns="91440" bIns="45720" rtlCol="0">
            <a:spAutoFit/>
          </a:bodyPr>
          <a:lstStyle>
            <a:lvl1pPr indent="0">
              <a:lnSpc>
                <a:spcPct val="90000"/>
              </a:lnSpc>
              <a:spcBef>
                <a:spcPts val="1000"/>
              </a:spcBef>
              <a:buFont typeface="Arial" panose="020B0604020202020204" pitchFamily="34" charset="0"/>
              <a:buNone/>
              <a:defRPr sz="2800">
                <a:solidFill>
                  <a:srgbClr val="000000"/>
                </a:solidFill>
              </a:defRPr>
            </a:lvl1pPr>
            <a:lvl2pPr marL="685800" indent="-228600">
              <a:lnSpc>
                <a:spcPct val="90000"/>
              </a:lnSpc>
              <a:spcBef>
                <a:spcPts val="500"/>
              </a:spcBef>
              <a:buFont typeface="Arial" panose="020B0604020202020204" pitchFamily="34" charset="0"/>
              <a:buChar char="•"/>
              <a:defRPr sz="2400">
                <a:solidFill>
                  <a:schemeClr val="dk1"/>
                </a:solidFill>
              </a:defRPr>
            </a:lvl2pPr>
            <a:lvl3pPr marL="1143000" indent="-228600">
              <a:lnSpc>
                <a:spcPct val="90000"/>
              </a:lnSpc>
              <a:spcBef>
                <a:spcPts val="500"/>
              </a:spcBef>
              <a:buFont typeface="Arial" panose="020B0604020202020204" pitchFamily="34" charset="0"/>
              <a:buChar char="•"/>
              <a:defRPr sz="2000">
                <a:solidFill>
                  <a:schemeClr val="dk1"/>
                </a:solidFill>
              </a:defRPr>
            </a:lvl3pPr>
            <a:lvl4pPr marL="1600200" indent="-228600">
              <a:lnSpc>
                <a:spcPct val="90000"/>
              </a:lnSpc>
              <a:spcBef>
                <a:spcPts val="500"/>
              </a:spcBef>
              <a:buFont typeface="Arial" panose="020B0604020202020204" pitchFamily="34" charset="0"/>
              <a:buChar char="•"/>
              <a:defRPr>
                <a:solidFill>
                  <a:schemeClr val="dk1"/>
                </a:solidFill>
              </a:defRPr>
            </a:lvl4pPr>
            <a:lvl5pPr marL="2057400" indent="-228600">
              <a:lnSpc>
                <a:spcPct val="90000"/>
              </a:lnSpc>
              <a:spcBef>
                <a:spcPts val="500"/>
              </a:spcBef>
              <a:buFont typeface="Arial" panose="020B0604020202020204" pitchFamily="34" charset="0"/>
              <a:buChar char="•"/>
              <a:defRPr>
                <a:solidFill>
                  <a:schemeClr val="dk1"/>
                </a:solidFill>
              </a:defRPr>
            </a:lvl5pPr>
            <a:lvl6pPr marL="2514600" indent="-228600">
              <a:lnSpc>
                <a:spcPct val="90000"/>
              </a:lnSpc>
              <a:spcBef>
                <a:spcPts val="500"/>
              </a:spcBef>
              <a:buFont typeface="Arial" panose="020B0604020202020204" pitchFamily="34" charset="0"/>
              <a:buChar char="•"/>
              <a:defRPr>
                <a:solidFill>
                  <a:schemeClr val="dk1"/>
                </a:solidFill>
              </a:defRPr>
            </a:lvl6pPr>
            <a:lvl7pPr marL="2971800" indent="-228600">
              <a:lnSpc>
                <a:spcPct val="90000"/>
              </a:lnSpc>
              <a:spcBef>
                <a:spcPts val="500"/>
              </a:spcBef>
              <a:buFont typeface="Arial" panose="020B0604020202020204" pitchFamily="34" charset="0"/>
              <a:buChar char="•"/>
              <a:defRPr>
                <a:solidFill>
                  <a:schemeClr val="dk1"/>
                </a:solidFill>
              </a:defRPr>
            </a:lvl7pPr>
            <a:lvl8pPr marL="3429000" indent="-228600">
              <a:lnSpc>
                <a:spcPct val="90000"/>
              </a:lnSpc>
              <a:spcBef>
                <a:spcPts val="500"/>
              </a:spcBef>
              <a:buFont typeface="Arial" panose="020B0604020202020204" pitchFamily="34" charset="0"/>
              <a:buChar char="•"/>
              <a:defRPr>
                <a:solidFill>
                  <a:schemeClr val="dk1"/>
                </a:solidFill>
              </a:defRPr>
            </a:lvl8pPr>
            <a:lvl9pPr marL="3886200" indent="-228600">
              <a:lnSpc>
                <a:spcPct val="90000"/>
              </a:lnSpc>
              <a:spcBef>
                <a:spcPts val="500"/>
              </a:spcBef>
              <a:buFont typeface="Arial" panose="020B0604020202020204" pitchFamily="34" charset="0"/>
              <a:buChar char="•"/>
              <a:defRPr>
                <a:solidFill>
                  <a:schemeClr val="dk1"/>
                </a:solidFill>
              </a:defRPr>
            </a:lvl9pPr>
          </a:lstStyle>
          <a:p>
            <a:pPr algn="r" rtl="1"/>
            <a:r>
              <a:rPr lang="ar-EG" dirty="0"/>
              <a:t>تعريف أبحاث التسويق من الجمعية الأمريكية للتسويق </a:t>
            </a:r>
            <a:r>
              <a:rPr lang="en-US" dirty="0"/>
              <a:t>:AMA</a:t>
            </a:r>
            <a:r>
              <a:rPr lang="ar-EG" dirty="0"/>
              <a:t>انها الأداة التي تربط المُسوق</a:t>
            </a:r>
            <a:r>
              <a:rPr lang="ar-SA" dirty="0"/>
              <a:t>ين</a:t>
            </a:r>
            <a:r>
              <a:rPr lang="ar-EG" dirty="0"/>
              <a:t> باللعملاء وذلك من خلال جمع المعلومات التي تساعد المسوقين في اكتشاف فرص آوحلول مشاكل تسويقيه. كما يمكن استخدام هذه الأبحاث في تقييم الإجراءات المتبعة في عملية التسويق، ومراقبة الأداء بها وتحسينها.</a:t>
            </a:r>
            <a:endParaRPr lang="en-IN" dirty="0"/>
          </a:p>
        </p:txBody>
      </p:sp>
    </p:spTree>
    <p:extLst>
      <p:ext uri="{BB962C8B-B14F-4D97-AF65-F5344CB8AC3E}">
        <p14:creationId xmlns:p14="http://schemas.microsoft.com/office/powerpoint/2010/main" val="143704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9">
            <a:extLst>
              <a:ext uri="{FF2B5EF4-FFF2-40B4-BE49-F238E27FC236}">
                <a16:creationId xmlns:a16="http://schemas.microsoft.com/office/drawing/2014/main" id="{9E6F58A5-15E5-7D58-58E6-232A2E3C50A0}"/>
              </a:ext>
            </a:extLst>
          </p:cNvPr>
          <p:cNvSpPr txBox="1"/>
          <p:nvPr/>
        </p:nvSpPr>
        <p:spPr>
          <a:xfrm>
            <a:off x="6342927" y="1600327"/>
            <a:ext cx="5173884" cy="3588290"/>
          </a:xfrm>
          <a:prstGeom prst="rect">
            <a:avLst/>
          </a:prstGeom>
        </p:spPr>
        <p:style>
          <a:lnRef idx="2">
            <a:schemeClr val="dk1"/>
          </a:lnRef>
          <a:fillRef idx="1">
            <a:schemeClr val="lt1"/>
          </a:fillRef>
          <a:effectRef idx="0">
            <a:schemeClr val="dk1"/>
          </a:effectRef>
          <a:fontRef idx="minor">
            <a:schemeClr val="dk1"/>
          </a:fontRef>
        </p:style>
        <p:txBody>
          <a:bodyPr vert="horz" wrap="square" lIns="0" tIns="0" rIns="0" bIns="0" rtlCol="0">
            <a:spAutoFit/>
          </a:bodyPr>
          <a:lstStyle>
            <a:defPPr>
              <a:defRPr lang="en-US"/>
            </a:defPPr>
            <a:lvl1pPr marL="228600" marR="1118235" indent="-228600" defTabSz="914400">
              <a:lnSpc>
                <a:spcPct val="110000"/>
              </a:lnSpc>
              <a:spcBef>
                <a:spcPts val="700"/>
              </a:spcBef>
              <a:buClr>
                <a:schemeClr val="tx2"/>
              </a:buClr>
              <a:buFont typeface="Arial" panose="020B0604020202020204" pitchFamily="34" charset="0"/>
              <a:buChar char="•"/>
              <a:defRPr sz="1500">
                <a:solidFill>
                  <a:schemeClr val="tx1">
                    <a:lumMod val="65000"/>
                    <a:lumOff val="35000"/>
                  </a:schemeClr>
                </a:solidFill>
              </a:defRPr>
            </a:lvl1pPr>
            <a:lvl2pPr marL="228600" marR="5080" lvl="1" indent="-228600" defTabSz="914400">
              <a:lnSpc>
                <a:spcPct val="110000"/>
              </a:lnSpc>
              <a:spcBef>
                <a:spcPts val="700"/>
              </a:spcBef>
              <a:buClr>
                <a:schemeClr val="tx2"/>
              </a:buClr>
              <a:buFont typeface="Arial" panose="020B0604020202020204" pitchFamily="34" charset="0"/>
              <a:buChar char="•"/>
              <a:defRPr sz="1500">
                <a:solidFill>
                  <a:schemeClr val="tx1">
                    <a:lumMod val="65000"/>
                    <a:lumOff val="35000"/>
                  </a:schemeClr>
                </a:solidFill>
              </a:defRPr>
            </a:lvl2pPr>
            <a:lvl3pPr marL="685800" marR="1118235" lvl="2" indent="-228600" defTabSz="914400">
              <a:lnSpc>
                <a:spcPct val="110000"/>
              </a:lnSpc>
              <a:spcBef>
                <a:spcPts val="700"/>
              </a:spcBef>
              <a:buClr>
                <a:schemeClr val="tx2"/>
              </a:buClr>
              <a:buFont typeface="Arial" panose="020B0604020202020204" pitchFamily="34" charset="0"/>
              <a:buChar char="•"/>
              <a:defRPr sz="1500">
                <a:solidFill>
                  <a:schemeClr val="tx1">
                    <a:lumMod val="65000"/>
                    <a:lumOff val="35000"/>
                  </a:schemeClr>
                </a:solidFill>
              </a:defRPr>
            </a:lvl3pPr>
          </a:lstStyle>
          <a:p>
            <a:pPr marL="0" marR="1118179" indent="0" defTabSz="914354">
              <a:buClr>
                <a:srgbClr val="44546A"/>
              </a:buClr>
              <a:buNone/>
              <a:defRPr/>
            </a:pPr>
            <a:r>
              <a:rPr lang="en-US" dirty="0">
                <a:solidFill>
                  <a:prstClr val="white"/>
                </a:solidFill>
                <a:latin typeface="Calibri" panose="020F0502020204030204"/>
              </a:rPr>
              <a:t>To Forecast future trends &amp; anticipate future customer need</a:t>
            </a:r>
          </a:p>
          <a:p>
            <a:pPr marL="0" marR="1118179" indent="0" defTabSz="914354">
              <a:buClr>
                <a:srgbClr val="44546A"/>
              </a:buClr>
              <a:buNone/>
              <a:defRPr/>
            </a:pPr>
            <a:r>
              <a:rPr lang="en-US" dirty="0">
                <a:solidFill>
                  <a:prstClr val="white"/>
                </a:solidFill>
                <a:latin typeface="Calibri" panose="020F0502020204030204"/>
              </a:rPr>
              <a:t>To have an always update on the vast changes : </a:t>
            </a:r>
          </a:p>
          <a:p>
            <a:pPr marL="457178" marR="1118179" lvl="2" indent="0" defTabSz="914354">
              <a:buClr>
                <a:srgbClr val="44546A"/>
              </a:buClr>
              <a:buNone/>
              <a:defRPr/>
            </a:pPr>
            <a:r>
              <a:rPr dirty="0">
                <a:solidFill>
                  <a:prstClr val="white"/>
                </a:solidFill>
                <a:latin typeface="Calibri" panose="020F0502020204030204"/>
              </a:rPr>
              <a:t>Changes in technology</a:t>
            </a:r>
          </a:p>
          <a:p>
            <a:pPr marL="457178" marR="1118179" lvl="2" indent="0" defTabSz="914354">
              <a:buClr>
                <a:srgbClr val="44546A"/>
              </a:buClr>
              <a:buNone/>
              <a:defRPr/>
            </a:pPr>
            <a:r>
              <a:rPr dirty="0">
                <a:solidFill>
                  <a:prstClr val="white"/>
                </a:solidFill>
                <a:latin typeface="Calibri" panose="020F0502020204030204"/>
              </a:rPr>
              <a:t>Changes in consumer tastes </a:t>
            </a:r>
            <a:endParaRPr lang="en-US" dirty="0">
              <a:solidFill>
                <a:prstClr val="white"/>
              </a:solidFill>
              <a:latin typeface="Calibri" panose="020F0502020204030204"/>
            </a:endParaRPr>
          </a:p>
          <a:p>
            <a:pPr marL="457178" marR="1118179" lvl="2" indent="0" defTabSz="914354">
              <a:buClr>
                <a:srgbClr val="44546A"/>
              </a:buClr>
              <a:buNone/>
              <a:defRPr/>
            </a:pPr>
            <a:r>
              <a:rPr lang="en-US" dirty="0">
                <a:solidFill>
                  <a:prstClr val="white"/>
                </a:solidFill>
                <a:latin typeface="Calibri" panose="020F0502020204030204"/>
              </a:rPr>
              <a:t>Changes in </a:t>
            </a:r>
            <a:r>
              <a:rPr dirty="0">
                <a:solidFill>
                  <a:prstClr val="white"/>
                </a:solidFill>
                <a:latin typeface="Calibri" panose="020F0502020204030204"/>
              </a:rPr>
              <a:t>Market demand</a:t>
            </a:r>
          </a:p>
          <a:p>
            <a:pPr marL="457178" marR="1118179" lvl="2" indent="0" defTabSz="914354">
              <a:buClr>
                <a:srgbClr val="44546A"/>
              </a:buClr>
              <a:buNone/>
              <a:defRPr/>
            </a:pPr>
            <a:r>
              <a:rPr dirty="0">
                <a:solidFill>
                  <a:prstClr val="white"/>
                </a:solidFill>
                <a:latin typeface="Calibri" panose="020F0502020204030204"/>
              </a:rPr>
              <a:t>Changes in the product ranges of competitors </a:t>
            </a:r>
            <a:endParaRPr lang="en-US" dirty="0">
              <a:solidFill>
                <a:prstClr val="white"/>
              </a:solidFill>
              <a:latin typeface="Calibri" panose="020F0502020204030204"/>
            </a:endParaRPr>
          </a:p>
          <a:p>
            <a:pPr marL="457178" marR="1118179" lvl="2" indent="0" defTabSz="914354">
              <a:buClr>
                <a:srgbClr val="44546A"/>
              </a:buClr>
              <a:buNone/>
              <a:defRPr/>
            </a:pPr>
            <a:r>
              <a:rPr dirty="0">
                <a:solidFill>
                  <a:prstClr val="white"/>
                </a:solidFill>
                <a:latin typeface="Calibri" panose="020F0502020204030204"/>
              </a:rPr>
              <a:t>Changes in economic conditions</a:t>
            </a:r>
            <a:endParaRPr lang="en-US" dirty="0">
              <a:solidFill>
                <a:prstClr val="white"/>
              </a:solidFill>
              <a:latin typeface="Calibri" panose="020F0502020204030204"/>
            </a:endParaRPr>
          </a:p>
          <a:p>
            <a:pPr marL="0" lvl="1" indent="0" defTabSz="914354">
              <a:buClr>
                <a:srgbClr val="44546A"/>
              </a:buClr>
              <a:buNone/>
              <a:defRPr/>
            </a:pPr>
            <a:r>
              <a:rPr dirty="0">
                <a:solidFill>
                  <a:prstClr val="white"/>
                </a:solidFill>
                <a:latin typeface="Calibri" panose="020F0502020204030204"/>
              </a:rPr>
              <a:t> </a:t>
            </a:r>
            <a:r>
              <a:rPr lang="en-US" dirty="0">
                <a:solidFill>
                  <a:prstClr val="white"/>
                </a:solidFill>
                <a:latin typeface="Calibri" panose="020F0502020204030204"/>
              </a:rPr>
              <a:t>Changes </a:t>
            </a:r>
            <a:r>
              <a:rPr dirty="0">
                <a:solidFill>
                  <a:prstClr val="white"/>
                </a:solidFill>
                <a:latin typeface="Calibri" panose="020F0502020204030204"/>
              </a:rPr>
              <a:t>Distribution channels</a:t>
            </a:r>
            <a:endParaRPr lang="en-US" dirty="0">
              <a:solidFill>
                <a:prstClr val="white"/>
              </a:solidFill>
              <a:latin typeface="Calibri" panose="020F0502020204030204"/>
            </a:endParaRPr>
          </a:p>
          <a:p>
            <a:pPr marL="0" marR="1118179" indent="0" defTabSz="914354">
              <a:buClr>
                <a:srgbClr val="44546A"/>
              </a:buClr>
              <a:buNone/>
              <a:defRPr/>
            </a:pPr>
            <a:r>
              <a:rPr lang="en-US" dirty="0">
                <a:solidFill>
                  <a:prstClr val="white"/>
                </a:solidFill>
                <a:latin typeface="Calibri" panose="020F0502020204030204"/>
              </a:rPr>
              <a:t>To Reduce the risk of new product business failure:</a:t>
            </a:r>
          </a:p>
          <a:p>
            <a:pPr marL="0" marR="1118179" indent="0" defTabSz="914354">
              <a:buClr>
                <a:srgbClr val="44546A"/>
              </a:buClr>
              <a:buNone/>
              <a:defRPr/>
            </a:pPr>
            <a:endParaRPr lang="en-US" dirty="0">
              <a:solidFill>
                <a:prstClr val="white"/>
              </a:solidFill>
              <a:latin typeface="Calibri" panose="020F0502020204030204"/>
            </a:endParaRPr>
          </a:p>
        </p:txBody>
      </p:sp>
      <p:sp>
        <p:nvSpPr>
          <p:cNvPr id="12" name="object 5">
            <a:extLst>
              <a:ext uri="{FF2B5EF4-FFF2-40B4-BE49-F238E27FC236}">
                <a16:creationId xmlns:a16="http://schemas.microsoft.com/office/drawing/2014/main" id="{7CF7F152-B737-4E45-880C-0CB1AB981285}"/>
              </a:ext>
            </a:extLst>
          </p:cNvPr>
          <p:cNvSpPr txBox="1"/>
          <p:nvPr/>
        </p:nvSpPr>
        <p:spPr>
          <a:xfrm>
            <a:off x="1372168" y="953997"/>
            <a:ext cx="10819832" cy="646331"/>
          </a:xfrm>
          <a:prstGeom prst="rect">
            <a:avLst/>
          </a:prstGeom>
        </p:spPr>
        <p:txBody>
          <a:bodyPr vert="horz" lIns="91440" tIns="45720" rIns="91440" bIns="45720" rtlCol="0" anchor="t">
            <a:spAutoFit/>
          </a:bodyPr>
          <a:lstStyle>
            <a:lvl1pPr defTabSz="914400">
              <a:lnSpc>
                <a:spcPct val="90000"/>
              </a:lnSpc>
              <a:spcBef>
                <a:spcPct val="0"/>
              </a:spcBef>
              <a:buNone/>
              <a:defRPr sz="3600" cap="all" spc="200" baseline="0">
                <a:solidFill>
                  <a:schemeClr val="tx2"/>
                </a:solidFill>
                <a:latin typeface="+mj-lt"/>
                <a:ea typeface="+mj-ea"/>
                <a:cs typeface="+mj-cs"/>
              </a:defRPr>
            </a:lvl1pPr>
          </a:lstStyle>
          <a:p>
            <a:pPr defTabSz="914354">
              <a:defRPr/>
            </a:pPr>
            <a:r>
              <a:rPr lang="en-US" sz="4000" b="1" dirty="0">
                <a:solidFill>
                  <a:srgbClr val="C00000"/>
                </a:solidFill>
                <a:latin typeface="Abadi" panose="020B0604020104020204" pitchFamily="34" charset="0"/>
              </a:rPr>
              <a:t>The need for Marketing</a:t>
            </a:r>
            <a:r>
              <a:rPr sz="4000" b="1" dirty="0">
                <a:solidFill>
                  <a:srgbClr val="C00000"/>
                </a:solidFill>
                <a:latin typeface="Abadi" panose="020B0604020104020204" pitchFamily="34" charset="0"/>
              </a:rPr>
              <a:t> Research</a:t>
            </a:r>
          </a:p>
        </p:txBody>
      </p:sp>
      <p:sp>
        <p:nvSpPr>
          <p:cNvPr id="13" name="object 9">
            <a:extLst>
              <a:ext uri="{FF2B5EF4-FFF2-40B4-BE49-F238E27FC236}">
                <a16:creationId xmlns:a16="http://schemas.microsoft.com/office/drawing/2014/main" id="{7647B269-2BF8-BD80-FE28-4B87DCB0528E}"/>
              </a:ext>
            </a:extLst>
          </p:cNvPr>
          <p:cNvSpPr txBox="1"/>
          <p:nvPr/>
        </p:nvSpPr>
        <p:spPr>
          <a:xfrm>
            <a:off x="1116029" y="1637324"/>
            <a:ext cx="4979971" cy="3514552"/>
          </a:xfrm>
          <a:prstGeom prst="rect">
            <a:avLst/>
          </a:prstGeom>
        </p:spPr>
        <p:style>
          <a:lnRef idx="2">
            <a:schemeClr val="dk1"/>
          </a:lnRef>
          <a:fillRef idx="1">
            <a:schemeClr val="lt1"/>
          </a:fillRef>
          <a:effectRef idx="0">
            <a:schemeClr val="dk1"/>
          </a:effectRef>
          <a:fontRef idx="minor">
            <a:schemeClr val="dk1"/>
          </a:fontRef>
        </p:style>
        <p:txBody>
          <a:bodyPr vert="horz" wrap="square" lIns="0" tIns="0" rIns="0" bIns="0" rtlCol="0">
            <a:spAutoFit/>
          </a:bodyPr>
          <a:lstStyle/>
          <a:p>
            <a:pPr marL="228589" marR="1118179" indent="-228589" defTabSz="914354">
              <a:lnSpc>
                <a:spcPct val="110000"/>
              </a:lnSpc>
              <a:spcBef>
                <a:spcPts val="700"/>
              </a:spcBef>
              <a:buClr>
                <a:srgbClr val="44546A"/>
              </a:buClr>
              <a:buFont typeface="Arial" panose="020B0604020202020204" pitchFamily="34" charset="0"/>
              <a:buChar char="•"/>
              <a:defRPr/>
            </a:pPr>
            <a:r>
              <a:rPr lang="en-US" sz="1600" dirty="0">
                <a:solidFill>
                  <a:prstClr val="black"/>
                </a:solidFill>
                <a:latin typeface="Calibri" panose="020F0502020204030204"/>
              </a:rPr>
              <a:t>To Forecast future trends &amp; anticipate future customer need</a:t>
            </a:r>
          </a:p>
          <a:p>
            <a:pPr marL="228589" marR="1118179" indent="-228589" defTabSz="914354">
              <a:lnSpc>
                <a:spcPct val="110000"/>
              </a:lnSpc>
              <a:spcBef>
                <a:spcPts val="700"/>
              </a:spcBef>
              <a:buClr>
                <a:srgbClr val="44546A"/>
              </a:buClr>
              <a:buFont typeface="Arial" panose="020B0604020202020204" pitchFamily="34" charset="0"/>
              <a:buChar char="•"/>
              <a:defRPr/>
            </a:pPr>
            <a:r>
              <a:rPr lang="en-US" sz="1600" dirty="0">
                <a:solidFill>
                  <a:prstClr val="black"/>
                </a:solidFill>
                <a:latin typeface="Calibri" panose="020F0502020204030204"/>
              </a:rPr>
              <a:t>To have an always update on the vast changes : </a:t>
            </a:r>
          </a:p>
          <a:p>
            <a:pPr marL="685766" marR="1118179" lvl="2" indent="-228589" defTabSz="914354">
              <a:lnSpc>
                <a:spcPct val="110000"/>
              </a:lnSpc>
              <a:spcBef>
                <a:spcPts val="700"/>
              </a:spcBef>
              <a:buClr>
                <a:srgbClr val="44546A"/>
              </a:buClr>
              <a:buFont typeface="Arial" panose="020B0604020202020204" pitchFamily="34" charset="0"/>
              <a:buChar char="•"/>
              <a:defRPr/>
            </a:pPr>
            <a:r>
              <a:rPr sz="1400" dirty="0">
                <a:solidFill>
                  <a:prstClr val="black"/>
                </a:solidFill>
                <a:latin typeface="Calibri" panose="020F0502020204030204"/>
              </a:rPr>
              <a:t>Changes in technology</a:t>
            </a:r>
          </a:p>
          <a:p>
            <a:pPr marL="685766" marR="1852202" lvl="2" indent="-228589" defTabSz="914354">
              <a:lnSpc>
                <a:spcPct val="110000"/>
              </a:lnSpc>
              <a:spcBef>
                <a:spcPts val="700"/>
              </a:spcBef>
              <a:buClr>
                <a:srgbClr val="44546A"/>
              </a:buClr>
              <a:buFont typeface="Arial" panose="020B0604020202020204" pitchFamily="34" charset="0"/>
              <a:buChar char="•"/>
              <a:defRPr/>
            </a:pPr>
            <a:r>
              <a:rPr sz="1400" dirty="0">
                <a:solidFill>
                  <a:prstClr val="black"/>
                </a:solidFill>
                <a:latin typeface="Calibri" panose="020F0502020204030204"/>
              </a:rPr>
              <a:t>Changes in consumer tastes </a:t>
            </a:r>
            <a:endParaRPr lang="en-US" sz="1400" dirty="0">
              <a:solidFill>
                <a:prstClr val="black"/>
              </a:solidFill>
              <a:latin typeface="Calibri" panose="020F0502020204030204"/>
            </a:endParaRPr>
          </a:p>
          <a:p>
            <a:pPr marL="685766" marR="1852202" lvl="2" indent="-228589" defTabSz="914354">
              <a:lnSpc>
                <a:spcPct val="110000"/>
              </a:lnSpc>
              <a:spcBef>
                <a:spcPts val="700"/>
              </a:spcBef>
              <a:buClr>
                <a:srgbClr val="44546A"/>
              </a:buClr>
              <a:buFont typeface="Arial" panose="020B0604020202020204" pitchFamily="34" charset="0"/>
              <a:buChar char="•"/>
              <a:defRPr/>
            </a:pPr>
            <a:r>
              <a:rPr lang="en-US" sz="1400" dirty="0">
                <a:solidFill>
                  <a:prstClr val="black"/>
                </a:solidFill>
                <a:latin typeface="Calibri" panose="020F0502020204030204"/>
              </a:rPr>
              <a:t>Changes in </a:t>
            </a:r>
            <a:r>
              <a:rPr sz="1400" dirty="0">
                <a:solidFill>
                  <a:prstClr val="black"/>
                </a:solidFill>
                <a:latin typeface="Calibri" panose="020F0502020204030204"/>
              </a:rPr>
              <a:t>Market demand</a:t>
            </a:r>
          </a:p>
          <a:p>
            <a:pPr marL="685766" marR="5080" lvl="2" indent="-228589" defTabSz="914354">
              <a:lnSpc>
                <a:spcPct val="110000"/>
              </a:lnSpc>
              <a:spcBef>
                <a:spcPts val="700"/>
              </a:spcBef>
              <a:buClr>
                <a:srgbClr val="44546A"/>
              </a:buClr>
              <a:buFont typeface="Arial" panose="020B0604020202020204" pitchFamily="34" charset="0"/>
              <a:buChar char="•"/>
              <a:defRPr/>
            </a:pPr>
            <a:r>
              <a:rPr sz="1400" dirty="0">
                <a:solidFill>
                  <a:prstClr val="black"/>
                </a:solidFill>
                <a:latin typeface="Calibri" panose="020F0502020204030204"/>
              </a:rPr>
              <a:t>Changes in the product ranges of competitors </a:t>
            </a:r>
            <a:endParaRPr lang="en-US" sz="1400" dirty="0">
              <a:solidFill>
                <a:prstClr val="black"/>
              </a:solidFill>
              <a:latin typeface="Calibri" panose="020F0502020204030204"/>
            </a:endParaRPr>
          </a:p>
          <a:p>
            <a:pPr marL="685766" marR="5080" lvl="2" indent="-228589" defTabSz="914354">
              <a:lnSpc>
                <a:spcPct val="110000"/>
              </a:lnSpc>
              <a:spcBef>
                <a:spcPts val="700"/>
              </a:spcBef>
              <a:buClr>
                <a:srgbClr val="44546A"/>
              </a:buClr>
              <a:buFont typeface="Arial" panose="020B0604020202020204" pitchFamily="34" charset="0"/>
              <a:buChar char="•"/>
              <a:defRPr/>
            </a:pPr>
            <a:r>
              <a:rPr sz="1400" dirty="0">
                <a:solidFill>
                  <a:prstClr val="black"/>
                </a:solidFill>
                <a:latin typeface="Calibri" panose="020F0502020204030204"/>
              </a:rPr>
              <a:t>Changes in economic conditions</a:t>
            </a:r>
            <a:endParaRPr lang="en-US" sz="1400" dirty="0">
              <a:solidFill>
                <a:prstClr val="black"/>
              </a:solidFill>
              <a:latin typeface="Calibri" panose="020F0502020204030204"/>
            </a:endParaRPr>
          </a:p>
          <a:p>
            <a:pPr marL="228589" marR="5080" lvl="1" indent="-228589" defTabSz="914354">
              <a:lnSpc>
                <a:spcPct val="110000"/>
              </a:lnSpc>
              <a:spcBef>
                <a:spcPts val="700"/>
              </a:spcBef>
              <a:buClr>
                <a:srgbClr val="44546A"/>
              </a:buClr>
              <a:buFont typeface="Arial" panose="020B0604020202020204" pitchFamily="34" charset="0"/>
              <a:buChar char="•"/>
              <a:defRPr/>
            </a:pPr>
            <a:r>
              <a:rPr sz="1600" dirty="0">
                <a:solidFill>
                  <a:prstClr val="black"/>
                </a:solidFill>
                <a:latin typeface="Calibri" panose="020F0502020204030204"/>
              </a:rPr>
              <a:t> </a:t>
            </a:r>
            <a:r>
              <a:rPr lang="en-US" sz="1600" dirty="0">
                <a:solidFill>
                  <a:prstClr val="black"/>
                </a:solidFill>
                <a:latin typeface="Calibri" panose="020F0502020204030204"/>
              </a:rPr>
              <a:t>Changes </a:t>
            </a:r>
            <a:r>
              <a:rPr sz="1600" dirty="0">
                <a:solidFill>
                  <a:prstClr val="black"/>
                </a:solidFill>
                <a:latin typeface="Calibri" panose="020F0502020204030204"/>
              </a:rPr>
              <a:t>Distribution channels</a:t>
            </a:r>
            <a:endParaRPr lang="en-US" sz="1600" dirty="0">
              <a:solidFill>
                <a:prstClr val="black"/>
              </a:solidFill>
              <a:latin typeface="Calibri" panose="020F0502020204030204"/>
            </a:endParaRPr>
          </a:p>
          <a:p>
            <a:pPr marL="228589" marR="5080" indent="-228589" defTabSz="914354">
              <a:lnSpc>
                <a:spcPct val="110000"/>
              </a:lnSpc>
              <a:spcBef>
                <a:spcPts val="700"/>
              </a:spcBef>
              <a:buClr>
                <a:srgbClr val="44546A"/>
              </a:buClr>
              <a:buFont typeface="Arial" panose="020B0604020202020204" pitchFamily="34" charset="0"/>
              <a:buChar char="•"/>
              <a:defRPr/>
            </a:pPr>
            <a:r>
              <a:rPr lang="en-US" sz="1600" dirty="0">
                <a:solidFill>
                  <a:prstClr val="black"/>
                </a:solidFill>
                <a:latin typeface="Calibri" panose="020F0502020204030204"/>
              </a:rPr>
              <a:t>To Reduce the risk of new product business failure</a:t>
            </a:r>
          </a:p>
        </p:txBody>
      </p:sp>
      <p:pic>
        <p:nvPicPr>
          <p:cNvPr id="15" name="Picture 14">
            <a:extLst>
              <a:ext uri="{FF2B5EF4-FFF2-40B4-BE49-F238E27FC236}">
                <a16:creationId xmlns:a16="http://schemas.microsoft.com/office/drawing/2014/main" id="{6F34123F-CF6C-83E9-DE3D-D127CC143EAF}"/>
              </a:ext>
            </a:extLst>
          </p:cNvPr>
          <p:cNvPicPr>
            <a:picLocks noChangeAspect="1"/>
          </p:cNvPicPr>
          <p:nvPr/>
        </p:nvPicPr>
        <p:blipFill>
          <a:blip r:embed="rId3"/>
          <a:stretch>
            <a:fillRect/>
          </a:stretch>
        </p:blipFill>
        <p:spPr>
          <a:xfrm>
            <a:off x="6481825" y="1898975"/>
            <a:ext cx="4717611" cy="31373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4FD44D-B42D-4F79-B761-97495CA74C63}"/>
              </a:ext>
            </a:extLst>
          </p:cNvPr>
          <p:cNvPicPr>
            <a:picLocks noChangeAspect="1"/>
          </p:cNvPicPr>
          <p:nvPr/>
        </p:nvPicPr>
        <p:blipFill>
          <a:blip r:embed="rId3"/>
          <a:stretch>
            <a:fillRect/>
          </a:stretch>
        </p:blipFill>
        <p:spPr>
          <a:xfrm>
            <a:off x="3759008" y="4314908"/>
            <a:ext cx="1857375" cy="1598875"/>
          </a:xfrm>
          <a:prstGeom prst="rect">
            <a:avLst/>
          </a:prstGeom>
        </p:spPr>
      </p:pic>
      <p:pic>
        <p:nvPicPr>
          <p:cNvPr id="6" name="Picture 5">
            <a:extLst>
              <a:ext uri="{FF2B5EF4-FFF2-40B4-BE49-F238E27FC236}">
                <a16:creationId xmlns:a16="http://schemas.microsoft.com/office/drawing/2014/main" id="{A353C65B-0735-4F2B-B33E-4C090452616E}"/>
              </a:ext>
            </a:extLst>
          </p:cNvPr>
          <p:cNvPicPr>
            <a:picLocks noChangeAspect="1"/>
          </p:cNvPicPr>
          <p:nvPr/>
        </p:nvPicPr>
        <p:blipFill>
          <a:blip r:embed="rId4"/>
          <a:stretch>
            <a:fillRect/>
          </a:stretch>
        </p:blipFill>
        <p:spPr>
          <a:xfrm>
            <a:off x="1980873" y="4314909"/>
            <a:ext cx="1702262" cy="1290762"/>
          </a:xfrm>
          <a:prstGeom prst="rect">
            <a:avLst/>
          </a:prstGeom>
        </p:spPr>
      </p:pic>
      <p:pic>
        <p:nvPicPr>
          <p:cNvPr id="9" name="Picture 8">
            <a:extLst>
              <a:ext uri="{FF2B5EF4-FFF2-40B4-BE49-F238E27FC236}">
                <a16:creationId xmlns:a16="http://schemas.microsoft.com/office/drawing/2014/main" id="{8D07271B-722D-435D-BD58-36E348C9A2F1}"/>
              </a:ext>
            </a:extLst>
          </p:cNvPr>
          <p:cNvPicPr>
            <a:picLocks noChangeAspect="1"/>
          </p:cNvPicPr>
          <p:nvPr/>
        </p:nvPicPr>
        <p:blipFill>
          <a:blip r:embed="rId5"/>
          <a:stretch>
            <a:fillRect/>
          </a:stretch>
        </p:blipFill>
        <p:spPr>
          <a:xfrm>
            <a:off x="0" y="4434911"/>
            <a:ext cx="1980873" cy="1260348"/>
          </a:xfrm>
          <a:prstGeom prst="rect">
            <a:avLst/>
          </a:prstGeom>
        </p:spPr>
      </p:pic>
      <p:sp>
        <p:nvSpPr>
          <p:cNvPr id="2" name="Title 1">
            <a:extLst>
              <a:ext uri="{FF2B5EF4-FFF2-40B4-BE49-F238E27FC236}">
                <a16:creationId xmlns:a16="http://schemas.microsoft.com/office/drawing/2014/main" id="{AD88CB17-0517-412F-AC27-655C33A6AEAA}"/>
              </a:ext>
            </a:extLst>
          </p:cNvPr>
          <p:cNvSpPr>
            <a:spLocks noGrp="1"/>
          </p:cNvSpPr>
          <p:nvPr>
            <p:ph type="title"/>
          </p:nvPr>
        </p:nvSpPr>
        <p:spPr>
          <a:xfrm>
            <a:off x="5900298" y="464807"/>
            <a:ext cx="6006693" cy="958555"/>
          </a:xfrm>
          <a:ln>
            <a:solidFill>
              <a:srgbClr val="124C37"/>
            </a:solidFill>
          </a:ln>
        </p:spPr>
        <p:txBody>
          <a:bodyPr vert="horz" lIns="91440" tIns="45720" rIns="91440" bIns="45720" rtlCol="0" anchor="ctr">
            <a:noAutofit/>
          </a:bodyPr>
          <a:lstStyle/>
          <a:p>
            <a:pPr algn="ctr"/>
            <a:r>
              <a:rPr lang="en-US" sz="3200" b="1" dirty="0">
                <a:solidFill>
                  <a:schemeClr val="accent6">
                    <a:lumMod val="50000"/>
                  </a:schemeClr>
                </a:solidFill>
                <a:latin typeface="Verdana" panose="020B0604030504040204" pitchFamily="34" charset="0"/>
              </a:rPr>
              <a:t>Marketing in Nonprofit organizations </a:t>
            </a:r>
          </a:p>
        </p:txBody>
      </p:sp>
      <p:sp>
        <p:nvSpPr>
          <p:cNvPr id="3" name="Content Placeholder 2">
            <a:extLst>
              <a:ext uri="{FF2B5EF4-FFF2-40B4-BE49-F238E27FC236}">
                <a16:creationId xmlns:a16="http://schemas.microsoft.com/office/drawing/2014/main" id="{A33737E5-716D-4B1E-A2F6-1D279EA4A23B}"/>
              </a:ext>
            </a:extLst>
          </p:cNvPr>
          <p:cNvSpPr>
            <a:spLocks noGrp="1"/>
          </p:cNvSpPr>
          <p:nvPr>
            <p:ph idx="1"/>
          </p:nvPr>
        </p:nvSpPr>
        <p:spPr>
          <a:xfrm>
            <a:off x="-1" y="1091276"/>
            <a:ext cx="5811109" cy="3433223"/>
          </a:xfrm>
        </p:spPr>
        <p:txBody>
          <a:bodyPr vert="horz" lIns="91440" tIns="45720" rIns="91440" bIns="45720" rtlCol="0" anchor="ctr">
            <a:normAutofit/>
          </a:bodyPr>
          <a:lstStyle/>
          <a:p>
            <a:r>
              <a:rPr lang="en-US" sz="1800" b="1" dirty="0">
                <a:solidFill>
                  <a:srgbClr val="C00000"/>
                </a:solidFill>
                <a:latin typeface="Verdana" panose="020B0604030504040204" pitchFamily="34" charset="0"/>
              </a:rPr>
              <a:t>Nonprofit marketing</a:t>
            </a:r>
            <a:r>
              <a:rPr lang="en-US" sz="1800" dirty="0">
                <a:latin typeface="Verdana" panose="020B0604030504040204" pitchFamily="34" charset="0"/>
              </a:rPr>
              <a:t>.</a:t>
            </a:r>
            <a:r>
              <a:rPr lang="en-US" sz="1800" dirty="0"/>
              <a:t> nonprofit marketing refers to activities and strategies that spread the message of the organization, as well as solicit donations and call for volunteers. Nonprofit marketing involves the creation of logos, slogans, as well as the development of a </a:t>
            </a:r>
            <a:r>
              <a:rPr lang="en-US" sz="1800" u="sng" dirty="0">
                <a:solidFill>
                  <a:schemeClr val="accent6">
                    <a:lumMod val="50000"/>
                  </a:schemeClr>
                </a:solidFill>
                <a:hlinkClick r:id="rId6">
                  <a:extLst>
                    <a:ext uri="{A12FA001-AC4F-418D-AE19-62706E023703}">
                      <ahyp:hlinkClr xmlns:ahyp="http://schemas.microsoft.com/office/drawing/2018/hyperlinkcolor" val="tx"/>
                    </a:ext>
                  </a:extLst>
                </a:hlinkClick>
              </a:rPr>
              <a:t>media</a:t>
            </a:r>
            <a:r>
              <a:rPr lang="en-US" sz="1800" u="sng" dirty="0">
                <a:solidFill>
                  <a:srgbClr val="0563C1"/>
                </a:solidFill>
                <a:hlinkClick r:id="rId6">
                  <a:extLst>
                    <a:ext uri="{A12FA001-AC4F-418D-AE19-62706E023703}">
                      <ahyp:hlinkClr xmlns:ahyp="http://schemas.microsoft.com/office/drawing/2018/hyperlinkcolor" val="tx"/>
                    </a:ext>
                  </a:extLst>
                </a:hlinkClick>
              </a:rPr>
              <a:t> </a:t>
            </a:r>
            <a:r>
              <a:rPr lang="en-US" sz="1800" u="sng" dirty="0">
                <a:solidFill>
                  <a:schemeClr val="accent6">
                    <a:lumMod val="50000"/>
                  </a:schemeClr>
                </a:solidFill>
                <a:hlinkClick r:id="rId6">
                  <a:extLst>
                    <a:ext uri="{A12FA001-AC4F-418D-AE19-62706E023703}">
                      <ahyp:hlinkClr xmlns:ahyp="http://schemas.microsoft.com/office/drawing/2018/hyperlinkcolor" val="tx"/>
                    </a:ext>
                  </a:extLst>
                </a:hlinkClick>
              </a:rPr>
              <a:t>campaign</a:t>
            </a:r>
            <a:r>
              <a:rPr lang="en-US" sz="1800" dirty="0"/>
              <a:t> to expose the organization to an outside audience.</a:t>
            </a:r>
            <a:r>
              <a:rPr lang="en-US" sz="1800" dirty="0">
                <a:latin typeface="Verdana" panose="020B0604030504040204" pitchFamily="34" charset="0"/>
              </a:rPr>
              <a:t> </a:t>
            </a:r>
          </a:p>
          <a:p>
            <a:r>
              <a:rPr lang="en-US" sz="2000" b="1" dirty="0">
                <a:solidFill>
                  <a:srgbClr val="C00000"/>
                </a:solidFill>
                <a:latin typeface="Verdana" panose="020B0604030504040204" pitchFamily="34" charset="0"/>
              </a:rPr>
              <a:t>The goal of nonprofit marketing is</a:t>
            </a:r>
            <a:r>
              <a:rPr lang="en-US" sz="1800" dirty="0">
                <a:latin typeface="Verdana" panose="020B0604030504040204" pitchFamily="34" charset="0"/>
              </a:rPr>
              <a:t>: </a:t>
            </a:r>
          </a:p>
          <a:p>
            <a:pPr lvl="1"/>
            <a:r>
              <a:rPr lang="en-US" sz="1600" dirty="0">
                <a:latin typeface="Verdana" panose="020B0604030504040204" pitchFamily="34" charset="0"/>
              </a:rPr>
              <a:t>To spread &amp; promote the organization's ideals</a:t>
            </a:r>
          </a:p>
          <a:p>
            <a:pPr lvl="1"/>
            <a:r>
              <a:rPr lang="en-US" sz="1600" dirty="0">
                <a:latin typeface="Verdana" panose="020B0604030504040204" pitchFamily="34" charset="0"/>
              </a:rPr>
              <a:t>To get the attention of potential volunteers and donors</a:t>
            </a:r>
          </a:p>
          <a:p>
            <a:pPr lvl="1"/>
            <a:r>
              <a:rPr lang="en-US" sz="1600" dirty="0">
                <a:latin typeface="Verdana" panose="020B0604030504040204" pitchFamily="34" charset="0"/>
              </a:rPr>
              <a:t>To ask donations and call for volunteers</a:t>
            </a:r>
          </a:p>
        </p:txBody>
      </p:sp>
      <p:pic>
        <p:nvPicPr>
          <p:cNvPr id="3074" name="Picture 2" descr="nonprofit marketing - benefits infographic">
            <a:extLst>
              <a:ext uri="{FF2B5EF4-FFF2-40B4-BE49-F238E27FC236}">
                <a16:creationId xmlns:a16="http://schemas.microsoft.com/office/drawing/2014/main" id="{9469B1B1-87CC-0A95-683F-AADA0F8C9FD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13" t="21807" r="2464" b="4070"/>
          <a:stretch/>
        </p:blipFill>
        <p:spPr bwMode="auto">
          <a:xfrm>
            <a:off x="5900298" y="1485497"/>
            <a:ext cx="6006693" cy="3949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2065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checkerboard(across)">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3074"/>
                                        </p:tgtEl>
                                        <p:attrNameLst>
                                          <p:attrName>style.visibility</p:attrName>
                                        </p:attrNameLst>
                                      </p:cBhvr>
                                      <p:to>
                                        <p:strVal val="visible"/>
                                      </p:to>
                                    </p:set>
                                    <p:animEffect transition="in" filter="blinds(horizontal)">
                                      <p:cBhvr>
                                        <p:cTn id="4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F0999-EC9F-F79A-600E-42C6B16B15A2}"/>
              </a:ext>
            </a:extLst>
          </p:cNvPr>
          <p:cNvSpPr>
            <a:spLocks noGrp="1"/>
          </p:cNvSpPr>
          <p:nvPr>
            <p:ph type="title" idx="4294967295"/>
          </p:nvPr>
        </p:nvSpPr>
        <p:spPr>
          <a:xfrm>
            <a:off x="4621884" y="374665"/>
            <a:ext cx="8526463" cy="900113"/>
          </a:xfrm>
        </p:spPr>
        <p:txBody>
          <a:bodyPr anchor="b">
            <a:normAutofit fontScale="90000"/>
          </a:bodyPr>
          <a:lstStyle/>
          <a:p>
            <a:r>
              <a:rPr lang="en-US" altLang="en-US" b="1" dirty="0">
                <a:solidFill>
                  <a:srgbClr val="C00000"/>
                </a:solidFill>
                <a:latin typeface="Abadi" panose="020B0604020104020204" pitchFamily="34" charset="0"/>
              </a:rPr>
              <a:t>Marketing Research Approaches</a:t>
            </a:r>
            <a:br>
              <a:rPr lang="en-US" altLang="en-US" sz="2000" b="1" dirty="0"/>
            </a:br>
            <a:endParaRPr lang="en-SA" sz="2000" b="1" dirty="0"/>
          </a:p>
        </p:txBody>
      </p:sp>
      <p:sp>
        <p:nvSpPr>
          <p:cNvPr id="3" name="Content Placeholder 2">
            <a:extLst>
              <a:ext uri="{FF2B5EF4-FFF2-40B4-BE49-F238E27FC236}">
                <a16:creationId xmlns:a16="http://schemas.microsoft.com/office/drawing/2014/main" id="{F05B2EC1-1DBE-5D60-A227-8FD07C2AFF34}"/>
              </a:ext>
            </a:extLst>
          </p:cNvPr>
          <p:cNvSpPr>
            <a:spLocks noGrp="1"/>
          </p:cNvSpPr>
          <p:nvPr>
            <p:ph idx="4294967295"/>
          </p:nvPr>
        </p:nvSpPr>
        <p:spPr>
          <a:xfrm>
            <a:off x="0" y="1703388"/>
            <a:ext cx="5888038" cy="3444875"/>
          </a:xfrm>
        </p:spPr>
        <p:txBody>
          <a:bodyPr>
            <a:noAutofit/>
          </a:bodyPr>
          <a:lstStyle/>
          <a:p>
            <a:pPr marL="914354" lvl="1" indent="-457178">
              <a:buFont typeface="+mj-lt"/>
              <a:buAutoNum type="arabicPeriod"/>
            </a:pPr>
            <a:r>
              <a:rPr lang="en-US" altLang="en-US" sz="3200" dirty="0">
                <a:solidFill>
                  <a:schemeClr val="accent6">
                    <a:lumMod val="50000"/>
                  </a:schemeClr>
                </a:solidFill>
              </a:rPr>
              <a:t>Companies might Use their own research departments</a:t>
            </a:r>
          </a:p>
          <a:p>
            <a:pPr marL="914354" lvl="1" indent="-457178">
              <a:buFont typeface="+mj-lt"/>
              <a:buAutoNum type="arabicPeriod"/>
            </a:pPr>
            <a:r>
              <a:rPr lang="en-US" altLang="en-US" sz="3200" dirty="0">
                <a:solidFill>
                  <a:schemeClr val="accent6">
                    <a:lumMod val="50000"/>
                  </a:schemeClr>
                </a:solidFill>
              </a:rPr>
              <a:t>Companies might Purchase data collected by outside firms</a:t>
            </a:r>
          </a:p>
          <a:p>
            <a:pPr marL="914354" lvl="1" indent="-457178">
              <a:buFont typeface="+mj-lt"/>
              <a:buAutoNum type="arabicPeriod"/>
            </a:pPr>
            <a:r>
              <a:rPr lang="en-US" altLang="en-US" sz="3200" dirty="0">
                <a:solidFill>
                  <a:schemeClr val="accent6">
                    <a:lumMod val="50000"/>
                  </a:schemeClr>
                </a:solidFill>
              </a:rPr>
              <a:t>Companies might Hire outside research specialists</a:t>
            </a:r>
          </a:p>
          <a:p>
            <a:pPr marL="457178" indent="-457178">
              <a:buFont typeface="+mj-lt"/>
              <a:buAutoNum type="arabicPeriod"/>
            </a:pPr>
            <a:endParaRPr lang="en-SA" sz="3200" dirty="0">
              <a:solidFill>
                <a:srgbClr val="0070C0"/>
              </a:solidFill>
            </a:endParaRPr>
          </a:p>
        </p:txBody>
      </p:sp>
      <p:sp>
        <p:nvSpPr>
          <p:cNvPr id="6" name="TextBox 5">
            <a:extLst>
              <a:ext uri="{FF2B5EF4-FFF2-40B4-BE49-F238E27FC236}">
                <a16:creationId xmlns:a16="http://schemas.microsoft.com/office/drawing/2014/main" id="{F71CAB98-E0C3-3728-2873-91C72CF2044F}"/>
              </a:ext>
            </a:extLst>
          </p:cNvPr>
          <p:cNvSpPr txBox="1"/>
          <p:nvPr/>
        </p:nvSpPr>
        <p:spPr>
          <a:xfrm>
            <a:off x="6095999" y="1703576"/>
            <a:ext cx="2133600" cy="3139321"/>
          </a:xfrm>
          <a:prstGeom prst="rect">
            <a:avLst/>
          </a:prstGeom>
          <a:noFill/>
        </p:spPr>
        <p:txBody>
          <a:bodyPr wrap="square">
            <a:spAutoFit/>
          </a:bodyPr>
          <a:lstStyle/>
          <a:p>
            <a:pPr defTabSz="914354">
              <a:defRPr/>
            </a:pPr>
            <a:r>
              <a:rPr lang="en-US" b="1" dirty="0">
                <a:solidFill>
                  <a:schemeClr val="accent6">
                    <a:lumMod val="50000"/>
                  </a:schemeClr>
                </a:solidFill>
                <a:latin typeface="Google Sans"/>
              </a:rPr>
              <a:t>List Of Top Market Research Companies</a:t>
            </a:r>
            <a:endParaRPr lang="en-US" dirty="0">
              <a:solidFill>
                <a:schemeClr val="accent6">
                  <a:lumMod val="50000"/>
                </a:schemeClr>
              </a:solidFill>
              <a:latin typeface="Google Sans"/>
            </a:endParaRPr>
          </a:p>
          <a:p>
            <a:pPr defTabSz="914354">
              <a:buFont typeface="Arial" panose="020B0604020202020204" pitchFamily="34" charset="0"/>
              <a:buChar char="•"/>
              <a:defRPr/>
            </a:pPr>
            <a:r>
              <a:rPr lang="en-US" dirty="0">
                <a:solidFill>
                  <a:schemeClr val="accent6">
                    <a:lumMod val="50000"/>
                  </a:schemeClr>
                </a:solidFill>
                <a:latin typeface="arial" panose="020B0604020202020204" pitchFamily="34" charset="0"/>
              </a:rPr>
              <a:t>Nielsen.</a:t>
            </a:r>
          </a:p>
          <a:p>
            <a:pPr defTabSz="914354">
              <a:buFont typeface="Arial" panose="020B0604020202020204" pitchFamily="34" charset="0"/>
              <a:buChar char="•"/>
              <a:defRPr/>
            </a:pPr>
            <a:r>
              <a:rPr lang="en-US" dirty="0">
                <a:solidFill>
                  <a:schemeClr val="accent6">
                    <a:lumMod val="50000"/>
                  </a:schemeClr>
                </a:solidFill>
                <a:latin typeface="arial" panose="020B0604020202020204" pitchFamily="34" charset="0"/>
              </a:rPr>
              <a:t>IQVIA.</a:t>
            </a:r>
          </a:p>
          <a:p>
            <a:pPr defTabSz="914354">
              <a:buFont typeface="Arial" panose="020B0604020202020204" pitchFamily="34" charset="0"/>
              <a:buChar char="•"/>
              <a:defRPr/>
            </a:pPr>
            <a:r>
              <a:rPr lang="en-US" dirty="0">
                <a:solidFill>
                  <a:schemeClr val="accent6">
                    <a:lumMod val="50000"/>
                  </a:schemeClr>
                </a:solidFill>
                <a:latin typeface="arial" panose="020B0604020202020204" pitchFamily="34" charset="0"/>
              </a:rPr>
              <a:t>Kantar.</a:t>
            </a:r>
          </a:p>
          <a:p>
            <a:pPr defTabSz="914354">
              <a:buFont typeface="Arial" panose="020B0604020202020204" pitchFamily="34" charset="0"/>
              <a:buChar char="•"/>
              <a:defRPr/>
            </a:pPr>
            <a:r>
              <a:rPr lang="en-US" dirty="0">
                <a:solidFill>
                  <a:schemeClr val="accent6">
                    <a:lumMod val="50000"/>
                  </a:schemeClr>
                </a:solidFill>
                <a:latin typeface="arial" panose="020B0604020202020204" pitchFamily="34" charset="0"/>
              </a:rPr>
              <a:t>Gartner.</a:t>
            </a:r>
          </a:p>
          <a:p>
            <a:pPr defTabSz="914354">
              <a:buFont typeface="Arial" panose="020B0604020202020204" pitchFamily="34" charset="0"/>
              <a:buChar char="•"/>
              <a:defRPr/>
            </a:pPr>
            <a:r>
              <a:rPr lang="en-US" dirty="0">
                <a:solidFill>
                  <a:schemeClr val="accent6">
                    <a:lumMod val="50000"/>
                  </a:schemeClr>
                </a:solidFill>
                <a:latin typeface="arial" panose="020B0604020202020204" pitchFamily="34" charset="0"/>
              </a:rPr>
              <a:t>IPSOS.</a:t>
            </a:r>
          </a:p>
          <a:p>
            <a:pPr defTabSz="914354">
              <a:buFont typeface="Arial" panose="020B0604020202020204" pitchFamily="34" charset="0"/>
              <a:buChar char="•"/>
              <a:defRPr/>
            </a:pPr>
            <a:r>
              <a:rPr lang="en-US" dirty="0">
                <a:solidFill>
                  <a:schemeClr val="accent6">
                    <a:lumMod val="50000"/>
                  </a:schemeClr>
                </a:solidFill>
                <a:latin typeface="arial" panose="020B0604020202020204" pitchFamily="34" charset="0"/>
              </a:rPr>
              <a:t>GfK.</a:t>
            </a:r>
          </a:p>
          <a:p>
            <a:pPr defTabSz="914354">
              <a:buFont typeface="Arial" panose="020B0604020202020204" pitchFamily="34" charset="0"/>
              <a:buChar char="•"/>
              <a:defRPr/>
            </a:pPr>
            <a:r>
              <a:rPr lang="en-US" dirty="0">
                <a:solidFill>
                  <a:schemeClr val="accent6">
                    <a:lumMod val="50000"/>
                  </a:schemeClr>
                </a:solidFill>
                <a:latin typeface="arial" panose="020B0604020202020204" pitchFamily="34" charset="0"/>
              </a:rPr>
              <a:t>IRI.</a:t>
            </a:r>
          </a:p>
          <a:p>
            <a:pPr defTabSz="914354">
              <a:buFont typeface="Arial" panose="020B0604020202020204" pitchFamily="34" charset="0"/>
              <a:buChar char="•"/>
              <a:defRPr/>
            </a:pPr>
            <a:r>
              <a:rPr lang="en-US" dirty="0" err="1">
                <a:solidFill>
                  <a:schemeClr val="accent6">
                    <a:lumMod val="50000"/>
                  </a:schemeClr>
                </a:solidFill>
                <a:latin typeface="arial" panose="020B0604020202020204" pitchFamily="34" charset="0"/>
              </a:rPr>
              <a:t>Dynata</a:t>
            </a:r>
            <a:r>
              <a:rPr lang="en-US" dirty="0">
                <a:solidFill>
                  <a:schemeClr val="accent6">
                    <a:lumMod val="50000"/>
                  </a:schemeClr>
                </a:solidFill>
                <a:latin typeface="arial" panose="020B0604020202020204" pitchFamily="34" charset="0"/>
              </a:rPr>
              <a:t>.</a:t>
            </a:r>
          </a:p>
        </p:txBody>
      </p:sp>
      <p:pic>
        <p:nvPicPr>
          <p:cNvPr id="5" name="Picture 4">
            <a:extLst>
              <a:ext uri="{FF2B5EF4-FFF2-40B4-BE49-F238E27FC236}">
                <a16:creationId xmlns:a16="http://schemas.microsoft.com/office/drawing/2014/main" id="{727F2B74-3C25-17B8-E5FE-EAC16CF263DD}"/>
              </a:ext>
            </a:extLst>
          </p:cNvPr>
          <p:cNvPicPr>
            <a:picLocks noChangeAspect="1"/>
          </p:cNvPicPr>
          <p:nvPr/>
        </p:nvPicPr>
        <p:blipFill>
          <a:blip r:embed="rId2"/>
          <a:stretch>
            <a:fillRect/>
          </a:stretch>
        </p:blipFill>
        <p:spPr>
          <a:xfrm>
            <a:off x="8437560" y="1409338"/>
            <a:ext cx="3582395" cy="2661919"/>
          </a:xfrm>
          <a:prstGeom prst="rect">
            <a:avLst/>
          </a:prstGeom>
        </p:spPr>
      </p:pic>
      <p:sp>
        <p:nvSpPr>
          <p:cNvPr id="8" name="TextBox 7">
            <a:extLst>
              <a:ext uri="{FF2B5EF4-FFF2-40B4-BE49-F238E27FC236}">
                <a16:creationId xmlns:a16="http://schemas.microsoft.com/office/drawing/2014/main" id="{5A717178-FB11-D965-2477-0402456F60D0}"/>
              </a:ext>
            </a:extLst>
          </p:cNvPr>
          <p:cNvSpPr txBox="1"/>
          <p:nvPr/>
        </p:nvSpPr>
        <p:spPr>
          <a:xfrm>
            <a:off x="8437559" y="4129981"/>
            <a:ext cx="3582395" cy="1754326"/>
          </a:xfrm>
          <a:prstGeom prst="rect">
            <a:avLst/>
          </a:prstGeom>
          <a:noFill/>
        </p:spPr>
        <p:txBody>
          <a:bodyPr wrap="square">
            <a:spAutoFit/>
          </a:bodyPr>
          <a:lstStyle/>
          <a:p>
            <a:pPr algn="r" rtl="1"/>
            <a:r>
              <a:rPr lang="ar-SA" sz="1800" dirty="0">
                <a:cs typeface="Adobe Arabic" panose="02040503050201020203" pitchFamily="18" charset="-78"/>
              </a:rPr>
              <a:t>تجاوز الإنفاق على أبحاث التسويق </a:t>
            </a:r>
            <a:r>
              <a:rPr lang="en-US" sz="1800" dirty="0">
                <a:cs typeface="Adobe Arabic" panose="02040503050201020203" pitchFamily="18" charset="-78"/>
              </a:rPr>
              <a:t>70</a:t>
            </a:r>
            <a:r>
              <a:rPr lang="ar-SA" sz="1800" dirty="0">
                <a:cs typeface="Adobe Arabic" panose="02040503050201020203" pitchFamily="18" charset="-78"/>
              </a:rPr>
              <a:t> مليار دولار على مستوى العالم في عام </a:t>
            </a:r>
            <a:r>
              <a:rPr lang="en-US" sz="1800" dirty="0">
                <a:cs typeface="Adobe Arabic" panose="02040503050201020203" pitchFamily="18" charset="-78"/>
              </a:rPr>
              <a:t>2022</a:t>
            </a:r>
            <a:r>
              <a:rPr lang="ar-SA" sz="1800" dirty="0">
                <a:cs typeface="Adobe Arabic" panose="02040503050201020203" pitchFamily="18" charset="-78"/>
              </a:rPr>
              <a:t> ، وفقا ل </a:t>
            </a:r>
            <a:r>
              <a:rPr lang="en-US" sz="1800" dirty="0">
                <a:cs typeface="Adobe Arabic" panose="02040503050201020203" pitchFamily="18" charset="-78"/>
              </a:rPr>
              <a:t>، ESOMAR </a:t>
            </a:r>
            <a:r>
              <a:rPr lang="ar-SA" sz="1800" dirty="0">
                <a:cs typeface="Adobe Arabic" panose="02040503050201020203" pitchFamily="18" charset="-78"/>
              </a:rPr>
              <a:t>وهي المنظمة العالمية التي تتولى تحديد أسس وإجراءات إعداد بحوث التسويق ودراسات السوق، حيث أصدرت “الكود المهني لبحوث التسويق. </a:t>
            </a:r>
          </a:p>
        </p:txBody>
      </p:sp>
    </p:spTree>
    <p:extLst>
      <p:ext uri="{BB962C8B-B14F-4D97-AF65-F5344CB8AC3E}">
        <p14:creationId xmlns:p14="http://schemas.microsoft.com/office/powerpoint/2010/main" val="397020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p:cNvPicPr>
          <p:nvPr/>
        </p:nvPicPr>
        <p:blipFill rotWithShape="1">
          <a:blip r:embed="rId2"/>
          <a:srcRect t="10055" r="2" b="15670"/>
          <a:stretch/>
        </p:blipFill>
        <p:spPr bwMode="auto">
          <a:xfrm>
            <a:off x="20" y="1196066"/>
            <a:ext cx="7534620" cy="3001303"/>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a:noFill/>
        </p:spPr>
      </p:pic>
      <p:pic>
        <p:nvPicPr>
          <p:cNvPr id="4" name="Picture 6" descr="Off School - good quality, fun activities and learning opportunities">
            <a:extLst>
              <a:ext uri="{FF2B5EF4-FFF2-40B4-BE49-F238E27FC236}">
                <a16:creationId xmlns:a16="http://schemas.microsoft.com/office/drawing/2014/main" id="{2CFBF2D8-48F8-E604-25CA-6A770EB370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976" r="-2" b="9869"/>
          <a:stretch/>
        </p:blipFill>
        <p:spPr bwMode="auto">
          <a:xfrm>
            <a:off x="7653537" y="772554"/>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7" name="Picture 2" descr="Story Box Library | Search Results">
            <a:extLst>
              <a:ext uri="{FF2B5EF4-FFF2-40B4-BE49-F238E27FC236}">
                <a16:creationId xmlns:a16="http://schemas.microsoft.com/office/drawing/2014/main" id="{D856A4A1-D610-2C48-9A2D-66F4C3EFB8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331" r="-2" b="22700"/>
          <a:stretch/>
        </p:blipFill>
        <p:spPr bwMode="auto">
          <a:xfrm>
            <a:off x="0" y="4405149"/>
            <a:ext cx="6836850" cy="1256784"/>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a:noFill/>
          <a:extLst>
            <a:ext uri="{909E8E84-426E-40DD-AFC4-6F175D3DCCD1}">
              <a14:hiddenFill xmlns:a14="http://schemas.microsoft.com/office/drawing/2010/main">
                <a:solidFill>
                  <a:srgbClr val="FFFFFF"/>
                </a:solidFill>
              </a14:hiddenFill>
            </a:ext>
          </a:extLst>
        </p:spPr>
      </p:pic>
      <p:sp>
        <p:nvSpPr>
          <p:cNvPr id="5" name="TextBox 1"/>
          <p:cNvSpPr txBox="1"/>
          <p:nvPr/>
        </p:nvSpPr>
        <p:spPr>
          <a:xfrm>
            <a:off x="6343650" y="3996130"/>
            <a:ext cx="5505814" cy="1576910"/>
          </a:xfrm>
          <a:prstGeom prst="rect">
            <a:avLst/>
          </a:prstGeom>
        </p:spPr>
        <p:txBody>
          <a:bodyPr vert="horz" lIns="91440" tIns="45720" rIns="91440" bIns="45720" rtlCol="0" anchor="b">
            <a:normAutofit/>
          </a:bodyPr>
          <a:lstStyle/>
          <a:p>
            <a:pPr>
              <a:lnSpc>
                <a:spcPct val="90000"/>
              </a:lnSpc>
              <a:spcBef>
                <a:spcPct val="0"/>
              </a:spcBef>
              <a:spcAft>
                <a:spcPts val="600"/>
              </a:spcAft>
              <a:defRPr/>
            </a:pPr>
            <a:r>
              <a:rPr lang="en-US" altLang="zh-CN" sz="4400" kern="1200" dirty="0">
                <a:solidFill>
                  <a:schemeClr val="tx1"/>
                </a:solidFill>
                <a:latin typeface="+mj-lt"/>
                <a:ea typeface="+mj-ea"/>
                <a:cs typeface="+mj-cs"/>
              </a:rPr>
              <a:t>Case study # 1</a:t>
            </a:r>
          </a:p>
        </p:txBody>
      </p:sp>
      <p:sp>
        <p:nvSpPr>
          <p:cNvPr id="2" name="TextBox 1"/>
          <p:cNvSpPr txBox="1"/>
          <p:nvPr/>
        </p:nvSpPr>
        <p:spPr>
          <a:xfrm>
            <a:off x="2663512" y="2026841"/>
            <a:ext cx="168316" cy="648896"/>
          </a:xfrm>
          <a:prstGeom prst="rect">
            <a:avLst/>
          </a:prstGeom>
          <a:noFill/>
        </p:spPr>
        <p:txBody>
          <a:bodyPr wrap="none" lIns="0" tIns="0" rIns="0" rtlCol="0">
            <a:spAutoFit/>
          </a:bodyPr>
          <a:lstStyle/>
          <a:p>
            <a:pPr defTabSz="914354">
              <a:lnSpc>
                <a:spcPts val="4725"/>
              </a:lnSpc>
              <a:spcAft>
                <a:spcPts val="600"/>
              </a:spcAft>
              <a:defRPr/>
            </a:pPr>
            <a:r>
              <a:rPr lang="en-US" altLang="zh-CN" sz="4720" dirty="0">
                <a:solidFill>
                  <a:srgbClr val="000000"/>
                </a:solidFill>
                <a:latin typeface="Arial Unicode MS" pitchFamily="18" charset="0"/>
                <a:ea typeface="宋体" panose="02010600030101010101" pitchFamily="2" charset="-122"/>
                <a:cs typeface="Arial Unicode MS" pitchFamily="18" charset="0"/>
              </a:rPr>
              <a:t> </a:t>
            </a:r>
            <a:endParaRPr lang="en-US" altLang="zh-CN" sz="4720">
              <a:solidFill>
                <a:srgbClr val="000000"/>
              </a:solidFill>
              <a:latin typeface="Arial Unicode MS" pitchFamily="18" charset="0"/>
              <a:ea typeface="宋体" panose="02010600030101010101" pitchFamily="2" charset="-122"/>
              <a:cs typeface="Arial Unicode MS" pitchFamily="18" charset="0"/>
            </a:endParaRPr>
          </a:p>
        </p:txBody>
      </p:sp>
    </p:spTree>
    <p:extLst>
      <p:ext uri="{BB962C8B-B14F-4D97-AF65-F5344CB8AC3E}">
        <p14:creationId xmlns:p14="http://schemas.microsoft.com/office/powerpoint/2010/main" val="26101082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p21" descr="13 McDonald's fast-food items everyone should try from around the world |  Business Insider Africa"/>
          <p:cNvPicPr preferRelativeResize="0">
            <a:picLocks noGrp="1"/>
          </p:cNvPicPr>
          <p:nvPr>
            <p:ph type="body" idx="4294967295"/>
          </p:nvPr>
        </p:nvPicPr>
        <p:blipFill rotWithShape="1">
          <a:blip r:embed="rId3">
            <a:alphaModFix/>
          </a:blip>
          <a:srcRect/>
          <a:stretch/>
        </p:blipFill>
        <p:spPr>
          <a:xfrm>
            <a:off x="6389688" y="1558224"/>
            <a:ext cx="5802312" cy="4351338"/>
          </a:xfrm>
          <a:prstGeom prst="rect">
            <a:avLst/>
          </a:prstGeom>
          <a:noFill/>
          <a:ln>
            <a:noFill/>
          </a:ln>
        </p:spPr>
      </p:pic>
      <p:sp>
        <p:nvSpPr>
          <p:cNvPr id="458" name="Google Shape;458;p21"/>
          <p:cNvSpPr txBox="1"/>
          <p:nvPr/>
        </p:nvSpPr>
        <p:spPr>
          <a:xfrm>
            <a:off x="2923116" y="597868"/>
            <a:ext cx="9941544" cy="528714"/>
          </a:xfrm>
          <a:prstGeom prst="rect">
            <a:avLst/>
          </a:prstGeom>
          <a:noFill/>
          <a:ln>
            <a:noFill/>
          </a:ln>
        </p:spPr>
        <p:txBody>
          <a:bodyPr spcFirstLastPara="1" wrap="square" lIns="0" tIns="0" rIns="0" bIns="45700" anchor="t" anchorCtr="0">
            <a:spAutoFit/>
          </a:bodyPr>
          <a:lstStyle/>
          <a:p>
            <a:pPr marL="0" marR="0" lvl="0" indent="0" algn="ctr" rtl="0">
              <a:lnSpc>
                <a:spcPct val="98156"/>
              </a:lnSpc>
              <a:spcBef>
                <a:spcPts val="0"/>
              </a:spcBef>
              <a:spcAft>
                <a:spcPts val="0"/>
              </a:spcAft>
              <a:buClr>
                <a:srgbClr val="C00000"/>
              </a:buClr>
              <a:buSzPts val="3200"/>
              <a:buFont typeface="Arimo"/>
              <a:buNone/>
            </a:pPr>
            <a:r>
              <a:rPr lang="ar-SA" sz="3200" b="1" i="0" u="none" strike="noStrike" cap="none" dirty="0">
                <a:solidFill>
                  <a:srgbClr val="C00000"/>
                </a:solidFill>
                <a:latin typeface="Arimo"/>
                <a:ea typeface="Arimo"/>
                <a:cs typeface="Arimo"/>
                <a:sym typeface="Arimo"/>
              </a:rPr>
              <a:t>THE NEED FOR MARKETING RESEARCH</a:t>
            </a:r>
            <a:endParaRPr sz="14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C59384AD-657F-EFCF-1A0A-0E07F3F781F8}"/>
              </a:ext>
            </a:extLst>
          </p:cNvPr>
          <p:cNvSpPr txBox="1"/>
          <p:nvPr/>
        </p:nvSpPr>
        <p:spPr>
          <a:xfrm>
            <a:off x="794657" y="2227106"/>
            <a:ext cx="4648200" cy="3046988"/>
          </a:xfrm>
          <a:prstGeom prst="rect">
            <a:avLst/>
          </a:prstGeom>
          <a:noFill/>
        </p:spPr>
        <p:txBody>
          <a:bodyPr wrap="square">
            <a:spAutoFit/>
          </a:bodyPr>
          <a:lstStyle/>
          <a:p>
            <a:pPr algn="ctr" rtl="1" fontAlgn="auto"/>
            <a:r>
              <a:rPr lang="ar-SA" sz="3200" dirty="0">
                <a:latin typeface="-apple-system"/>
              </a:rPr>
              <a:t>في احدي المدن الأمريكية حاولت </a:t>
            </a:r>
            <a:r>
              <a:rPr lang="ar-SA" sz="3200" b="0" i="0" dirty="0">
                <a:solidFill>
                  <a:srgbClr val="C00000"/>
                </a:solidFill>
                <a:effectLst/>
                <a:latin typeface="-apple-system"/>
              </a:rPr>
              <a:t>ماكدونالدز</a:t>
            </a:r>
            <a:r>
              <a:rPr lang="ar-SA" sz="3200" b="0" i="0" dirty="0">
                <a:effectLst/>
                <a:latin typeface="-apple-system"/>
              </a:rPr>
              <a:t> مضاعفه مبيعات الفترة الصباحية و لم تنجح أي طريقه من طرقهم المعروفة كالعروض ومهاره </a:t>
            </a:r>
            <a:r>
              <a:rPr lang="ar-SA" sz="3200" dirty="0">
                <a:latin typeface="-apple-system"/>
              </a:rPr>
              <a:t>البائعين وغيره </a:t>
            </a:r>
            <a:r>
              <a:rPr lang="ar-SA" sz="3200" b="0" i="0" dirty="0">
                <a:effectLst/>
                <a:latin typeface="-apple-system"/>
              </a:rPr>
              <a:t>.يا تري ماذا فعلت </a:t>
            </a:r>
            <a:r>
              <a:rPr lang="ar-SA" sz="3200" b="0" i="0" dirty="0">
                <a:solidFill>
                  <a:srgbClr val="C00000"/>
                </a:solidFill>
                <a:effectLst/>
                <a:latin typeface="-apple-system"/>
              </a:rPr>
              <a:t>ماكدونالدز</a:t>
            </a: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53E268-A5CD-C9D8-153C-8DBDA667222D}"/>
              </a:ext>
            </a:extLst>
          </p:cNvPr>
          <p:cNvSpPr txBox="1"/>
          <p:nvPr/>
        </p:nvSpPr>
        <p:spPr>
          <a:xfrm>
            <a:off x="173736" y="1397674"/>
            <a:ext cx="11844528" cy="4062651"/>
          </a:xfrm>
          <a:prstGeom prst="rect">
            <a:avLst/>
          </a:prstGeom>
          <a:noFill/>
        </p:spPr>
        <p:txBody>
          <a:bodyPr wrap="square">
            <a:spAutoFit/>
          </a:bodyPr>
          <a:lstStyle/>
          <a:p>
            <a:pPr algn="r" rtl="1" fontAlgn="auto"/>
            <a:r>
              <a:rPr lang="ar-SA" b="1" i="0" dirty="0">
                <a:effectLst/>
                <a:latin typeface="-apple-system"/>
              </a:rPr>
              <a:t> </a:t>
            </a:r>
            <a:r>
              <a:rPr lang="ar-SA" b="0" i="0" dirty="0">
                <a:effectLst/>
                <a:latin typeface="-apple-system"/>
              </a:rPr>
              <a:t>حاولت ماكدونالدز تزود مبيعات الفترة الصباحية في احدي المدن الأمريكية و لم تنجح أي طريقه من طرقهم المعروفة كالعروض ومهاره </a:t>
            </a:r>
            <a:r>
              <a:rPr lang="ar-SA" dirty="0">
                <a:latin typeface="-apple-system"/>
              </a:rPr>
              <a:t>البائعين.</a:t>
            </a:r>
            <a:endParaRPr lang="ar-SA" b="0" i="0" dirty="0">
              <a:effectLst/>
              <a:latin typeface="-apple-system"/>
            </a:endParaRPr>
          </a:p>
          <a:p>
            <a:pPr algn="r" rtl="1" fontAlgn="auto"/>
            <a:r>
              <a:rPr lang="ar-SA" b="0" i="0" dirty="0">
                <a:effectLst/>
                <a:latin typeface="-apple-system"/>
              </a:rPr>
              <a:t>.ماكدونالدز طلبوا من </a:t>
            </a:r>
            <a:r>
              <a:rPr lang="en-US" b="0" i="0" dirty="0">
                <a:effectLst/>
                <a:latin typeface="-apple-system"/>
              </a:rPr>
              <a:t>Harvard Business School </a:t>
            </a:r>
            <a:r>
              <a:rPr lang="ar-SA" b="0" i="0" dirty="0">
                <a:effectLst/>
                <a:latin typeface="-apple-system"/>
              </a:rPr>
              <a:t>يساعدوهم، </a:t>
            </a:r>
          </a:p>
          <a:p>
            <a:pPr algn="r" rtl="1" fontAlgn="auto"/>
            <a:r>
              <a:rPr lang="ar-SA" b="0" i="0" dirty="0">
                <a:effectLst/>
                <a:latin typeface="-apple-system"/>
              </a:rPr>
              <a:t> هارفارد قامت بعمل بحث ثانوي ( بحث مكتبي ) بتحليل المبيعات ووجدوا أن عينة كبيرة </a:t>
            </a:r>
            <a:r>
              <a:rPr lang="ar-SA" dirty="0">
                <a:latin typeface="-apple-system"/>
              </a:rPr>
              <a:t>من </a:t>
            </a:r>
            <a:r>
              <a:rPr lang="ar-SA" b="0" i="0" dirty="0">
                <a:effectLst/>
                <a:latin typeface="-apple-system"/>
              </a:rPr>
              <a:t>مبيعات الفترة الصباحية </a:t>
            </a:r>
            <a:r>
              <a:rPr lang="ar-SA" dirty="0">
                <a:latin typeface="-apple-system"/>
              </a:rPr>
              <a:t>بتكون من </a:t>
            </a:r>
            <a:r>
              <a:rPr lang="ar-SA" b="0" i="0" dirty="0">
                <a:effectLst/>
                <a:latin typeface="-apple-system"/>
              </a:rPr>
              <a:t>مبيعات </a:t>
            </a:r>
            <a:r>
              <a:rPr lang="ar-SA" b="0" i="0" dirty="0" err="1">
                <a:effectLst/>
                <a:latin typeface="-apple-system"/>
              </a:rPr>
              <a:t>الميلك</a:t>
            </a:r>
            <a:r>
              <a:rPr lang="ar-SA" b="0" i="0" dirty="0">
                <a:effectLst/>
                <a:latin typeface="-apple-system"/>
              </a:rPr>
              <a:t> شيك.</a:t>
            </a:r>
          </a:p>
          <a:p>
            <a:pPr algn="r" rtl="1"/>
            <a:r>
              <a:rPr lang="ar-SA" dirty="0">
                <a:latin typeface="-apple-system"/>
              </a:rPr>
              <a:t>هارفارد كملت بعمل بحث </a:t>
            </a:r>
            <a:r>
              <a:rPr lang="ar-SA" dirty="0" err="1">
                <a:latin typeface="-apple-system"/>
              </a:rPr>
              <a:t>آولي</a:t>
            </a:r>
            <a:r>
              <a:rPr lang="ar-SA" dirty="0">
                <a:latin typeface="-apple-system"/>
              </a:rPr>
              <a:t>  (بحث في السوق) وعملت مقابلات مع العملاء وسألوا العملاء خلال الدراسة كالاتي </a:t>
            </a:r>
            <a:endParaRPr lang="ar-SA" dirty="0"/>
          </a:p>
          <a:p>
            <a:pPr marL="342900" lvl="2" indent="-342900" algn="r" rtl="1">
              <a:buFont typeface="Wingdings" pitchFamily="2" charset="2"/>
              <a:buChar char="ü"/>
            </a:pPr>
            <a:r>
              <a:rPr lang="ar-SA" b="0" i="0" dirty="0">
                <a:solidFill>
                  <a:srgbClr val="FF0000"/>
                </a:solidFill>
                <a:effectLst/>
                <a:latin typeface="-apple-system"/>
              </a:rPr>
              <a:t> "لماذا تشتري </a:t>
            </a:r>
            <a:r>
              <a:rPr lang="ar-SA" b="0" i="0" dirty="0" err="1">
                <a:solidFill>
                  <a:srgbClr val="FF0000"/>
                </a:solidFill>
                <a:effectLst/>
                <a:latin typeface="-apple-system"/>
              </a:rPr>
              <a:t>الميلك</a:t>
            </a:r>
            <a:r>
              <a:rPr lang="ar-SA" b="0" i="0" dirty="0">
                <a:solidFill>
                  <a:srgbClr val="FF0000"/>
                </a:solidFill>
                <a:effectLst/>
                <a:latin typeface="-apple-system"/>
              </a:rPr>
              <a:t> شيك في الصباح الباكر جدا </a:t>
            </a:r>
            <a:r>
              <a:rPr lang="ar-SA" b="0" i="0" dirty="0">
                <a:effectLst/>
                <a:latin typeface="-apple-system"/>
              </a:rPr>
              <a:t>"، </a:t>
            </a:r>
          </a:p>
          <a:p>
            <a:pPr marL="457200" lvl="3" indent="-457200" algn="r" rtl="1">
              <a:buFont typeface="Wingdings" pitchFamily="2" charset="2"/>
              <a:buChar char="ü"/>
            </a:pPr>
            <a:r>
              <a:rPr lang="ar-SA" b="0" i="0" dirty="0">
                <a:solidFill>
                  <a:schemeClr val="accent6">
                    <a:lumMod val="50000"/>
                  </a:schemeClr>
                </a:solidFill>
                <a:effectLst/>
                <a:latin typeface="-apple-system"/>
              </a:rPr>
              <a:t>فالعملاء قالوا لهم أن مشوار الشغل طويل وممل جدا، ومحتاجين حاجة تسليهم على الطريق وتشبعهم لحد ما يفطروا.</a:t>
            </a:r>
          </a:p>
          <a:p>
            <a:pPr marL="457200" lvl="2" indent="-457200" algn="r" rtl="1">
              <a:buFont typeface="Wingdings" pitchFamily="2" charset="2"/>
              <a:buChar char="ü"/>
            </a:pPr>
            <a:r>
              <a:rPr lang="ar-SA" b="0" i="0" dirty="0">
                <a:solidFill>
                  <a:srgbClr val="C00000"/>
                </a:solidFill>
                <a:effectLst/>
                <a:latin typeface="-apple-system"/>
              </a:rPr>
              <a:t>وكان السؤال الثاني، طب لو ما اشتريت ميلك شيك ممكن تشتري إيه</a:t>
            </a:r>
            <a:r>
              <a:rPr lang="ar-SA" dirty="0">
                <a:solidFill>
                  <a:srgbClr val="C00000"/>
                </a:solidFill>
                <a:latin typeface="-apple-system"/>
              </a:rPr>
              <a:t>؟</a:t>
            </a:r>
          </a:p>
          <a:p>
            <a:pPr marL="457200" lvl="2" indent="-457200" algn="r" rtl="1">
              <a:buFont typeface="Wingdings" pitchFamily="2" charset="2"/>
              <a:buChar char="ü"/>
            </a:pPr>
            <a:r>
              <a:rPr lang="ar-SA" dirty="0">
                <a:solidFill>
                  <a:schemeClr val="accent6">
                    <a:lumMod val="50000"/>
                  </a:schemeClr>
                </a:solidFill>
                <a:latin typeface="-apple-system"/>
              </a:rPr>
              <a:t> </a:t>
            </a:r>
            <a:r>
              <a:rPr lang="ar-SA" b="0" i="0" dirty="0">
                <a:solidFill>
                  <a:schemeClr val="accent6">
                    <a:lumMod val="50000"/>
                  </a:schemeClr>
                </a:solidFill>
                <a:effectLst/>
                <a:latin typeface="-apple-system"/>
              </a:rPr>
              <a:t> فالعملاء قالوا</a:t>
            </a:r>
            <a:r>
              <a:rPr lang="ar-SA" dirty="0">
                <a:solidFill>
                  <a:schemeClr val="accent6">
                    <a:lumMod val="50000"/>
                  </a:schemeClr>
                </a:solidFill>
                <a:latin typeface="-apple-system"/>
              </a:rPr>
              <a:t> و</a:t>
            </a:r>
            <a:r>
              <a:rPr lang="ar-SA" b="0" i="0" dirty="0">
                <a:solidFill>
                  <a:schemeClr val="accent6">
                    <a:lumMod val="50000"/>
                  </a:schemeClr>
                </a:solidFill>
                <a:effectLst/>
                <a:latin typeface="-apple-system"/>
              </a:rPr>
              <a:t>محتاجين  حاجه </a:t>
            </a:r>
            <a:r>
              <a:rPr lang="ar-SA" dirty="0">
                <a:solidFill>
                  <a:schemeClr val="accent6">
                    <a:lumMod val="50000"/>
                  </a:schemeClr>
                </a:solidFill>
                <a:latin typeface="-apple-system"/>
              </a:rPr>
              <a:t>سهل يمسكوها وهم يفودوا السيارة</a:t>
            </a:r>
          </a:p>
          <a:p>
            <a:pPr marL="457200" lvl="2" indent="-457200" algn="r" rtl="1">
              <a:buFont typeface="Wingdings" pitchFamily="2" charset="2"/>
              <a:buChar char="ü"/>
            </a:pPr>
            <a:r>
              <a:rPr lang="ar-SA" b="0" i="0" dirty="0">
                <a:solidFill>
                  <a:srgbClr val="C00000"/>
                </a:solidFill>
                <a:effectLst/>
                <a:latin typeface="-apple-system"/>
              </a:rPr>
              <a:t>وكان السؤال الثالث هل ممكن احد </a:t>
            </a:r>
            <a:r>
              <a:rPr lang="ar-SA" dirty="0">
                <a:solidFill>
                  <a:srgbClr val="C00000"/>
                </a:solidFill>
                <a:latin typeface="-apple-system"/>
              </a:rPr>
              <a:t>الاختيارات  الأتية </a:t>
            </a:r>
            <a:r>
              <a:rPr lang="ar-SA" b="0" i="0" dirty="0">
                <a:solidFill>
                  <a:srgbClr val="C00000"/>
                </a:solidFill>
                <a:effectLst/>
                <a:latin typeface="-apple-system"/>
              </a:rPr>
              <a:t> سندوتشات </a:t>
            </a:r>
            <a:r>
              <a:rPr lang="ar-SA" dirty="0">
                <a:latin typeface="-apple-system"/>
              </a:rPr>
              <a:t>(</a:t>
            </a:r>
            <a:r>
              <a:rPr lang="ar-SA" b="0" i="0" dirty="0">
                <a:solidFill>
                  <a:schemeClr val="accent6">
                    <a:lumMod val="50000"/>
                  </a:schemeClr>
                </a:solidFill>
                <a:effectLst/>
                <a:latin typeface="-apple-system"/>
              </a:rPr>
              <a:t>فالعملاء قالوا صعبة في التناول للسائق</a:t>
            </a:r>
            <a:r>
              <a:rPr lang="ar-SA" b="0" i="0" dirty="0">
                <a:effectLst/>
                <a:latin typeface="-apple-system"/>
              </a:rPr>
              <a:t>)</a:t>
            </a:r>
          </a:p>
          <a:p>
            <a:pPr marL="457200" lvl="2" indent="-457200" algn="r" rtl="1">
              <a:buFont typeface="Wingdings" pitchFamily="2" charset="2"/>
              <a:buChar char="ü"/>
            </a:pPr>
            <a:r>
              <a:rPr lang="ar-SA" b="0" i="0" dirty="0">
                <a:solidFill>
                  <a:srgbClr val="C00000"/>
                </a:solidFill>
                <a:effectLst/>
                <a:latin typeface="-apple-system"/>
              </a:rPr>
              <a:t>هل ممكن دونات </a:t>
            </a:r>
            <a:r>
              <a:rPr lang="ar-SA" dirty="0">
                <a:solidFill>
                  <a:srgbClr val="C00000"/>
                </a:solidFill>
                <a:latin typeface="-apple-system"/>
              </a:rPr>
              <a:t>أو قهوة </a:t>
            </a:r>
            <a:r>
              <a:rPr lang="ar-SA" b="0" i="0" dirty="0">
                <a:solidFill>
                  <a:srgbClr val="C00000"/>
                </a:solidFill>
                <a:effectLst/>
                <a:latin typeface="-apple-system"/>
              </a:rPr>
              <a:t> </a:t>
            </a:r>
            <a:r>
              <a:rPr lang="ar-SA" b="0" i="0" dirty="0">
                <a:effectLst/>
                <a:latin typeface="-apple-system"/>
              </a:rPr>
              <a:t>(</a:t>
            </a:r>
            <a:r>
              <a:rPr lang="ar-SA" b="0" i="0" dirty="0">
                <a:solidFill>
                  <a:schemeClr val="accent6">
                    <a:lumMod val="50000"/>
                  </a:schemeClr>
                </a:solidFill>
                <a:effectLst/>
                <a:latin typeface="-apple-system"/>
              </a:rPr>
              <a:t>فالعملاء قالوا ممكن خطر جد وقد ونصل الشغل ببقع</a:t>
            </a:r>
            <a:r>
              <a:rPr lang="ar-SA" b="0" i="0" dirty="0">
                <a:effectLst/>
                <a:latin typeface="-apple-system"/>
              </a:rPr>
              <a:t>)</a:t>
            </a:r>
          </a:p>
          <a:p>
            <a:pPr marL="457200" lvl="2" indent="-457200" algn="r" rtl="1">
              <a:buFont typeface="Wingdings" pitchFamily="2" charset="2"/>
              <a:buChar char="ü"/>
            </a:pPr>
            <a:r>
              <a:rPr lang="ar-SA" b="0" i="0" dirty="0">
                <a:effectLst/>
                <a:latin typeface="-apple-system"/>
              </a:rPr>
              <a:t> </a:t>
            </a:r>
            <a:r>
              <a:rPr lang="ar-SA" b="0" i="0" dirty="0">
                <a:solidFill>
                  <a:srgbClr val="C00000"/>
                </a:solidFill>
                <a:effectLst/>
                <a:latin typeface="-apple-system"/>
              </a:rPr>
              <a:t>وكان السؤال الرابع ايه البديل </a:t>
            </a:r>
            <a:r>
              <a:rPr lang="ar-SA" b="0" i="0" dirty="0">
                <a:solidFill>
                  <a:schemeClr val="accent6">
                    <a:lumMod val="50000"/>
                  </a:schemeClr>
                </a:solidFill>
                <a:effectLst/>
                <a:latin typeface="-apple-system"/>
              </a:rPr>
              <a:t>فالعملاء ردوا ممكن  حاجات جافه مثل بسكوت </a:t>
            </a:r>
            <a:r>
              <a:rPr lang="ar-SA" b="0" i="0" dirty="0" err="1">
                <a:solidFill>
                  <a:schemeClr val="accent6">
                    <a:lumMod val="50000"/>
                  </a:schemeClr>
                </a:solidFill>
                <a:effectLst/>
                <a:latin typeface="-apple-system"/>
              </a:rPr>
              <a:t>اوشوكولاتة</a:t>
            </a:r>
            <a:r>
              <a:rPr lang="ar-SA" b="0" i="0" dirty="0">
                <a:solidFill>
                  <a:schemeClr val="accent6">
                    <a:lumMod val="50000"/>
                  </a:schemeClr>
                </a:solidFill>
                <a:effectLst/>
                <a:latin typeface="-apple-system"/>
              </a:rPr>
              <a:t> سنيكرز مثلا (بس بتخلص بسرعة</a:t>
            </a:r>
            <a:r>
              <a:rPr lang="ar-SA" b="0" i="0" dirty="0">
                <a:effectLst/>
                <a:latin typeface="-apple-system"/>
              </a:rPr>
              <a:t>).</a:t>
            </a:r>
          </a:p>
          <a:p>
            <a:pPr marL="457200" lvl="2" indent="-457200" algn="r" rtl="1">
              <a:buFont typeface="Wingdings" pitchFamily="2" charset="2"/>
              <a:buChar char="ü"/>
            </a:pPr>
            <a:r>
              <a:rPr lang="ar-SA" dirty="0">
                <a:solidFill>
                  <a:srgbClr val="C00000"/>
                </a:solidFill>
                <a:latin typeface="-apple-system"/>
              </a:rPr>
              <a:t>وكان السؤال الاخير ايه التحسينات المطلوبة </a:t>
            </a:r>
            <a:r>
              <a:rPr lang="ar-SA" dirty="0">
                <a:latin typeface="-apple-system"/>
              </a:rPr>
              <a:t>. </a:t>
            </a:r>
            <a:r>
              <a:rPr lang="ar-SA" dirty="0">
                <a:solidFill>
                  <a:schemeClr val="accent6">
                    <a:lumMod val="50000"/>
                  </a:schemeClr>
                </a:solidFill>
                <a:latin typeface="-apple-system"/>
              </a:rPr>
              <a:t>هل ممكن تخليه أكبر حجما،  يزودوا الشوكولاتة، يعملوا منتج السكر فيه قليل، يخلوه خفيف أكتر، تقيل أكتر، يعملوه صحيا و تزود فيه قطعة فاكهة زاي وكمان اخدت اقتراحات بتنفيذ الطلب والدفع أسرع حتي لا تتعطل الموظفين علي أوقات الدوام، </a:t>
            </a:r>
          </a:p>
          <a:p>
            <a:pPr marL="457200" lvl="2" indent="-457200" algn="r" rtl="1">
              <a:buFont typeface="Wingdings" pitchFamily="2" charset="2"/>
              <a:buChar char="ü"/>
            </a:pPr>
            <a:r>
              <a:rPr lang="ar-SA" sz="2000" b="0" i="0" dirty="0">
                <a:solidFill>
                  <a:srgbClr val="002060"/>
                </a:solidFill>
                <a:effectLst/>
                <a:latin typeface="-apple-system"/>
              </a:rPr>
              <a:t>   وهنا فقط استطاعت ماكدونالدز فهم المشكلة و </a:t>
            </a:r>
            <a:r>
              <a:rPr lang="ar-SA" sz="2000" dirty="0">
                <a:solidFill>
                  <a:srgbClr val="002060"/>
                </a:solidFill>
                <a:latin typeface="-apple-system"/>
              </a:rPr>
              <a:t>فهم </a:t>
            </a:r>
            <a:r>
              <a:rPr lang="ar-SA" sz="2000" b="0" i="0" dirty="0">
                <a:solidFill>
                  <a:srgbClr val="002060"/>
                </a:solidFill>
                <a:effectLst/>
                <a:latin typeface="-apple-system"/>
              </a:rPr>
              <a:t>حلها و ما هو احتياج</a:t>
            </a:r>
            <a:r>
              <a:rPr lang="ar-SA" sz="2000" dirty="0">
                <a:solidFill>
                  <a:srgbClr val="002060"/>
                </a:solidFill>
                <a:latin typeface="-apple-system"/>
              </a:rPr>
              <a:t> العملاء </a:t>
            </a:r>
            <a:r>
              <a:rPr lang="ar-SA" sz="2000" b="0" i="0" dirty="0">
                <a:solidFill>
                  <a:srgbClr val="002060"/>
                </a:solidFill>
                <a:effectLst/>
                <a:latin typeface="-apple-system"/>
              </a:rPr>
              <a:t>، وقدرت تزود مبيعاته ٧ اضعاف </a:t>
            </a:r>
          </a:p>
        </p:txBody>
      </p:sp>
    </p:spTree>
    <p:extLst>
      <p:ext uri="{BB962C8B-B14F-4D97-AF65-F5344CB8AC3E}">
        <p14:creationId xmlns:p14="http://schemas.microsoft.com/office/powerpoint/2010/main" val="241776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3 McDonald's fast-food items everyone should try from around the world |  Business Insider Africa">
            <a:extLst>
              <a:ext uri="{FF2B5EF4-FFF2-40B4-BE49-F238E27FC236}">
                <a16:creationId xmlns:a16="http://schemas.microsoft.com/office/drawing/2014/main" id="{DE260438-E1BE-3440-F098-B895337F3A39}"/>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6389688" y="1657350"/>
            <a:ext cx="5620342" cy="42111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339236B-53AF-08CE-6DEE-CC3C62D2E7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155" y="1558227"/>
            <a:ext cx="5257800" cy="408317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4D9BAA2-6945-0CE9-7262-E88E2F81496D}"/>
              </a:ext>
            </a:extLst>
          </p:cNvPr>
          <p:cNvSpPr txBox="1"/>
          <p:nvPr/>
        </p:nvSpPr>
        <p:spPr>
          <a:xfrm>
            <a:off x="1423143" y="1114323"/>
            <a:ext cx="9941544" cy="443904"/>
          </a:xfrm>
          <a:prstGeom prst="rect">
            <a:avLst/>
          </a:prstGeom>
          <a:noFill/>
        </p:spPr>
        <p:txBody>
          <a:bodyPr wrap="square" lIns="0" tIns="0" rIns="0" rtlCol="0">
            <a:spAutoFit/>
          </a:bodyPr>
          <a:lstStyle/>
          <a:p>
            <a:pPr algn="ctr" defTabSz="914354">
              <a:lnSpc>
                <a:spcPts val="3141"/>
              </a:lnSpc>
              <a:defRPr/>
            </a:pPr>
            <a:r>
              <a:rPr lang="en-US" altLang="zh-CN" sz="3200" b="1" dirty="0">
                <a:solidFill>
                  <a:srgbClr val="C00000"/>
                </a:solidFill>
                <a:latin typeface="Arial Unicode MS" pitchFamily="18" charset="0"/>
                <a:ea typeface="宋体" panose="02010600030101010101" pitchFamily="2" charset="-122"/>
                <a:cs typeface="Arial Unicode MS" pitchFamily="18" charset="0"/>
              </a:rPr>
              <a:t>THE NEED FOR MARKETINGRESEARCH</a:t>
            </a:r>
          </a:p>
        </p:txBody>
      </p:sp>
    </p:spTree>
    <p:extLst>
      <p:ext uri="{BB962C8B-B14F-4D97-AF65-F5344CB8AC3E}">
        <p14:creationId xmlns:p14="http://schemas.microsoft.com/office/powerpoint/2010/main" val="4839693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45429" y="-365884"/>
            <a:ext cx="7946571" cy="1677988"/>
          </a:xfrm>
        </p:spPr>
        <p:txBody>
          <a:bodyPr vert="horz" lIns="91440" tIns="45720" rIns="91440" bIns="45720" rtlCol="0" anchor="b">
            <a:normAutofit/>
          </a:bodyPr>
          <a:lstStyle/>
          <a:p>
            <a:r>
              <a:rPr lang="en-US" altLang="en-US" b="1" dirty="0">
                <a:solidFill>
                  <a:srgbClr val="C00000"/>
                </a:solidFill>
                <a:latin typeface="Abadi" panose="020B0604020104020204" pitchFamily="34" charset="0"/>
              </a:rPr>
              <a:t>The Marketing Research Process</a:t>
            </a:r>
            <a:endParaRPr lang="en-US" b="1" dirty="0">
              <a:solidFill>
                <a:srgbClr val="C00000"/>
              </a:solidFill>
              <a:latin typeface="Abadi" panose="020B0604020104020204" pitchFamily="34" charset="0"/>
            </a:endParaRPr>
          </a:p>
        </p:txBody>
      </p:sp>
      <p:sp>
        <p:nvSpPr>
          <p:cNvPr id="4" name="object 3">
            <a:extLst>
              <a:ext uri="{FF2B5EF4-FFF2-40B4-BE49-F238E27FC236}">
                <a16:creationId xmlns:a16="http://schemas.microsoft.com/office/drawing/2014/main" id="{83F85B2D-FC58-B4F9-D0C5-15DDD99F6D82}"/>
              </a:ext>
            </a:extLst>
          </p:cNvPr>
          <p:cNvSpPr txBox="1">
            <a:spLocks/>
          </p:cNvSpPr>
          <p:nvPr/>
        </p:nvSpPr>
        <p:spPr>
          <a:xfrm>
            <a:off x="649227" y="2438401"/>
            <a:ext cx="5102351" cy="3047999"/>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fontScale="92500" lnSpcReduction="2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12700" indent="-228589" defTabSz="914354">
              <a:lnSpc>
                <a:spcPct val="90000"/>
              </a:lnSpc>
              <a:buClr>
                <a:srgbClr val="44546A"/>
              </a:buClr>
              <a:tabLst>
                <a:tab pos="355582" algn="l"/>
              </a:tabLst>
              <a:defRPr/>
            </a:pPr>
            <a:r>
              <a:rPr lang="en-US" sz="1700" b="1" dirty="0">
                <a:solidFill>
                  <a:prstClr val="black"/>
                </a:solidFill>
                <a:latin typeface="Calibri" panose="020F0502020204030204"/>
              </a:rPr>
              <a:t>Expanded  Marketing research </a:t>
            </a:r>
            <a:r>
              <a:rPr lang="en-US" altLang="en-US" sz="1700" b="1" dirty="0">
                <a:solidFill>
                  <a:prstClr val="black"/>
                </a:solidFill>
                <a:latin typeface="Calibri" panose="020F0502020204030204"/>
              </a:rPr>
              <a:t>Process</a:t>
            </a:r>
            <a:endParaRPr lang="en-US" sz="1700" b="1" dirty="0">
              <a:solidFill>
                <a:prstClr val="black"/>
              </a:solidFill>
              <a:latin typeface="Calibri" panose="020F0502020204030204"/>
            </a:endParaRPr>
          </a:p>
          <a:p>
            <a:pPr marL="927054" lvl="1" indent="-342882" defTabSz="914354">
              <a:lnSpc>
                <a:spcPct val="90000"/>
              </a:lnSpc>
              <a:buClr>
                <a:srgbClr val="44546A"/>
              </a:buClr>
              <a:buFont typeface="+mj-lt"/>
              <a:buAutoNum type="arabicPeriod"/>
              <a:tabLst>
                <a:tab pos="355582" algn="l"/>
              </a:tabLst>
              <a:defRPr/>
            </a:pPr>
            <a:r>
              <a:rPr lang="en-US" sz="1700" b="1" dirty="0">
                <a:solidFill>
                  <a:prstClr val="black"/>
                </a:solidFill>
                <a:latin typeface="Calibri" panose="020F0502020204030204"/>
              </a:rPr>
              <a:t>Define the problem</a:t>
            </a:r>
          </a:p>
          <a:p>
            <a:pPr marL="927054" lvl="1" indent="-342882" defTabSz="914354">
              <a:lnSpc>
                <a:spcPct val="90000"/>
              </a:lnSpc>
              <a:spcBef>
                <a:spcPts val="1440"/>
              </a:spcBef>
              <a:buClr>
                <a:srgbClr val="44546A"/>
              </a:buClr>
              <a:buFont typeface="+mj-lt"/>
              <a:buAutoNum type="arabicPeriod"/>
              <a:tabLst>
                <a:tab pos="355582" algn="l"/>
              </a:tabLst>
              <a:defRPr/>
            </a:pPr>
            <a:r>
              <a:rPr lang="en-US" sz="1700" b="1" dirty="0">
                <a:solidFill>
                  <a:prstClr val="black"/>
                </a:solidFill>
                <a:latin typeface="Calibri" panose="020F0502020204030204"/>
              </a:rPr>
              <a:t>Define research objectives</a:t>
            </a:r>
          </a:p>
          <a:p>
            <a:pPr marL="927054" lvl="1" indent="-342882" defTabSz="914354">
              <a:lnSpc>
                <a:spcPct val="90000"/>
              </a:lnSpc>
              <a:buClr>
                <a:srgbClr val="44546A"/>
              </a:buClr>
              <a:buFont typeface="+mj-lt"/>
              <a:buAutoNum type="arabicPeriod"/>
              <a:tabLst>
                <a:tab pos="355582" algn="l"/>
              </a:tabLst>
              <a:defRPr/>
            </a:pPr>
            <a:r>
              <a:rPr lang="en-US" sz="1700" b="1" dirty="0">
                <a:solidFill>
                  <a:prstClr val="black"/>
                </a:solidFill>
                <a:latin typeface="Calibri" panose="020F0502020204030204"/>
              </a:rPr>
              <a:t>Develop Research plan </a:t>
            </a:r>
          </a:p>
          <a:p>
            <a:pPr marL="927054" lvl="1" indent="-342882" defTabSz="914354">
              <a:lnSpc>
                <a:spcPct val="90000"/>
              </a:lnSpc>
              <a:buClr>
                <a:srgbClr val="44546A"/>
              </a:buClr>
              <a:buFont typeface="+mj-lt"/>
              <a:buAutoNum type="arabicPeriod"/>
              <a:tabLst>
                <a:tab pos="355582" algn="l"/>
              </a:tabLst>
              <a:defRPr/>
            </a:pPr>
            <a:r>
              <a:rPr lang="en-US" sz="1700" b="1" dirty="0">
                <a:solidFill>
                  <a:prstClr val="black"/>
                </a:solidFill>
                <a:latin typeface="Calibri" panose="020F0502020204030204"/>
              </a:rPr>
              <a:t>Choose data sources</a:t>
            </a:r>
          </a:p>
          <a:p>
            <a:pPr marL="927054" lvl="1" indent="-342882" defTabSz="914354">
              <a:lnSpc>
                <a:spcPct val="90000"/>
              </a:lnSpc>
              <a:buClr>
                <a:srgbClr val="44546A"/>
              </a:buClr>
              <a:buFont typeface="+mj-lt"/>
              <a:buAutoNum type="arabicPeriod"/>
              <a:tabLst>
                <a:tab pos="355582" algn="l"/>
              </a:tabLst>
              <a:defRPr/>
            </a:pPr>
            <a:r>
              <a:rPr lang="en-US" sz="1700" b="1" dirty="0">
                <a:solidFill>
                  <a:prstClr val="black"/>
                </a:solidFill>
                <a:latin typeface="Calibri" panose="020F0502020204030204"/>
              </a:rPr>
              <a:t>Choose research methods |Approaches|</a:t>
            </a:r>
          </a:p>
          <a:p>
            <a:pPr marL="927054" lvl="1" indent="-342882" defTabSz="914354">
              <a:lnSpc>
                <a:spcPct val="90000"/>
              </a:lnSpc>
              <a:buClr>
                <a:srgbClr val="44546A"/>
              </a:buClr>
              <a:buFont typeface="+mj-lt"/>
              <a:buAutoNum type="arabicPeriod"/>
              <a:tabLst>
                <a:tab pos="355582" algn="l"/>
              </a:tabLst>
              <a:defRPr/>
            </a:pPr>
            <a:r>
              <a:rPr lang="en-US" sz="1700" b="1" dirty="0">
                <a:solidFill>
                  <a:prstClr val="black"/>
                </a:solidFill>
                <a:latin typeface="Calibri" panose="020F0502020204030204"/>
              </a:rPr>
              <a:t>Construct sample</a:t>
            </a:r>
          </a:p>
          <a:p>
            <a:pPr marL="927054" lvl="1" indent="-342882" defTabSz="914354">
              <a:lnSpc>
                <a:spcPct val="90000"/>
              </a:lnSpc>
              <a:buClr>
                <a:srgbClr val="44546A"/>
              </a:buClr>
              <a:buFont typeface="+mj-lt"/>
              <a:buAutoNum type="arabicPeriod"/>
              <a:tabLst>
                <a:tab pos="355582" algn="l"/>
              </a:tabLst>
              <a:defRPr/>
            </a:pPr>
            <a:r>
              <a:rPr lang="en-US" sz="1700" b="1" dirty="0">
                <a:solidFill>
                  <a:prstClr val="black"/>
                </a:solidFill>
                <a:latin typeface="Calibri" panose="020F0502020204030204"/>
              </a:rPr>
              <a:t>Implement the research plan (Undertake research)</a:t>
            </a:r>
          </a:p>
          <a:p>
            <a:pPr marL="927054" lvl="1" indent="-342882" defTabSz="914354">
              <a:lnSpc>
                <a:spcPct val="90000"/>
              </a:lnSpc>
              <a:buClr>
                <a:srgbClr val="44546A"/>
              </a:buClr>
              <a:buFont typeface="+mj-lt"/>
              <a:buAutoNum type="arabicPeriod"/>
              <a:tabLst>
                <a:tab pos="355582" algn="l"/>
              </a:tabLst>
              <a:defRPr/>
            </a:pPr>
            <a:r>
              <a:rPr lang="en-US" sz="1700" b="1" dirty="0">
                <a:solidFill>
                  <a:prstClr val="black"/>
                </a:solidFill>
                <a:latin typeface="Calibri" panose="020F0502020204030204"/>
              </a:rPr>
              <a:t>Analysis of results</a:t>
            </a:r>
          </a:p>
          <a:p>
            <a:pPr marL="927054" lvl="1" indent="-342882" defTabSz="914354">
              <a:lnSpc>
                <a:spcPct val="90000"/>
              </a:lnSpc>
              <a:buClr>
                <a:srgbClr val="44546A"/>
              </a:buClr>
              <a:buFont typeface="+mj-lt"/>
              <a:buAutoNum type="arabicPeriod"/>
              <a:tabLst>
                <a:tab pos="355582" algn="l"/>
              </a:tabLst>
              <a:defRPr/>
            </a:pPr>
            <a:r>
              <a:rPr lang="en-US" sz="1700" b="1" dirty="0">
                <a:solidFill>
                  <a:prstClr val="black"/>
                </a:solidFill>
                <a:latin typeface="Calibri" panose="020F0502020204030204"/>
              </a:rPr>
              <a:t>Interpretation  and  report the  findings </a:t>
            </a:r>
          </a:p>
        </p:txBody>
      </p:sp>
      <p:pic>
        <p:nvPicPr>
          <p:cNvPr id="5122" name="Picture 2" descr="The details are as follows:&#10;• Defining the problem and research objectives: This first step is probably the most difficult but also the most important one. It guides the entire research process. It’s frustrating and costly to reach the end of an expensive research project only to learn that you’ve addressed the wrong problem!  &#10;• Developing the research plan for collecting information&#10;• Implementing the research plan—collecting and analyzing the data&#10;• Interpreting and reporting the findings&#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990" t="50308" r="874" b="6471"/>
          <a:stretch/>
        </p:blipFill>
        <p:spPr bwMode="auto">
          <a:xfrm>
            <a:off x="6995972" y="1562585"/>
            <a:ext cx="4546805" cy="1049439"/>
          </a:xfrm>
          <a:prstGeom prst="rect">
            <a:avLst/>
          </a:prstGeom>
        </p:spPr>
        <p:style>
          <a:lnRef idx="2">
            <a:schemeClr val="accent1"/>
          </a:lnRef>
          <a:fillRef idx="1">
            <a:schemeClr val="lt1"/>
          </a:fillRef>
          <a:effectRef idx="0">
            <a:schemeClr val="accent1"/>
          </a:effectRef>
          <a:fontRef idx="minor">
            <a:schemeClr val="dk1"/>
          </a:fontRef>
        </p:style>
      </p:pic>
      <p:pic>
        <p:nvPicPr>
          <p:cNvPr id="11266" name="Picture 2" descr="Steps in Marketing Research Process | Study Lecture Notes">
            <a:extLst>
              <a:ext uri="{FF2B5EF4-FFF2-40B4-BE49-F238E27FC236}">
                <a16:creationId xmlns:a16="http://schemas.microsoft.com/office/drawing/2014/main" id="{D71CE8CA-46EC-706C-1495-6BD44815AC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0980" y="3186631"/>
            <a:ext cx="3663876" cy="2407312"/>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275183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076EF82-BA07-66AF-942E-D71A33FCEA67}"/>
              </a:ext>
            </a:extLst>
          </p:cNvPr>
          <p:cNvSpPr txBox="1">
            <a:spLocks/>
          </p:cNvSpPr>
          <p:nvPr/>
        </p:nvSpPr>
        <p:spPr>
          <a:xfrm>
            <a:off x="4449148" y="221913"/>
            <a:ext cx="7411656" cy="844952"/>
          </a:xfrm>
          <a:prstGeom prst="rect">
            <a:avLst/>
          </a:prstGeom>
        </p:spPr>
        <p:txBody>
          <a:bodyPr vert="horz" lIns="91440" tIns="45720" rIns="91440" bIns="45720" rtlCol="0" anchor="b">
            <a:normAutofit fontScale="92500"/>
          </a:bodyPr>
          <a:lstStyle>
            <a:lvl1pPr>
              <a:lnSpc>
                <a:spcPct val="90000"/>
              </a:lnSpc>
              <a:spcBef>
                <a:spcPct val="0"/>
              </a:spcBef>
              <a:buNone/>
              <a:defRPr sz="4400" b="1">
                <a:solidFill>
                  <a:srgbClr val="C00000"/>
                </a:solidFill>
                <a:latin typeface="Abadi" panose="020B0604020104020204" pitchFamily="34" charset="0"/>
                <a:ea typeface="+mj-ea"/>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en-US" dirty="0"/>
              <a:t>1- Define the Research Problem</a:t>
            </a:r>
          </a:p>
        </p:txBody>
      </p:sp>
      <p:pic>
        <p:nvPicPr>
          <p:cNvPr id="7" name="Picture 6">
            <a:extLst>
              <a:ext uri="{FF2B5EF4-FFF2-40B4-BE49-F238E27FC236}">
                <a16:creationId xmlns:a16="http://schemas.microsoft.com/office/drawing/2014/main" id="{1ADA59D2-F9F0-4EAC-ACB0-317DA4263C0F}"/>
              </a:ext>
            </a:extLst>
          </p:cNvPr>
          <p:cNvPicPr>
            <a:picLocks noChangeAspect="1"/>
          </p:cNvPicPr>
          <p:nvPr/>
        </p:nvPicPr>
        <p:blipFill>
          <a:blip r:embed="rId3"/>
          <a:stretch>
            <a:fillRect/>
          </a:stretch>
        </p:blipFill>
        <p:spPr>
          <a:xfrm>
            <a:off x="639149" y="2611236"/>
            <a:ext cx="4974336" cy="2686372"/>
          </a:xfrm>
          <a:prstGeom prst="rect">
            <a:avLst/>
          </a:prstGeom>
        </p:spPr>
        <p:style>
          <a:lnRef idx="2">
            <a:schemeClr val="accent1"/>
          </a:lnRef>
          <a:fillRef idx="1">
            <a:schemeClr val="lt1"/>
          </a:fillRef>
          <a:effectRef idx="0">
            <a:schemeClr val="accent1"/>
          </a:effectRef>
          <a:fontRef idx="minor">
            <a:schemeClr val="dk1"/>
          </a:fontRef>
        </p:style>
      </p:pic>
      <p:pic>
        <p:nvPicPr>
          <p:cNvPr id="12292" name="Picture 4" descr="Defining Your Research Problem - Enago Academy">
            <a:extLst>
              <a:ext uri="{FF2B5EF4-FFF2-40B4-BE49-F238E27FC236}">
                <a16:creationId xmlns:a16="http://schemas.microsoft.com/office/drawing/2014/main" id="{3AEF777A-BE24-7D79-2C8B-A78AAABB089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54314" y="2949053"/>
            <a:ext cx="4974336" cy="2188707"/>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E9DCE0A9-F93D-E330-A44F-260B73EBB887}"/>
              </a:ext>
            </a:extLst>
          </p:cNvPr>
          <p:cNvSpPr/>
          <p:nvPr/>
        </p:nvSpPr>
        <p:spPr>
          <a:xfrm>
            <a:off x="707649" y="2702289"/>
            <a:ext cx="4837336" cy="1321191"/>
          </a:xfrm>
          <a:custGeom>
            <a:avLst/>
            <a:gdLst>
              <a:gd name="connsiteX0" fmla="*/ 0 w 4837336"/>
              <a:gd name="connsiteY0" fmla="*/ 220203 h 1321191"/>
              <a:gd name="connsiteX1" fmla="*/ 220203 w 4837336"/>
              <a:gd name="connsiteY1" fmla="*/ 0 h 1321191"/>
              <a:gd name="connsiteX2" fmla="*/ 857758 w 4837336"/>
              <a:gd name="connsiteY2" fmla="*/ 0 h 1321191"/>
              <a:gd name="connsiteX3" fmla="*/ 1363405 w 4837336"/>
              <a:gd name="connsiteY3" fmla="*/ 0 h 1321191"/>
              <a:gd name="connsiteX4" fmla="*/ 1825082 w 4837336"/>
              <a:gd name="connsiteY4" fmla="*/ 0 h 1321191"/>
              <a:gd name="connsiteX5" fmla="*/ 2418668 w 4837336"/>
              <a:gd name="connsiteY5" fmla="*/ 0 h 1321191"/>
              <a:gd name="connsiteX6" fmla="*/ 2924315 w 4837336"/>
              <a:gd name="connsiteY6" fmla="*/ 0 h 1321191"/>
              <a:gd name="connsiteX7" fmla="*/ 3561870 w 4837336"/>
              <a:gd name="connsiteY7" fmla="*/ 0 h 1321191"/>
              <a:gd name="connsiteX8" fmla="*/ 4023547 w 4837336"/>
              <a:gd name="connsiteY8" fmla="*/ 0 h 1321191"/>
              <a:gd name="connsiteX9" fmla="*/ 4617133 w 4837336"/>
              <a:gd name="connsiteY9" fmla="*/ 0 h 1321191"/>
              <a:gd name="connsiteX10" fmla="*/ 4837336 w 4837336"/>
              <a:gd name="connsiteY10" fmla="*/ 220203 h 1321191"/>
              <a:gd name="connsiteX11" fmla="*/ 4837336 w 4837336"/>
              <a:gd name="connsiteY11" fmla="*/ 660596 h 1321191"/>
              <a:gd name="connsiteX12" fmla="*/ 4837336 w 4837336"/>
              <a:gd name="connsiteY12" fmla="*/ 1100988 h 1321191"/>
              <a:gd name="connsiteX13" fmla="*/ 4617133 w 4837336"/>
              <a:gd name="connsiteY13" fmla="*/ 1321191 h 1321191"/>
              <a:gd name="connsiteX14" fmla="*/ 4067517 w 4837336"/>
              <a:gd name="connsiteY14" fmla="*/ 1321191 h 1321191"/>
              <a:gd name="connsiteX15" fmla="*/ 3517901 w 4837336"/>
              <a:gd name="connsiteY15" fmla="*/ 1321191 h 1321191"/>
              <a:gd name="connsiteX16" fmla="*/ 2880346 w 4837336"/>
              <a:gd name="connsiteY16" fmla="*/ 1321191 h 1321191"/>
              <a:gd name="connsiteX17" fmla="*/ 2330729 w 4837336"/>
              <a:gd name="connsiteY17" fmla="*/ 1321191 h 1321191"/>
              <a:gd name="connsiteX18" fmla="*/ 1913021 w 4837336"/>
              <a:gd name="connsiteY18" fmla="*/ 1321191 h 1321191"/>
              <a:gd name="connsiteX19" fmla="*/ 1451343 w 4837336"/>
              <a:gd name="connsiteY19" fmla="*/ 1321191 h 1321191"/>
              <a:gd name="connsiteX20" fmla="*/ 813789 w 4837336"/>
              <a:gd name="connsiteY20" fmla="*/ 1321191 h 1321191"/>
              <a:gd name="connsiteX21" fmla="*/ 220203 w 4837336"/>
              <a:gd name="connsiteY21" fmla="*/ 1321191 h 1321191"/>
              <a:gd name="connsiteX22" fmla="*/ 0 w 4837336"/>
              <a:gd name="connsiteY22" fmla="*/ 1100988 h 1321191"/>
              <a:gd name="connsiteX23" fmla="*/ 0 w 4837336"/>
              <a:gd name="connsiteY23" fmla="*/ 651788 h 1321191"/>
              <a:gd name="connsiteX24" fmla="*/ 0 w 4837336"/>
              <a:gd name="connsiteY24" fmla="*/ 220203 h 132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37336" h="1321191" extrusionOk="0">
                <a:moveTo>
                  <a:pt x="0" y="220203"/>
                </a:moveTo>
                <a:cubicBezTo>
                  <a:pt x="-3441" y="96466"/>
                  <a:pt x="66267" y="12131"/>
                  <a:pt x="220203" y="0"/>
                </a:cubicBezTo>
                <a:cubicBezTo>
                  <a:pt x="499346" y="-19588"/>
                  <a:pt x="676902" y="1153"/>
                  <a:pt x="857758" y="0"/>
                </a:cubicBezTo>
                <a:cubicBezTo>
                  <a:pt x="1038614" y="-1153"/>
                  <a:pt x="1134665" y="39302"/>
                  <a:pt x="1363405" y="0"/>
                </a:cubicBezTo>
                <a:cubicBezTo>
                  <a:pt x="1592145" y="-39302"/>
                  <a:pt x="1619241" y="31967"/>
                  <a:pt x="1825082" y="0"/>
                </a:cubicBezTo>
                <a:cubicBezTo>
                  <a:pt x="2030923" y="-31967"/>
                  <a:pt x="2199930" y="29691"/>
                  <a:pt x="2418668" y="0"/>
                </a:cubicBezTo>
                <a:cubicBezTo>
                  <a:pt x="2637406" y="-29691"/>
                  <a:pt x="2814643" y="6560"/>
                  <a:pt x="2924315" y="0"/>
                </a:cubicBezTo>
                <a:cubicBezTo>
                  <a:pt x="3033987" y="-6560"/>
                  <a:pt x="3273337" y="55866"/>
                  <a:pt x="3561870" y="0"/>
                </a:cubicBezTo>
                <a:cubicBezTo>
                  <a:pt x="3850403" y="-55866"/>
                  <a:pt x="3813337" y="26458"/>
                  <a:pt x="4023547" y="0"/>
                </a:cubicBezTo>
                <a:cubicBezTo>
                  <a:pt x="4233757" y="-26458"/>
                  <a:pt x="4389507" y="41821"/>
                  <a:pt x="4617133" y="0"/>
                </a:cubicBezTo>
                <a:cubicBezTo>
                  <a:pt x="4752472" y="3300"/>
                  <a:pt x="4809954" y="94159"/>
                  <a:pt x="4837336" y="220203"/>
                </a:cubicBezTo>
                <a:cubicBezTo>
                  <a:pt x="4879356" y="359116"/>
                  <a:pt x="4830728" y="502126"/>
                  <a:pt x="4837336" y="660596"/>
                </a:cubicBezTo>
                <a:cubicBezTo>
                  <a:pt x="4843944" y="819066"/>
                  <a:pt x="4832664" y="907870"/>
                  <a:pt x="4837336" y="1100988"/>
                </a:cubicBezTo>
                <a:cubicBezTo>
                  <a:pt x="4855087" y="1244347"/>
                  <a:pt x="4741416" y="1318855"/>
                  <a:pt x="4617133" y="1321191"/>
                </a:cubicBezTo>
                <a:cubicBezTo>
                  <a:pt x="4461562" y="1337606"/>
                  <a:pt x="4206915" y="1310283"/>
                  <a:pt x="4067517" y="1321191"/>
                </a:cubicBezTo>
                <a:cubicBezTo>
                  <a:pt x="3928119" y="1332099"/>
                  <a:pt x="3776475" y="1307041"/>
                  <a:pt x="3517901" y="1321191"/>
                </a:cubicBezTo>
                <a:cubicBezTo>
                  <a:pt x="3259327" y="1335341"/>
                  <a:pt x="3066141" y="1316429"/>
                  <a:pt x="2880346" y="1321191"/>
                </a:cubicBezTo>
                <a:cubicBezTo>
                  <a:pt x="2694551" y="1325953"/>
                  <a:pt x="2598778" y="1276891"/>
                  <a:pt x="2330729" y="1321191"/>
                </a:cubicBezTo>
                <a:cubicBezTo>
                  <a:pt x="2062680" y="1365491"/>
                  <a:pt x="2005427" y="1297425"/>
                  <a:pt x="1913021" y="1321191"/>
                </a:cubicBezTo>
                <a:cubicBezTo>
                  <a:pt x="1820615" y="1344957"/>
                  <a:pt x="1599084" y="1292046"/>
                  <a:pt x="1451343" y="1321191"/>
                </a:cubicBezTo>
                <a:cubicBezTo>
                  <a:pt x="1303602" y="1350336"/>
                  <a:pt x="1103125" y="1276943"/>
                  <a:pt x="813789" y="1321191"/>
                </a:cubicBezTo>
                <a:cubicBezTo>
                  <a:pt x="524453" y="1365439"/>
                  <a:pt x="355654" y="1303386"/>
                  <a:pt x="220203" y="1321191"/>
                </a:cubicBezTo>
                <a:cubicBezTo>
                  <a:pt x="101635" y="1327224"/>
                  <a:pt x="-17761" y="1231969"/>
                  <a:pt x="0" y="1100988"/>
                </a:cubicBezTo>
                <a:cubicBezTo>
                  <a:pt x="-660" y="945905"/>
                  <a:pt x="41736" y="856482"/>
                  <a:pt x="0" y="651788"/>
                </a:cubicBezTo>
                <a:cubicBezTo>
                  <a:pt x="-41736" y="447094"/>
                  <a:pt x="28373" y="375133"/>
                  <a:pt x="0" y="220203"/>
                </a:cubicBezTo>
                <a:close/>
              </a:path>
            </a:pathLst>
          </a:custGeom>
          <a:noFill/>
          <a:ln>
            <a:solidFill>
              <a:srgbClr val="FF000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prstClr val="white"/>
              </a:solidFill>
              <a:latin typeface="Calibri" panose="020F0502020204030204"/>
            </a:endParaRPr>
          </a:p>
        </p:txBody>
      </p:sp>
      <p:sp>
        <p:nvSpPr>
          <p:cNvPr id="4" name="Rounded Rectangle 3">
            <a:extLst>
              <a:ext uri="{FF2B5EF4-FFF2-40B4-BE49-F238E27FC236}">
                <a16:creationId xmlns:a16="http://schemas.microsoft.com/office/drawing/2014/main" id="{E61CCF7D-733B-94F0-8C02-2F8B8FBB5851}"/>
              </a:ext>
            </a:extLst>
          </p:cNvPr>
          <p:cNvSpPr/>
          <p:nvPr/>
        </p:nvSpPr>
        <p:spPr>
          <a:xfrm>
            <a:off x="663350" y="4043407"/>
            <a:ext cx="4837336" cy="1321191"/>
          </a:xfrm>
          <a:custGeom>
            <a:avLst/>
            <a:gdLst>
              <a:gd name="connsiteX0" fmla="*/ 0 w 4837336"/>
              <a:gd name="connsiteY0" fmla="*/ 220203 h 1321191"/>
              <a:gd name="connsiteX1" fmla="*/ 220203 w 4837336"/>
              <a:gd name="connsiteY1" fmla="*/ 0 h 1321191"/>
              <a:gd name="connsiteX2" fmla="*/ 857758 w 4837336"/>
              <a:gd name="connsiteY2" fmla="*/ 0 h 1321191"/>
              <a:gd name="connsiteX3" fmla="*/ 1363405 w 4837336"/>
              <a:gd name="connsiteY3" fmla="*/ 0 h 1321191"/>
              <a:gd name="connsiteX4" fmla="*/ 1825082 w 4837336"/>
              <a:gd name="connsiteY4" fmla="*/ 0 h 1321191"/>
              <a:gd name="connsiteX5" fmla="*/ 2418668 w 4837336"/>
              <a:gd name="connsiteY5" fmla="*/ 0 h 1321191"/>
              <a:gd name="connsiteX6" fmla="*/ 2924315 w 4837336"/>
              <a:gd name="connsiteY6" fmla="*/ 0 h 1321191"/>
              <a:gd name="connsiteX7" fmla="*/ 3561870 w 4837336"/>
              <a:gd name="connsiteY7" fmla="*/ 0 h 1321191"/>
              <a:gd name="connsiteX8" fmla="*/ 4023547 w 4837336"/>
              <a:gd name="connsiteY8" fmla="*/ 0 h 1321191"/>
              <a:gd name="connsiteX9" fmla="*/ 4617133 w 4837336"/>
              <a:gd name="connsiteY9" fmla="*/ 0 h 1321191"/>
              <a:gd name="connsiteX10" fmla="*/ 4837336 w 4837336"/>
              <a:gd name="connsiteY10" fmla="*/ 220203 h 1321191"/>
              <a:gd name="connsiteX11" fmla="*/ 4837336 w 4837336"/>
              <a:gd name="connsiteY11" fmla="*/ 660596 h 1321191"/>
              <a:gd name="connsiteX12" fmla="*/ 4837336 w 4837336"/>
              <a:gd name="connsiteY12" fmla="*/ 1100988 h 1321191"/>
              <a:gd name="connsiteX13" fmla="*/ 4617133 w 4837336"/>
              <a:gd name="connsiteY13" fmla="*/ 1321191 h 1321191"/>
              <a:gd name="connsiteX14" fmla="*/ 4067517 w 4837336"/>
              <a:gd name="connsiteY14" fmla="*/ 1321191 h 1321191"/>
              <a:gd name="connsiteX15" fmla="*/ 3517901 w 4837336"/>
              <a:gd name="connsiteY15" fmla="*/ 1321191 h 1321191"/>
              <a:gd name="connsiteX16" fmla="*/ 2880346 w 4837336"/>
              <a:gd name="connsiteY16" fmla="*/ 1321191 h 1321191"/>
              <a:gd name="connsiteX17" fmla="*/ 2330729 w 4837336"/>
              <a:gd name="connsiteY17" fmla="*/ 1321191 h 1321191"/>
              <a:gd name="connsiteX18" fmla="*/ 1913021 w 4837336"/>
              <a:gd name="connsiteY18" fmla="*/ 1321191 h 1321191"/>
              <a:gd name="connsiteX19" fmla="*/ 1451343 w 4837336"/>
              <a:gd name="connsiteY19" fmla="*/ 1321191 h 1321191"/>
              <a:gd name="connsiteX20" fmla="*/ 813789 w 4837336"/>
              <a:gd name="connsiteY20" fmla="*/ 1321191 h 1321191"/>
              <a:gd name="connsiteX21" fmla="*/ 220203 w 4837336"/>
              <a:gd name="connsiteY21" fmla="*/ 1321191 h 1321191"/>
              <a:gd name="connsiteX22" fmla="*/ 0 w 4837336"/>
              <a:gd name="connsiteY22" fmla="*/ 1100988 h 1321191"/>
              <a:gd name="connsiteX23" fmla="*/ 0 w 4837336"/>
              <a:gd name="connsiteY23" fmla="*/ 651788 h 1321191"/>
              <a:gd name="connsiteX24" fmla="*/ 0 w 4837336"/>
              <a:gd name="connsiteY24" fmla="*/ 220203 h 132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37336" h="1321191" extrusionOk="0">
                <a:moveTo>
                  <a:pt x="0" y="220203"/>
                </a:moveTo>
                <a:cubicBezTo>
                  <a:pt x="-3441" y="96466"/>
                  <a:pt x="66267" y="12131"/>
                  <a:pt x="220203" y="0"/>
                </a:cubicBezTo>
                <a:cubicBezTo>
                  <a:pt x="499346" y="-19588"/>
                  <a:pt x="676902" y="1153"/>
                  <a:pt x="857758" y="0"/>
                </a:cubicBezTo>
                <a:cubicBezTo>
                  <a:pt x="1038614" y="-1153"/>
                  <a:pt x="1134665" y="39302"/>
                  <a:pt x="1363405" y="0"/>
                </a:cubicBezTo>
                <a:cubicBezTo>
                  <a:pt x="1592145" y="-39302"/>
                  <a:pt x="1619241" y="31967"/>
                  <a:pt x="1825082" y="0"/>
                </a:cubicBezTo>
                <a:cubicBezTo>
                  <a:pt x="2030923" y="-31967"/>
                  <a:pt x="2199930" y="29691"/>
                  <a:pt x="2418668" y="0"/>
                </a:cubicBezTo>
                <a:cubicBezTo>
                  <a:pt x="2637406" y="-29691"/>
                  <a:pt x="2814643" y="6560"/>
                  <a:pt x="2924315" y="0"/>
                </a:cubicBezTo>
                <a:cubicBezTo>
                  <a:pt x="3033987" y="-6560"/>
                  <a:pt x="3273337" y="55866"/>
                  <a:pt x="3561870" y="0"/>
                </a:cubicBezTo>
                <a:cubicBezTo>
                  <a:pt x="3850403" y="-55866"/>
                  <a:pt x="3813337" y="26458"/>
                  <a:pt x="4023547" y="0"/>
                </a:cubicBezTo>
                <a:cubicBezTo>
                  <a:pt x="4233757" y="-26458"/>
                  <a:pt x="4389507" y="41821"/>
                  <a:pt x="4617133" y="0"/>
                </a:cubicBezTo>
                <a:cubicBezTo>
                  <a:pt x="4752472" y="3300"/>
                  <a:pt x="4809954" y="94159"/>
                  <a:pt x="4837336" y="220203"/>
                </a:cubicBezTo>
                <a:cubicBezTo>
                  <a:pt x="4879356" y="359116"/>
                  <a:pt x="4830728" y="502126"/>
                  <a:pt x="4837336" y="660596"/>
                </a:cubicBezTo>
                <a:cubicBezTo>
                  <a:pt x="4843944" y="819066"/>
                  <a:pt x="4832664" y="907870"/>
                  <a:pt x="4837336" y="1100988"/>
                </a:cubicBezTo>
                <a:cubicBezTo>
                  <a:pt x="4855087" y="1244347"/>
                  <a:pt x="4741416" y="1318855"/>
                  <a:pt x="4617133" y="1321191"/>
                </a:cubicBezTo>
                <a:cubicBezTo>
                  <a:pt x="4461562" y="1337606"/>
                  <a:pt x="4206915" y="1310283"/>
                  <a:pt x="4067517" y="1321191"/>
                </a:cubicBezTo>
                <a:cubicBezTo>
                  <a:pt x="3928119" y="1332099"/>
                  <a:pt x="3776475" y="1307041"/>
                  <a:pt x="3517901" y="1321191"/>
                </a:cubicBezTo>
                <a:cubicBezTo>
                  <a:pt x="3259327" y="1335341"/>
                  <a:pt x="3066141" y="1316429"/>
                  <a:pt x="2880346" y="1321191"/>
                </a:cubicBezTo>
                <a:cubicBezTo>
                  <a:pt x="2694551" y="1325953"/>
                  <a:pt x="2598778" y="1276891"/>
                  <a:pt x="2330729" y="1321191"/>
                </a:cubicBezTo>
                <a:cubicBezTo>
                  <a:pt x="2062680" y="1365491"/>
                  <a:pt x="2005427" y="1297425"/>
                  <a:pt x="1913021" y="1321191"/>
                </a:cubicBezTo>
                <a:cubicBezTo>
                  <a:pt x="1820615" y="1344957"/>
                  <a:pt x="1599084" y="1292046"/>
                  <a:pt x="1451343" y="1321191"/>
                </a:cubicBezTo>
                <a:cubicBezTo>
                  <a:pt x="1303602" y="1350336"/>
                  <a:pt x="1103125" y="1276943"/>
                  <a:pt x="813789" y="1321191"/>
                </a:cubicBezTo>
                <a:cubicBezTo>
                  <a:pt x="524453" y="1365439"/>
                  <a:pt x="355654" y="1303386"/>
                  <a:pt x="220203" y="1321191"/>
                </a:cubicBezTo>
                <a:cubicBezTo>
                  <a:pt x="101635" y="1327224"/>
                  <a:pt x="-17761" y="1231969"/>
                  <a:pt x="0" y="1100988"/>
                </a:cubicBezTo>
                <a:cubicBezTo>
                  <a:pt x="-660" y="945905"/>
                  <a:pt x="41736" y="856482"/>
                  <a:pt x="0" y="651788"/>
                </a:cubicBezTo>
                <a:cubicBezTo>
                  <a:pt x="-41736" y="447094"/>
                  <a:pt x="28373" y="375133"/>
                  <a:pt x="0" y="220203"/>
                </a:cubicBezTo>
                <a:close/>
              </a:path>
            </a:pathLst>
          </a:custGeom>
          <a:noFill/>
          <a:ln>
            <a:solidFill>
              <a:srgbClr val="FF000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prstClr val="white"/>
              </a:solidFill>
              <a:latin typeface="Calibri" panose="020F0502020204030204"/>
            </a:endParaRPr>
          </a:p>
        </p:txBody>
      </p:sp>
    </p:spTree>
    <p:extLst>
      <p:ext uri="{BB962C8B-B14F-4D97-AF65-F5344CB8AC3E}">
        <p14:creationId xmlns:p14="http://schemas.microsoft.com/office/powerpoint/2010/main" val="388529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0591BB18-2BDD-6F4C-9641-A45DF5945FA7}"/>
              </a:ext>
            </a:extLst>
          </p:cNvPr>
          <p:cNvSpPr>
            <a:spLocks noGrp="1"/>
          </p:cNvSpPr>
          <p:nvPr>
            <p:ph type="title" idx="4294967295"/>
          </p:nvPr>
        </p:nvSpPr>
        <p:spPr>
          <a:xfrm>
            <a:off x="5057552" y="558141"/>
            <a:ext cx="7038975" cy="757239"/>
          </a:xfrm>
        </p:spPr>
        <p:txBody>
          <a:bodyPr vert="horz" lIns="91440" tIns="45720" rIns="91440" bIns="45720" rtlCol="0" anchor="b">
            <a:normAutofit fontScale="92500"/>
          </a:bodyPr>
          <a:lstStyle/>
          <a:p>
            <a:r>
              <a:rPr lang="en-US" altLang="en-US" b="1" dirty="0">
                <a:solidFill>
                  <a:srgbClr val="C00000"/>
                </a:solidFill>
                <a:latin typeface="Abadi" panose="020B0604020104020204" pitchFamily="34" charset="0"/>
                <a:ea typeface="+mj-ea"/>
                <a:cs typeface="+mj-cs"/>
              </a:rPr>
              <a:t>2- Define Research Objectives</a:t>
            </a:r>
          </a:p>
        </p:txBody>
      </p:sp>
      <p:sp>
        <p:nvSpPr>
          <p:cNvPr id="12" name="Content Placeholder 2">
            <a:extLst>
              <a:ext uri="{FF2B5EF4-FFF2-40B4-BE49-F238E27FC236}">
                <a16:creationId xmlns:a16="http://schemas.microsoft.com/office/drawing/2014/main" id="{7B16C15C-BB8C-BCBC-1845-56C1A7572902}"/>
              </a:ext>
            </a:extLst>
          </p:cNvPr>
          <p:cNvSpPr>
            <a:spLocks noGrp="1"/>
          </p:cNvSpPr>
          <p:nvPr>
            <p:ph idx="4294967295"/>
          </p:nvPr>
        </p:nvSpPr>
        <p:spPr>
          <a:xfrm>
            <a:off x="5343525" y="1533873"/>
            <a:ext cx="6848475" cy="1463991"/>
          </a:xfrm>
          <a:ln>
            <a:noFill/>
          </a:ln>
        </p:spPr>
        <p:style>
          <a:lnRef idx="2">
            <a:schemeClr val="dk1"/>
          </a:lnRef>
          <a:fillRef idx="1">
            <a:schemeClr val="lt1"/>
          </a:fillRef>
          <a:effectRef idx="0">
            <a:schemeClr val="dk1"/>
          </a:effectRef>
          <a:fontRef idx="minor">
            <a:schemeClr val="dk1"/>
          </a:fontRef>
        </p:style>
        <p:txBody>
          <a:bodyPr wrap="square">
            <a:spAutoFit/>
          </a:bodyPr>
          <a:lstStyle/>
          <a:p>
            <a:pPr marL="0" indent="0">
              <a:buNone/>
            </a:pPr>
            <a:r>
              <a:rPr lang="en-US" sz="1800" b="1" dirty="0">
                <a:solidFill>
                  <a:schemeClr val="tx1"/>
                </a:solidFill>
              </a:rPr>
              <a:t>Exploratory research</a:t>
            </a:r>
          </a:p>
          <a:p>
            <a:r>
              <a:rPr lang="en-US" sz="1100" dirty="0">
                <a:solidFill>
                  <a:schemeClr val="tx1"/>
                </a:solidFill>
              </a:rPr>
              <a:t>Qualitative,, gathering preliminary information </a:t>
            </a:r>
          </a:p>
          <a:p>
            <a:r>
              <a:rPr lang="en-US" sz="1100" dirty="0">
                <a:solidFill>
                  <a:schemeClr val="tx1"/>
                </a:solidFill>
              </a:rPr>
              <a:t>Helps to define problem or </a:t>
            </a:r>
            <a:r>
              <a:rPr lang="en-IN" sz="1100" dirty="0">
                <a:solidFill>
                  <a:schemeClr val="tx1"/>
                </a:solidFill>
              </a:rPr>
              <a:t>to develop hypotheses </a:t>
            </a:r>
          </a:p>
          <a:p>
            <a:r>
              <a:rPr lang="en-US" sz="1100" dirty="0">
                <a:solidFill>
                  <a:schemeClr val="tx1"/>
                </a:solidFill>
              </a:rPr>
              <a:t>Generally small number of respondents and not statistically reliable</a:t>
            </a:r>
          </a:p>
          <a:p>
            <a:r>
              <a:rPr lang="en-US" sz="1100" dirty="0">
                <a:solidFill>
                  <a:schemeClr val="tx1"/>
                </a:solidFill>
              </a:rPr>
              <a:t>Could not be generalized to the whole population</a:t>
            </a:r>
          </a:p>
        </p:txBody>
      </p:sp>
      <p:sp>
        <p:nvSpPr>
          <p:cNvPr id="14" name="Content Placeholder 3">
            <a:extLst>
              <a:ext uri="{FF2B5EF4-FFF2-40B4-BE49-F238E27FC236}">
                <a16:creationId xmlns:a16="http://schemas.microsoft.com/office/drawing/2014/main" id="{2C8754BD-711A-BACB-57B2-D6B8497FC020}"/>
              </a:ext>
            </a:extLst>
          </p:cNvPr>
          <p:cNvSpPr txBox="1">
            <a:spLocks/>
          </p:cNvSpPr>
          <p:nvPr/>
        </p:nvSpPr>
        <p:spPr>
          <a:xfrm>
            <a:off x="5248373" y="2997864"/>
            <a:ext cx="6848155" cy="622222"/>
          </a:xfrm>
          <a:prstGeom prst="rect">
            <a:avLst/>
          </a:prstGeom>
          <a:ln>
            <a:noFill/>
          </a:ln>
        </p:spPr>
        <p:style>
          <a:lnRef idx="2">
            <a:schemeClr val="dk1"/>
          </a:lnRef>
          <a:fillRef idx="1">
            <a:schemeClr val="lt1"/>
          </a:fillRef>
          <a:effectRef idx="0">
            <a:schemeClr val="dk1"/>
          </a:effectRef>
          <a:fontRef idx="minor">
            <a:schemeClr val="dk1"/>
          </a:fontRef>
        </p:style>
        <p:txBody>
          <a:bodyPr vert="horz" wrap="square" lIns="91440" tIns="45720" rIns="91440" bIns="45720" rtlCol="0">
            <a:spAutoFit/>
          </a:bodyPr>
          <a:lstStyle>
            <a:lvl1pPr indent="0">
              <a:lnSpc>
                <a:spcPct val="90000"/>
              </a:lnSpc>
              <a:spcBef>
                <a:spcPts val="1000"/>
              </a:spcBef>
              <a:buFont typeface="Arial" panose="020B0604020202020204" pitchFamily="34" charset="0"/>
              <a:buNone/>
              <a:defRPr b="1">
                <a:solidFill>
                  <a:schemeClr val="tx1"/>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IN" dirty="0"/>
              <a:t>Descriptive research</a:t>
            </a:r>
          </a:p>
          <a:p>
            <a:pPr marL="228600" indent="-228600">
              <a:buFont typeface="Arial" panose="020B0604020202020204" pitchFamily="34" charset="0"/>
              <a:buChar char="•"/>
            </a:pPr>
            <a:r>
              <a:rPr lang="en-IN" sz="1100" dirty="0"/>
              <a:t>Used to better describe the market potential for a product or the demographics and attitudes of consumers</a:t>
            </a:r>
          </a:p>
        </p:txBody>
      </p:sp>
      <p:sp>
        <p:nvSpPr>
          <p:cNvPr id="15" name="Content Placeholder 4">
            <a:extLst>
              <a:ext uri="{FF2B5EF4-FFF2-40B4-BE49-F238E27FC236}">
                <a16:creationId xmlns:a16="http://schemas.microsoft.com/office/drawing/2014/main" id="{C96AD50B-95FA-C992-1EDA-D55A23614036}"/>
              </a:ext>
            </a:extLst>
          </p:cNvPr>
          <p:cNvSpPr txBox="1">
            <a:spLocks/>
          </p:cNvSpPr>
          <p:nvPr/>
        </p:nvSpPr>
        <p:spPr>
          <a:xfrm>
            <a:off x="5248372" y="3899822"/>
            <a:ext cx="6848155" cy="1831655"/>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defTabSz="914354">
              <a:buClr>
                <a:srgbClr val="44546A"/>
              </a:buClr>
              <a:buNone/>
              <a:defRPr/>
            </a:pPr>
            <a:r>
              <a:rPr lang="en-IN" sz="1800" b="1" dirty="0">
                <a:solidFill>
                  <a:schemeClr val="tx1"/>
                </a:solidFill>
              </a:rPr>
              <a:t>Causal research</a:t>
            </a:r>
          </a:p>
          <a:p>
            <a:pPr marL="228589" indent="-228589" defTabSz="914354">
              <a:spcBef>
                <a:spcPts val="1000"/>
              </a:spcBef>
              <a:buClr>
                <a:srgbClr val="44546A"/>
              </a:buClr>
              <a:defRPr/>
            </a:pPr>
            <a:r>
              <a:rPr lang="en-US" sz="1050" dirty="0">
                <a:solidFill>
                  <a:prstClr val="black"/>
                </a:solidFill>
                <a:latin typeface="Calibri" panose="020F0502020204030204"/>
              </a:rPr>
              <a:t> </a:t>
            </a:r>
            <a:r>
              <a:rPr lang="en-US" sz="1100" dirty="0">
                <a:solidFill>
                  <a:schemeClr val="tx1"/>
                </a:solidFill>
              </a:rPr>
              <a:t>Quantitative marketing research </a:t>
            </a:r>
          </a:p>
          <a:p>
            <a:pPr marL="228589" indent="-228589" defTabSz="914354">
              <a:spcBef>
                <a:spcPts val="1000"/>
              </a:spcBef>
              <a:buClr>
                <a:srgbClr val="44546A"/>
              </a:buClr>
              <a:defRPr/>
            </a:pPr>
            <a:r>
              <a:rPr lang="en-US" sz="1100" dirty="0">
                <a:solidFill>
                  <a:schemeClr val="tx1"/>
                </a:solidFill>
              </a:rPr>
              <a:t>involves higher number of  respondents and statistically reliable and could be generalized to the whole population </a:t>
            </a:r>
          </a:p>
          <a:p>
            <a:pPr marL="228589" indent="-228589" defTabSz="914354">
              <a:spcBef>
                <a:spcPts val="1000"/>
              </a:spcBef>
              <a:buClr>
                <a:srgbClr val="44546A"/>
              </a:buClr>
              <a:defRPr/>
            </a:pPr>
            <a:r>
              <a:rPr lang="en-IN" sz="1100" dirty="0">
                <a:solidFill>
                  <a:schemeClr val="tx1"/>
                </a:solidFill>
              </a:rPr>
              <a:t>Used to test hypotheses about cause-and-effect relationship</a:t>
            </a:r>
          </a:p>
          <a:p>
            <a:pPr marL="228589" indent="-228589" defTabSz="914354">
              <a:spcBef>
                <a:spcPts val="1000"/>
              </a:spcBef>
              <a:buClr>
                <a:srgbClr val="44546A"/>
              </a:buClr>
              <a:defRPr/>
            </a:pPr>
            <a:r>
              <a:rPr lang="en-US" sz="1100" dirty="0">
                <a:solidFill>
                  <a:schemeClr val="tx1"/>
                </a:solidFill>
              </a:rPr>
              <a:t>Results are specific and  draw conclusions .</a:t>
            </a:r>
            <a:endParaRPr lang="en-IN" sz="1100" dirty="0">
              <a:solidFill>
                <a:schemeClr val="tx1"/>
              </a:solidFill>
            </a:endParaRPr>
          </a:p>
        </p:txBody>
      </p:sp>
      <p:pic>
        <p:nvPicPr>
          <p:cNvPr id="2" name="Picture 1">
            <a:extLst>
              <a:ext uri="{FF2B5EF4-FFF2-40B4-BE49-F238E27FC236}">
                <a16:creationId xmlns:a16="http://schemas.microsoft.com/office/drawing/2014/main" id="{EBB11F26-7D92-09A7-2DE0-E620F0C74E41}"/>
              </a:ext>
            </a:extLst>
          </p:cNvPr>
          <p:cNvPicPr>
            <a:picLocks noChangeAspect="1"/>
          </p:cNvPicPr>
          <p:nvPr/>
        </p:nvPicPr>
        <p:blipFill rotWithShape="1">
          <a:blip r:embed="rId3"/>
          <a:srcRect l="12700" t="12029" r="13864" b="18954"/>
          <a:stretch/>
        </p:blipFill>
        <p:spPr>
          <a:xfrm>
            <a:off x="335310" y="1533873"/>
            <a:ext cx="4435200" cy="3944138"/>
          </a:xfrm>
          <a:prstGeom prst="rect">
            <a:avLst/>
          </a:prstGeom>
        </p:spPr>
      </p:pic>
    </p:spTree>
    <p:extLst>
      <p:ext uri="{BB962C8B-B14F-4D97-AF65-F5344CB8AC3E}">
        <p14:creationId xmlns:p14="http://schemas.microsoft.com/office/powerpoint/2010/main" val="2810919184"/>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4" grpId="0" animBg="1"/>
      <p:bldP spid="1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18254-3E74-8DA5-2BB5-8DE84E76F393}"/>
              </a:ext>
            </a:extLst>
          </p:cNvPr>
          <p:cNvPicPr>
            <a:picLocks noChangeAspect="1"/>
          </p:cNvPicPr>
          <p:nvPr/>
        </p:nvPicPr>
        <p:blipFill rotWithShape="1">
          <a:blip r:embed="rId3"/>
          <a:srcRect l="18472" t="10224" r="23714" b="23796"/>
          <a:stretch/>
        </p:blipFill>
        <p:spPr>
          <a:xfrm>
            <a:off x="219439" y="1257857"/>
            <a:ext cx="4552588" cy="4342286"/>
          </a:xfrm>
          <a:prstGeom prst="rect">
            <a:avLst/>
          </a:prstGeom>
        </p:spPr>
      </p:pic>
      <p:sp>
        <p:nvSpPr>
          <p:cNvPr id="3" name="Content Placeholder 2"/>
          <p:cNvSpPr>
            <a:spLocks noGrp="1"/>
          </p:cNvSpPr>
          <p:nvPr>
            <p:ph idx="4294967295"/>
          </p:nvPr>
        </p:nvSpPr>
        <p:spPr>
          <a:xfrm>
            <a:off x="4914902" y="1786856"/>
            <a:ext cx="7277100" cy="3926048"/>
          </a:xfr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marL="0" indent="0">
              <a:buNone/>
            </a:pPr>
            <a:r>
              <a:rPr lang="en-US" altLang="en-US" sz="2400" dirty="0"/>
              <a:t>Research plan. should be presented as a </a:t>
            </a:r>
          </a:p>
          <a:p>
            <a:pPr marL="0" indent="0">
              <a:buNone/>
            </a:pPr>
            <a:r>
              <a:rPr lang="en-US" altLang="en-US" sz="2400" dirty="0">
                <a:solidFill>
                  <a:schemeClr val="accent6">
                    <a:lumMod val="50000"/>
                  </a:schemeClr>
                </a:solidFill>
              </a:rPr>
              <a:t>written proposal:</a:t>
            </a:r>
          </a:p>
          <a:p>
            <a:pPr marL="971502" lvl="1" indent="-514326">
              <a:buFont typeface="+mj-lt"/>
              <a:buAutoNum type="arabicPeriod"/>
            </a:pPr>
            <a:r>
              <a:rPr lang="en-US" altLang="en-US" sz="2000" dirty="0"/>
              <a:t>Problems and</a:t>
            </a:r>
            <a:r>
              <a:rPr lang="en-US" altLang="en-US" sz="2000" dirty="0">
                <a:solidFill>
                  <a:srgbClr val="000000"/>
                </a:solidFill>
              </a:rPr>
              <a:t> Specific</a:t>
            </a:r>
            <a:r>
              <a:rPr lang="en-US" altLang="en-US" sz="2000" dirty="0"/>
              <a:t> research objectives</a:t>
            </a:r>
          </a:p>
          <a:p>
            <a:pPr marL="971502" lvl="1" indent="-514326">
              <a:buFont typeface="+mj-lt"/>
              <a:buAutoNum type="arabicPeriod"/>
            </a:pPr>
            <a:r>
              <a:rPr lang="en-US" altLang="en-US" sz="2000" dirty="0"/>
              <a:t>How results will help decision making</a:t>
            </a:r>
          </a:p>
          <a:p>
            <a:pPr marL="971502" lvl="1" indent="-514326">
              <a:buFont typeface="+mj-lt"/>
              <a:buAutoNum type="arabicPeriod"/>
            </a:pPr>
            <a:r>
              <a:rPr lang="en-US" altLang="en-US" sz="2000" dirty="0"/>
              <a:t>Type of data required, Information</a:t>
            </a:r>
            <a:r>
              <a:rPr lang="en-US" altLang="en-US" sz="2000" dirty="0">
                <a:solidFill>
                  <a:srgbClr val="000000"/>
                </a:solidFill>
              </a:rPr>
              <a:t> to be obtained</a:t>
            </a:r>
          </a:p>
          <a:p>
            <a:pPr marL="971502" lvl="1" indent="-514326">
              <a:buFont typeface="+mj-lt"/>
              <a:buAutoNum type="arabicPeriod"/>
            </a:pPr>
            <a:r>
              <a:rPr lang="en-US" altLang="en-US" sz="2000" dirty="0"/>
              <a:t>sources of data </a:t>
            </a:r>
          </a:p>
          <a:p>
            <a:pPr marL="971502" lvl="1" indent="-514326">
              <a:buFont typeface="+mj-lt"/>
              <a:buAutoNum type="arabicPeriod"/>
            </a:pPr>
            <a:r>
              <a:rPr lang="en-US" altLang="en-US" sz="2000" dirty="0"/>
              <a:t>Instruments that researchers will use to gather new data</a:t>
            </a:r>
          </a:p>
          <a:p>
            <a:pPr marL="971502" lvl="1" indent="-514326">
              <a:buFont typeface="+mj-lt"/>
              <a:buAutoNum type="arabicPeriod"/>
            </a:pPr>
            <a:r>
              <a:rPr lang="en-US" altLang="en-US" sz="2000" dirty="0"/>
              <a:t>Contact methods</a:t>
            </a:r>
          </a:p>
          <a:p>
            <a:pPr marL="971502" lvl="1" indent="-514326">
              <a:buFont typeface="+mj-lt"/>
              <a:buAutoNum type="arabicPeriod"/>
            </a:pPr>
            <a:r>
              <a:rPr lang="en-US" altLang="en-US" sz="2000" dirty="0"/>
              <a:t>Sampling plans</a:t>
            </a:r>
          </a:p>
          <a:p>
            <a:pPr marL="971502" lvl="1" indent="-514326">
              <a:buFont typeface="+mj-lt"/>
              <a:buAutoNum type="arabicPeriod"/>
            </a:pPr>
            <a:r>
              <a:rPr lang="en-US" altLang="en-US" sz="2000" dirty="0"/>
              <a:t>Estimated research costs</a:t>
            </a:r>
          </a:p>
        </p:txBody>
      </p:sp>
      <p:sp>
        <p:nvSpPr>
          <p:cNvPr id="5" name="Title 1">
            <a:extLst>
              <a:ext uri="{FF2B5EF4-FFF2-40B4-BE49-F238E27FC236}">
                <a16:creationId xmlns:a16="http://schemas.microsoft.com/office/drawing/2014/main" id="{CC325B56-37FE-17C1-0610-A546DCC27C66}"/>
              </a:ext>
            </a:extLst>
          </p:cNvPr>
          <p:cNvSpPr txBox="1">
            <a:spLocks/>
          </p:cNvSpPr>
          <p:nvPr/>
        </p:nvSpPr>
        <p:spPr>
          <a:xfrm>
            <a:off x="4914901" y="612398"/>
            <a:ext cx="7277099" cy="740963"/>
          </a:xfrm>
          <a:prstGeom prst="rect">
            <a:avLst/>
          </a:prstGeom>
        </p:spPr>
        <p:txBody>
          <a:bodyPr vert="horz" lIns="91440" tIns="45720" rIns="91440" bIns="45720" rtlCol="0" anchor="b">
            <a:normAutofit/>
          </a:bodyPr>
          <a:lstStyle>
            <a:lvl1pPr>
              <a:lnSpc>
                <a:spcPct val="90000"/>
              </a:lnSpc>
              <a:spcBef>
                <a:spcPct val="0"/>
              </a:spcBef>
              <a:buNone/>
              <a:defRPr sz="4400" b="1">
                <a:solidFill>
                  <a:srgbClr val="C00000"/>
                </a:solidFill>
                <a:latin typeface="Abadi" panose="020B0604020104020204" pitchFamily="34" charset="0"/>
                <a:ea typeface="+mj-ea"/>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en-US" dirty="0"/>
              <a:t>3- Develop Research Plan</a:t>
            </a:r>
          </a:p>
        </p:txBody>
      </p:sp>
    </p:spTree>
    <p:extLst>
      <p:ext uri="{BB962C8B-B14F-4D97-AF65-F5344CB8AC3E}">
        <p14:creationId xmlns:p14="http://schemas.microsoft.com/office/powerpoint/2010/main" val="259626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8A3B4-A674-4655-8274-3F2AF4863418}"/>
              </a:ext>
            </a:extLst>
          </p:cNvPr>
          <p:cNvSpPr>
            <a:spLocks noGrp="1"/>
          </p:cNvSpPr>
          <p:nvPr>
            <p:ph type="title" idx="4294967295"/>
          </p:nvPr>
        </p:nvSpPr>
        <p:spPr>
          <a:xfrm>
            <a:off x="4641510" y="329268"/>
            <a:ext cx="11095038" cy="812800"/>
          </a:xfrm>
        </p:spPr>
        <p:txBody>
          <a:bodyPr vert="horz" lIns="91440" tIns="45720" rIns="91440" bIns="45720" rtlCol="0" anchor="b">
            <a:normAutofit/>
          </a:bodyPr>
          <a:lstStyle/>
          <a:p>
            <a:r>
              <a:rPr lang="en-US" b="1" dirty="0">
                <a:solidFill>
                  <a:srgbClr val="C00000"/>
                </a:solidFill>
                <a:latin typeface="Abadi" panose="020B0604020104020204" pitchFamily="34" charset="0"/>
                <a:ea typeface="+mj-ea"/>
                <a:cs typeface="+mj-cs"/>
              </a:rPr>
              <a:t>4-choosing Data sources</a:t>
            </a:r>
          </a:p>
        </p:txBody>
      </p:sp>
      <p:pic>
        <p:nvPicPr>
          <p:cNvPr id="6" name="Picture 5">
            <a:extLst>
              <a:ext uri="{FF2B5EF4-FFF2-40B4-BE49-F238E27FC236}">
                <a16:creationId xmlns:a16="http://schemas.microsoft.com/office/drawing/2014/main" id="{3BCBD6F2-D6F6-D241-DF20-132380BBD4FB}"/>
              </a:ext>
            </a:extLst>
          </p:cNvPr>
          <p:cNvPicPr>
            <a:picLocks noChangeAspect="1"/>
          </p:cNvPicPr>
          <p:nvPr/>
        </p:nvPicPr>
        <p:blipFill rotWithShape="1">
          <a:blip r:embed="rId3"/>
          <a:srcRect b="58164"/>
          <a:stretch/>
        </p:blipFill>
        <p:spPr>
          <a:xfrm>
            <a:off x="101011" y="1396767"/>
            <a:ext cx="11989981" cy="3959003"/>
          </a:xfrm>
          <a:prstGeom prst="rect">
            <a:avLst/>
          </a:prstGeom>
        </p:spPr>
      </p:pic>
    </p:spTree>
    <p:extLst>
      <p:ext uri="{BB962C8B-B14F-4D97-AF65-F5344CB8AC3E}">
        <p14:creationId xmlns:p14="http://schemas.microsoft.com/office/powerpoint/2010/main" val="302993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585D10D-2846-1416-E24F-C7C6EBE8DFA1}"/>
              </a:ext>
            </a:extLst>
          </p:cNvPr>
          <p:cNvSpPr/>
          <p:nvPr/>
        </p:nvSpPr>
        <p:spPr>
          <a:xfrm>
            <a:off x="6044584" y="357024"/>
            <a:ext cx="45719" cy="5798828"/>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Rockwell" panose="02060603020205020403"/>
            </a:endParaRPr>
          </a:p>
        </p:txBody>
      </p:sp>
      <p:sp>
        <p:nvSpPr>
          <p:cNvPr id="17" name="Rectangle 16">
            <a:extLst>
              <a:ext uri="{FF2B5EF4-FFF2-40B4-BE49-F238E27FC236}">
                <a16:creationId xmlns:a16="http://schemas.microsoft.com/office/drawing/2014/main" id="{195CD316-8D33-B209-D98A-E3007F0F6BAC}"/>
              </a:ext>
            </a:extLst>
          </p:cNvPr>
          <p:cNvSpPr/>
          <p:nvPr/>
        </p:nvSpPr>
        <p:spPr>
          <a:xfrm rot="16200000">
            <a:off x="6096520" y="-2211768"/>
            <a:ext cx="76405" cy="12114559"/>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Rockwell" panose="02060603020205020403"/>
            </a:endParaRPr>
          </a:p>
        </p:txBody>
      </p:sp>
      <p:pic>
        <p:nvPicPr>
          <p:cNvPr id="2" name="Picture 1">
            <a:extLst>
              <a:ext uri="{FF2B5EF4-FFF2-40B4-BE49-F238E27FC236}">
                <a16:creationId xmlns:a16="http://schemas.microsoft.com/office/drawing/2014/main" id="{BEF20D03-61E4-996D-772F-FCF4AA0B9317}"/>
              </a:ext>
            </a:extLst>
          </p:cNvPr>
          <p:cNvPicPr>
            <a:picLocks noChangeAspect="1"/>
          </p:cNvPicPr>
          <p:nvPr/>
        </p:nvPicPr>
        <p:blipFill>
          <a:blip r:embed="rId2"/>
          <a:stretch>
            <a:fillRect/>
          </a:stretch>
        </p:blipFill>
        <p:spPr>
          <a:xfrm>
            <a:off x="311263" y="1255664"/>
            <a:ext cx="5625523" cy="2473640"/>
          </a:xfrm>
          <a:prstGeom prst="rect">
            <a:avLst/>
          </a:prstGeom>
        </p:spPr>
      </p:pic>
      <p:pic>
        <p:nvPicPr>
          <p:cNvPr id="4" name="Picture 3">
            <a:extLst>
              <a:ext uri="{FF2B5EF4-FFF2-40B4-BE49-F238E27FC236}">
                <a16:creationId xmlns:a16="http://schemas.microsoft.com/office/drawing/2014/main" id="{FDD658AB-7D8F-6787-8913-FE5B3BFC2479}"/>
              </a:ext>
            </a:extLst>
          </p:cNvPr>
          <p:cNvPicPr>
            <a:picLocks noChangeAspect="1"/>
          </p:cNvPicPr>
          <p:nvPr/>
        </p:nvPicPr>
        <p:blipFill rotWithShape="1">
          <a:blip r:embed="rId3"/>
          <a:srcRect l="1258" r="8802" b="17898"/>
          <a:stretch/>
        </p:blipFill>
        <p:spPr>
          <a:xfrm>
            <a:off x="6364866" y="899554"/>
            <a:ext cx="5749697" cy="2829749"/>
          </a:xfrm>
          <a:prstGeom prst="rect">
            <a:avLst/>
          </a:prstGeom>
        </p:spPr>
      </p:pic>
      <p:pic>
        <p:nvPicPr>
          <p:cNvPr id="3" name="Picture 2">
            <a:extLst>
              <a:ext uri="{FF2B5EF4-FFF2-40B4-BE49-F238E27FC236}">
                <a16:creationId xmlns:a16="http://schemas.microsoft.com/office/drawing/2014/main" id="{860637FB-A3A8-D670-B882-1E2BC20A16C3}"/>
              </a:ext>
            </a:extLst>
          </p:cNvPr>
          <p:cNvPicPr>
            <a:picLocks noChangeAspect="1"/>
          </p:cNvPicPr>
          <p:nvPr/>
        </p:nvPicPr>
        <p:blipFill>
          <a:blip r:embed="rId4"/>
          <a:stretch>
            <a:fillRect/>
          </a:stretch>
        </p:blipFill>
        <p:spPr>
          <a:xfrm>
            <a:off x="188151" y="3920117"/>
            <a:ext cx="5748635" cy="2038327"/>
          </a:xfrm>
          <a:prstGeom prst="rect">
            <a:avLst/>
          </a:prstGeom>
        </p:spPr>
      </p:pic>
      <p:pic>
        <p:nvPicPr>
          <p:cNvPr id="8" name="Picture 7">
            <a:extLst>
              <a:ext uri="{FF2B5EF4-FFF2-40B4-BE49-F238E27FC236}">
                <a16:creationId xmlns:a16="http://schemas.microsoft.com/office/drawing/2014/main" id="{46DC4580-A9C8-3FD9-AB19-7C7E719D4974}"/>
              </a:ext>
            </a:extLst>
          </p:cNvPr>
          <p:cNvPicPr>
            <a:picLocks noChangeAspect="1"/>
          </p:cNvPicPr>
          <p:nvPr/>
        </p:nvPicPr>
        <p:blipFill>
          <a:blip r:embed="rId5"/>
          <a:stretch>
            <a:fillRect/>
          </a:stretch>
        </p:blipFill>
        <p:spPr>
          <a:xfrm>
            <a:off x="6364864" y="3896765"/>
            <a:ext cx="5456299" cy="2061680"/>
          </a:xfrm>
          <a:prstGeom prst="rect">
            <a:avLst/>
          </a:prstGeom>
        </p:spPr>
      </p:pic>
    </p:spTree>
    <p:extLst>
      <p:ext uri="{BB962C8B-B14F-4D97-AF65-F5344CB8AC3E}">
        <p14:creationId xmlns:p14="http://schemas.microsoft.com/office/powerpoint/2010/main" val="74717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01601" y="447574"/>
            <a:ext cx="6872287" cy="995363"/>
          </a:xfr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rmAutofit fontScale="90000"/>
          </a:bodyPr>
          <a:lstStyle/>
          <a:p>
            <a:r>
              <a:rPr lang="en-US" sz="3600" b="1" dirty="0">
                <a:solidFill>
                  <a:srgbClr val="C00000"/>
                </a:solidFill>
                <a:latin typeface="Abadi" panose="020B0604020104020204" pitchFamily="34" charset="0"/>
                <a:ea typeface="+mj-ea"/>
                <a:cs typeface="+mj-cs"/>
              </a:rPr>
              <a:t>4-choosing Data sources</a:t>
            </a:r>
            <a:br>
              <a:rPr lang="en-US" sz="3600" b="1" dirty="0">
                <a:solidFill>
                  <a:srgbClr val="C00000"/>
                </a:solidFill>
                <a:latin typeface="Abadi" panose="020B0604020104020204" pitchFamily="34" charset="0"/>
                <a:ea typeface="+mj-ea"/>
                <a:cs typeface="+mj-cs"/>
              </a:rPr>
            </a:br>
            <a:r>
              <a:rPr lang="en-US" sz="3600" b="1" dirty="0">
                <a:solidFill>
                  <a:srgbClr val="C00000"/>
                </a:solidFill>
                <a:latin typeface="Abadi" panose="020B0604020104020204" pitchFamily="34" charset="0"/>
                <a:ea typeface="+mj-ea"/>
                <a:cs typeface="+mj-cs"/>
              </a:rPr>
              <a:t> </a:t>
            </a:r>
            <a:r>
              <a:rPr lang="en-US" altLang="en-US" sz="3600" b="1" dirty="0">
                <a:solidFill>
                  <a:schemeClr val="accent6">
                    <a:lumMod val="50000"/>
                  </a:schemeClr>
                </a:solidFill>
                <a:latin typeface="Abadi" panose="020B0604020104020204" pitchFamily="34" charset="0"/>
                <a:ea typeface="+mj-ea"/>
                <a:cs typeface="+mj-cs"/>
              </a:rPr>
              <a:t>4.1 Secondary Data (1/2)</a:t>
            </a:r>
            <a:endParaRPr lang="en-US" sz="3600" b="1" dirty="0">
              <a:solidFill>
                <a:schemeClr val="accent6">
                  <a:lumMod val="50000"/>
                </a:schemeClr>
              </a:solidFill>
              <a:latin typeface="Abadi" panose="020B0604020104020204" pitchFamily="34" charset="0"/>
              <a:ea typeface="+mj-ea"/>
              <a:cs typeface="+mj-cs"/>
            </a:endParaRPr>
          </a:p>
        </p:txBody>
      </p:sp>
      <p:graphicFrame>
        <p:nvGraphicFramePr>
          <p:cNvPr id="5" name="Content Placeholder 2">
            <a:extLst>
              <a:ext uri="{FF2B5EF4-FFF2-40B4-BE49-F238E27FC236}">
                <a16:creationId xmlns:a16="http://schemas.microsoft.com/office/drawing/2014/main" id="{AADCA31B-AF40-E1A0-05A0-AB74AE834967}"/>
              </a:ext>
            </a:extLst>
          </p:cNvPr>
          <p:cNvGraphicFramePr>
            <a:graphicFrameLocks noGrp="1"/>
          </p:cNvGraphicFramePr>
          <p:nvPr>
            <p:ph idx="4294967295"/>
            <p:extLst>
              <p:ext uri="{D42A27DB-BD31-4B8C-83A1-F6EECF244321}">
                <p14:modId xmlns:p14="http://schemas.microsoft.com/office/powerpoint/2010/main" val="2499187556"/>
              </p:ext>
            </p:extLst>
          </p:nvPr>
        </p:nvGraphicFramePr>
        <p:xfrm>
          <a:off x="1" y="1000125"/>
          <a:ext cx="5101599" cy="48599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8DE9648F-3DA3-144D-729B-F32632020A7E}"/>
              </a:ext>
            </a:extLst>
          </p:cNvPr>
          <p:cNvGrpSpPr/>
          <p:nvPr/>
        </p:nvGrpSpPr>
        <p:grpSpPr>
          <a:xfrm>
            <a:off x="5115887" y="1439010"/>
            <a:ext cx="6858001" cy="4425027"/>
            <a:chOff x="4449801" y="1282165"/>
            <a:chExt cx="6980200" cy="4864794"/>
          </a:xfrm>
          <a:solidFill>
            <a:schemeClr val="bg1"/>
          </a:solidFill>
        </p:grpSpPr>
        <p:pic>
          <p:nvPicPr>
            <p:cNvPr id="6" name="Picture 5">
              <a:extLst>
                <a:ext uri="{FF2B5EF4-FFF2-40B4-BE49-F238E27FC236}">
                  <a16:creationId xmlns:a16="http://schemas.microsoft.com/office/drawing/2014/main" id="{9259A2C7-C62A-DEF9-B928-B7915A9FE87A}"/>
                </a:ext>
              </a:extLst>
            </p:cNvPr>
            <p:cNvPicPr>
              <a:picLocks noChangeAspect="1"/>
            </p:cNvPicPr>
            <p:nvPr/>
          </p:nvPicPr>
          <p:blipFill rotWithShape="1">
            <a:blip r:embed="rId8"/>
            <a:srcRect l="-1" t="15292" r="-903"/>
            <a:stretch/>
          </p:blipFill>
          <p:spPr>
            <a:xfrm>
              <a:off x="4449801" y="1282165"/>
              <a:ext cx="6980200" cy="4180788"/>
            </a:xfrm>
            <a:prstGeom prst="rect">
              <a:avLst/>
            </a:prstGeom>
            <a:grpFill/>
          </p:spPr>
          <p:style>
            <a:lnRef idx="2">
              <a:schemeClr val="accent1"/>
            </a:lnRef>
            <a:fillRef idx="1">
              <a:schemeClr val="lt1"/>
            </a:fillRef>
            <a:effectRef idx="0">
              <a:schemeClr val="accent1"/>
            </a:effectRef>
            <a:fontRef idx="minor">
              <a:schemeClr val="dk1"/>
            </a:fontRef>
          </p:style>
        </p:pic>
        <p:sp>
          <p:nvSpPr>
            <p:cNvPr id="8" name="TextBox 7">
              <a:extLst>
                <a:ext uri="{FF2B5EF4-FFF2-40B4-BE49-F238E27FC236}">
                  <a16:creationId xmlns:a16="http://schemas.microsoft.com/office/drawing/2014/main" id="{E8749D90-2459-8399-E3FE-C7779325D964}"/>
                </a:ext>
              </a:extLst>
            </p:cNvPr>
            <p:cNvSpPr txBox="1"/>
            <p:nvPr/>
          </p:nvSpPr>
          <p:spPr>
            <a:xfrm>
              <a:off x="4449801" y="5740922"/>
              <a:ext cx="6980200" cy="406037"/>
            </a:xfrm>
            <a:prstGeom prst="rect">
              <a:avLst/>
            </a:prstGeom>
            <a:grpFill/>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54">
                <a:defRPr/>
              </a:pPr>
              <a:r>
                <a:rPr lang="en-US" altLang="ko-KR">
                  <a:solidFill>
                    <a:prstClr val="black"/>
                  </a:solidFill>
                  <a:latin typeface="Calibri Light" panose="020F0302020204030204"/>
                  <a:ea typeface="맑은 고딕" panose="020B0503020000020004" pitchFamily="34" charset="-127"/>
                </a:rPr>
                <a:t>Sources:  of Secondary Data</a:t>
              </a:r>
              <a:endParaRPr lang="en-US">
                <a:solidFill>
                  <a:prstClr val="black"/>
                </a:solidFill>
                <a:latin typeface="Calibri" panose="020F0502020204030204"/>
              </a:endParaRPr>
            </a:p>
          </p:txBody>
        </p:sp>
      </p:grpSp>
    </p:spTree>
    <p:extLst>
      <p:ext uri="{BB962C8B-B14F-4D97-AF65-F5344CB8AC3E}">
        <p14:creationId xmlns:p14="http://schemas.microsoft.com/office/powerpoint/2010/main" val="248134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F6B92820-A1BE-B647-796E-39F6A12A3B31}"/>
              </a:ext>
            </a:extLst>
          </p:cNvPr>
          <p:cNvGraphicFramePr>
            <a:graphicFrameLocks noGrp="1"/>
          </p:cNvGraphicFramePr>
          <p:nvPr>
            <p:ph idx="4294967295"/>
            <p:extLst>
              <p:ext uri="{D42A27DB-BD31-4B8C-83A1-F6EECF244321}">
                <p14:modId xmlns:p14="http://schemas.microsoft.com/office/powerpoint/2010/main" val="3901134245"/>
              </p:ext>
            </p:extLst>
          </p:nvPr>
        </p:nvGraphicFramePr>
        <p:xfrm>
          <a:off x="3962400" y="1457325"/>
          <a:ext cx="8229600" cy="4438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BDAC3F7A-D38E-EB86-54BE-64431EB1354A}"/>
              </a:ext>
            </a:extLst>
          </p:cNvPr>
          <p:cNvSpPr>
            <a:spLocks noGrp="1"/>
          </p:cNvSpPr>
          <p:nvPr>
            <p:ph type="title" idx="4294967295"/>
          </p:nvPr>
        </p:nvSpPr>
        <p:spPr>
          <a:xfrm>
            <a:off x="5232677" y="484484"/>
            <a:ext cx="6757987" cy="955079"/>
          </a:xfr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rmAutofit fontScale="90000"/>
          </a:bodyPr>
          <a:lstStyle/>
          <a:p>
            <a:r>
              <a:rPr lang="en-US" sz="3600" b="1" dirty="0">
                <a:solidFill>
                  <a:srgbClr val="C00000"/>
                </a:solidFill>
                <a:latin typeface="Abadi" panose="020B0604020104020204" pitchFamily="34" charset="0"/>
                <a:ea typeface="+mj-ea"/>
                <a:cs typeface="+mj-cs"/>
              </a:rPr>
              <a:t>4-choosing Data sources</a:t>
            </a:r>
            <a:br>
              <a:rPr lang="en-US" sz="3600" b="1" dirty="0">
                <a:solidFill>
                  <a:srgbClr val="C00000"/>
                </a:solidFill>
                <a:latin typeface="Abadi" panose="020B0604020104020204" pitchFamily="34" charset="0"/>
                <a:ea typeface="+mj-ea"/>
                <a:cs typeface="+mj-cs"/>
              </a:rPr>
            </a:br>
            <a:r>
              <a:rPr lang="en-US" sz="3600" b="1" dirty="0">
                <a:solidFill>
                  <a:srgbClr val="C00000"/>
                </a:solidFill>
                <a:latin typeface="Abadi" panose="020B0604020104020204" pitchFamily="34" charset="0"/>
                <a:ea typeface="+mj-ea"/>
                <a:cs typeface="+mj-cs"/>
              </a:rPr>
              <a:t> </a:t>
            </a:r>
            <a:r>
              <a:rPr lang="en-US" altLang="en-US" sz="3600" b="1" dirty="0">
                <a:solidFill>
                  <a:schemeClr val="accent6">
                    <a:lumMod val="50000"/>
                  </a:schemeClr>
                </a:solidFill>
                <a:latin typeface="Abadi" panose="020B0604020104020204" pitchFamily="34" charset="0"/>
                <a:ea typeface="+mj-ea"/>
                <a:cs typeface="+mj-cs"/>
              </a:rPr>
              <a:t>4.1 Secondary Data (2/2)</a:t>
            </a:r>
            <a:endParaRPr lang="en-US" sz="3600" b="1" dirty="0">
              <a:solidFill>
                <a:schemeClr val="accent6">
                  <a:lumMod val="50000"/>
                </a:schemeClr>
              </a:solidFill>
              <a:latin typeface="Abadi" panose="020B0604020104020204" pitchFamily="34" charset="0"/>
              <a:ea typeface="+mj-ea"/>
              <a:cs typeface="+mj-cs"/>
            </a:endParaRPr>
          </a:p>
        </p:txBody>
      </p:sp>
      <p:pic>
        <p:nvPicPr>
          <p:cNvPr id="16386" name="Picture 2" descr="Primary vs Secondary Data: Difference between them with definition and  comparison chart - YouTube">
            <a:extLst>
              <a:ext uri="{FF2B5EF4-FFF2-40B4-BE49-F238E27FC236}">
                <a16:creationId xmlns:a16="http://schemas.microsoft.com/office/drawing/2014/main" id="{5EF01992-343B-C965-51BB-A28F5B8EF99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0000"/>
          <a:stretch/>
        </p:blipFill>
        <p:spPr bwMode="auto">
          <a:xfrm>
            <a:off x="347663" y="1943100"/>
            <a:ext cx="3150904" cy="35290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46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8CCFA-CD6E-4123-5D81-763CEFA59E54}"/>
              </a:ext>
            </a:extLst>
          </p:cNvPr>
          <p:cNvSpPr>
            <a:spLocks noGrp="1"/>
          </p:cNvSpPr>
          <p:nvPr>
            <p:ph type="title" idx="4294967295"/>
          </p:nvPr>
        </p:nvSpPr>
        <p:spPr>
          <a:xfrm>
            <a:off x="5114925" y="484024"/>
            <a:ext cx="7077075" cy="1076325"/>
          </a:xfr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rmAutofit fontScale="90000"/>
          </a:bodyPr>
          <a:lstStyle/>
          <a:p>
            <a:r>
              <a:rPr lang="en-US" sz="3600" b="1" dirty="0">
                <a:solidFill>
                  <a:srgbClr val="C00000"/>
                </a:solidFill>
                <a:latin typeface="Abadi" panose="020B0604020104020204" pitchFamily="34" charset="0"/>
                <a:ea typeface="+mj-ea"/>
                <a:cs typeface="+mj-cs"/>
              </a:rPr>
              <a:t>4-choosing Data sources</a:t>
            </a:r>
            <a:br>
              <a:rPr lang="en-US" sz="3600" b="1" dirty="0">
                <a:solidFill>
                  <a:srgbClr val="C00000"/>
                </a:solidFill>
                <a:latin typeface="Abadi" panose="020B0604020104020204" pitchFamily="34" charset="0"/>
                <a:ea typeface="+mj-ea"/>
                <a:cs typeface="+mj-cs"/>
              </a:rPr>
            </a:br>
            <a:r>
              <a:rPr lang="en-US" sz="3600" b="1" dirty="0">
                <a:solidFill>
                  <a:srgbClr val="C00000"/>
                </a:solidFill>
                <a:latin typeface="Abadi" panose="020B0604020104020204" pitchFamily="34" charset="0"/>
                <a:ea typeface="+mj-ea"/>
                <a:cs typeface="+mj-cs"/>
              </a:rPr>
              <a:t> </a:t>
            </a:r>
            <a:r>
              <a:rPr lang="en-US" altLang="en-US" sz="3100" b="1" dirty="0">
                <a:solidFill>
                  <a:schemeClr val="accent6">
                    <a:lumMod val="50000"/>
                  </a:schemeClr>
                </a:solidFill>
                <a:latin typeface="Abadi" panose="020B0604020104020204" pitchFamily="34" charset="0"/>
                <a:ea typeface="+mj-ea"/>
                <a:cs typeface="+mj-cs"/>
              </a:rPr>
              <a:t>4.2 Primary Data &amp; Data Collection Plan</a:t>
            </a:r>
            <a:endParaRPr lang="en-US" sz="3600" b="1" dirty="0">
              <a:solidFill>
                <a:schemeClr val="accent6">
                  <a:lumMod val="50000"/>
                </a:schemeClr>
              </a:solidFill>
              <a:latin typeface="Abadi" panose="020B0604020104020204" pitchFamily="34" charset="0"/>
              <a:ea typeface="+mj-ea"/>
              <a:cs typeface="+mj-cs"/>
            </a:endParaRPr>
          </a:p>
        </p:txBody>
      </p:sp>
      <p:pic>
        <p:nvPicPr>
          <p:cNvPr id="7" name="Picture 6">
            <a:extLst>
              <a:ext uri="{FF2B5EF4-FFF2-40B4-BE49-F238E27FC236}">
                <a16:creationId xmlns:a16="http://schemas.microsoft.com/office/drawing/2014/main" id="{6CA48C2B-E3D4-AE98-C07B-0B4A9CD47E62}"/>
              </a:ext>
            </a:extLst>
          </p:cNvPr>
          <p:cNvPicPr>
            <a:picLocks noChangeAspect="1"/>
          </p:cNvPicPr>
          <p:nvPr/>
        </p:nvPicPr>
        <p:blipFill rotWithShape="1">
          <a:blip r:embed="rId3"/>
          <a:srcRect l="4858" t="22498" r="50979" b="10327"/>
          <a:stretch/>
        </p:blipFill>
        <p:spPr>
          <a:xfrm>
            <a:off x="3085454" y="1560350"/>
            <a:ext cx="2638427" cy="4194057"/>
          </a:xfrm>
          <a:prstGeom prst="rect">
            <a:avLst/>
          </a:prstGeom>
        </p:spPr>
        <p:style>
          <a:lnRef idx="2">
            <a:schemeClr val="accent1"/>
          </a:lnRef>
          <a:fillRef idx="1">
            <a:schemeClr val="lt1"/>
          </a:fillRef>
          <a:effectRef idx="0">
            <a:schemeClr val="accent1"/>
          </a:effectRef>
          <a:fontRef idx="minor">
            <a:schemeClr val="dk1"/>
          </a:fontRef>
        </p:style>
      </p:pic>
      <p:pic>
        <p:nvPicPr>
          <p:cNvPr id="9" name="Picture 2" descr="Primary vs Secondary Data: Difference between them with definition and  comparison chart - YouTube">
            <a:extLst>
              <a:ext uri="{FF2B5EF4-FFF2-40B4-BE49-F238E27FC236}">
                <a16:creationId xmlns:a16="http://schemas.microsoft.com/office/drawing/2014/main" id="{56ED5AD7-35B1-2BC6-DC5C-A566D33C1B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3" t="-2025" r="58276" b="12955"/>
          <a:stretch/>
        </p:blipFill>
        <p:spPr bwMode="auto">
          <a:xfrm>
            <a:off x="145192" y="1702088"/>
            <a:ext cx="2638427" cy="3143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CE27176-E5D4-B4BC-2190-D7EF3384C639}"/>
              </a:ext>
            </a:extLst>
          </p:cNvPr>
          <p:cNvPicPr>
            <a:picLocks noChangeAspect="1"/>
          </p:cNvPicPr>
          <p:nvPr/>
        </p:nvPicPr>
        <p:blipFill rotWithShape="1">
          <a:blip r:embed="rId5"/>
          <a:srcRect t="19163"/>
          <a:stretch/>
        </p:blipFill>
        <p:spPr>
          <a:xfrm>
            <a:off x="5723881" y="1560351"/>
            <a:ext cx="6468119" cy="4194057"/>
          </a:xfrm>
          <a:prstGeom prst="rect">
            <a:avLst/>
          </a:prstGeom>
        </p:spPr>
      </p:pic>
    </p:spTree>
    <p:extLst>
      <p:ext uri="{BB962C8B-B14F-4D97-AF65-F5344CB8AC3E}">
        <p14:creationId xmlns:p14="http://schemas.microsoft.com/office/powerpoint/2010/main" val="4276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303591"/>
            <a:ext cx="4506913" cy="4622334"/>
          </a:xfr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p>
            <a:pPr marL="0" indent="0">
              <a:buClr>
                <a:schemeClr val="tx2"/>
              </a:buClr>
              <a:buNone/>
            </a:pPr>
            <a:r>
              <a:rPr lang="en-US" sz="1100" b="1" dirty="0"/>
              <a:t>Experimental research</a:t>
            </a:r>
          </a:p>
          <a:p>
            <a:pPr>
              <a:buClr>
                <a:schemeClr val="tx2"/>
              </a:buClr>
            </a:pPr>
            <a:r>
              <a:rPr lang="en-US" sz="1100" dirty="0"/>
              <a:t>Selecting matched groups of subjects, giving them different treatments, controlling related factors, and checking for differences in group responses</a:t>
            </a:r>
          </a:p>
          <a:p>
            <a:pPr>
              <a:buClr>
                <a:schemeClr val="tx2"/>
              </a:buClr>
            </a:pPr>
            <a:endParaRPr lang="en-US" sz="1100" dirty="0"/>
          </a:p>
          <a:p>
            <a:pPr marL="0" indent="0">
              <a:buClr>
                <a:schemeClr val="tx2"/>
              </a:buClr>
              <a:buNone/>
            </a:pPr>
            <a:r>
              <a:rPr lang="en-US" sz="1100" b="1" dirty="0"/>
              <a:t>Observational research</a:t>
            </a:r>
          </a:p>
          <a:p>
            <a:pPr>
              <a:buClr>
                <a:schemeClr val="tx2"/>
              </a:buClr>
            </a:pPr>
            <a:r>
              <a:rPr lang="en-US" sz="1100" dirty="0"/>
              <a:t>Gathering primary data by observing relevant people, actions, and situations</a:t>
            </a:r>
          </a:p>
          <a:p>
            <a:pPr>
              <a:buClr>
                <a:schemeClr val="tx2"/>
              </a:buClr>
            </a:pPr>
            <a:endParaRPr lang="en-US" sz="1100" dirty="0"/>
          </a:p>
          <a:p>
            <a:pPr marL="0" indent="0">
              <a:buClr>
                <a:schemeClr val="tx2"/>
              </a:buClr>
              <a:buNone/>
            </a:pPr>
            <a:r>
              <a:rPr lang="en-US" sz="1100" b="1" dirty="0"/>
              <a:t>Survey research</a:t>
            </a:r>
          </a:p>
          <a:p>
            <a:pPr>
              <a:buClr>
                <a:schemeClr val="tx2"/>
              </a:buClr>
            </a:pPr>
            <a:r>
              <a:rPr lang="en-US" sz="1100" dirty="0"/>
              <a:t>Asking people questions about their knowledge, attitudes, preferences, and buying behaviors</a:t>
            </a:r>
          </a:p>
          <a:p>
            <a:pPr>
              <a:buClr>
                <a:schemeClr val="tx2"/>
              </a:buClr>
            </a:pPr>
            <a:r>
              <a:rPr lang="en-US" altLang="en-US" sz="1100" dirty="0"/>
              <a:t>Mail questionnaires are used to collect large amounts of information at a low cost per respondent</a:t>
            </a:r>
          </a:p>
          <a:p>
            <a:pPr>
              <a:buClr>
                <a:schemeClr val="tx2"/>
              </a:buClr>
            </a:pPr>
            <a:endParaRPr lang="en-US" sz="1100" dirty="0"/>
          </a:p>
          <a:p>
            <a:pPr marL="0" indent="0">
              <a:buClr>
                <a:schemeClr val="tx2"/>
              </a:buClr>
              <a:buNone/>
            </a:pPr>
            <a:r>
              <a:rPr lang="en-US" altLang="en-US" sz="1100" b="1" dirty="0"/>
              <a:t>Interviewing </a:t>
            </a:r>
            <a:r>
              <a:rPr lang="en-US" sz="1100" b="1" dirty="0"/>
              <a:t>research </a:t>
            </a:r>
            <a:r>
              <a:rPr lang="en-US" altLang="en-US" sz="1100" b="1" dirty="0"/>
              <a:t>methods include;</a:t>
            </a:r>
          </a:p>
          <a:p>
            <a:pPr lvl="1">
              <a:buClr>
                <a:schemeClr val="tx2"/>
              </a:buClr>
            </a:pPr>
            <a:r>
              <a:rPr lang="en-US" altLang="en-US" sz="1100" dirty="0"/>
              <a:t>Individual interviewing</a:t>
            </a:r>
          </a:p>
          <a:p>
            <a:pPr lvl="1">
              <a:buClr>
                <a:schemeClr val="tx2"/>
              </a:buClr>
            </a:pPr>
            <a:r>
              <a:rPr lang="en-US" altLang="en-US" sz="1100" dirty="0"/>
              <a:t>Group interviewing</a:t>
            </a:r>
          </a:p>
          <a:p>
            <a:pPr lvl="1">
              <a:buClr>
                <a:schemeClr val="tx2"/>
              </a:buClr>
            </a:pPr>
            <a:r>
              <a:rPr lang="en-US" altLang="en-US" sz="1100" dirty="0"/>
              <a:t>F-F or Telephone interviewing </a:t>
            </a:r>
            <a:endParaRPr lang="en-US" sz="1100" dirty="0"/>
          </a:p>
          <a:p>
            <a:pPr>
              <a:buClr>
                <a:schemeClr val="tx2"/>
              </a:buClr>
            </a:pPr>
            <a:endParaRPr lang="en-US" sz="1100" dirty="0"/>
          </a:p>
        </p:txBody>
      </p:sp>
      <p:sp>
        <p:nvSpPr>
          <p:cNvPr id="8" name="Title 1">
            <a:extLst>
              <a:ext uri="{FF2B5EF4-FFF2-40B4-BE49-F238E27FC236}">
                <a16:creationId xmlns:a16="http://schemas.microsoft.com/office/drawing/2014/main" id="{1611B9DB-EEDA-01C2-C1B5-1DD1FC188666}"/>
              </a:ext>
            </a:extLst>
          </p:cNvPr>
          <p:cNvSpPr>
            <a:spLocks noGrp="1"/>
          </p:cNvSpPr>
          <p:nvPr>
            <p:ph type="title" idx="4294967295"/>
          </p:nvPr>
        </p:nvSpPr>
        <p:spPr>
          <a:xfrm>
            <a:off x="5114451" y="549528"/>
            <a:ext cx="6820686" cy="754063"/>
          </a:xfr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rmAutofit/>
          </a:bodyPr>
          <a:lstStyle/>
          <a:p>
            <a:r>
              <a:rPr lang="en-US" sz="3600" b="1" dirty="0">
                <a:solidFill>
                  <a:srgbClr val="C00000"/>
                </a:solidFill>
                <a:latin typeface="Abadi" panose="020B0604020104020204" pitchFamily="34" charset="0"/>
                <a:ea typeface="+mj-ea"/>
                <a:cs typeface="+mj-cs"/>
              </a:rPr>
              <a:t>5-Chose Research methods</a:t>
            </a:r>
          </a:p>
        </p:txBody>
      </p:sp>
      <p:pic>
        <p:nvPicPr>
          <p:cNvPr id="4" name="Picture 3">
            <a:extLst>
              <a:ext uri="{FF2B5EF4-FFF2-40B4-BE49-F238E27FC236}">
                <a16:creationId xmlns:a16="http://schemas.microsoft.com/office/drawing/2014/main" id="{10E43872-9BA9-AFF0-0E84-845C3EF6E6C5}"/>
              </a:ext>
            </a:extLst>
          </p:cNvPr>
          <p:cNvPicPr>
            <a:picLocks noChangeAspect="1"/>
          </p:cNvPicPr>
          <p:nvPr/>
        </p:nvPicPr>
        <p:blipFill>
          <a:blip r:embed="rId3"/>
          <a:stretch>
            <a:fillRect/>
          </a:stretch>
        </p:blipFill>
        <p:spPr>
          <a:xfrm>
            <a:off x="5232746" y="1661020"/>
            <a:ext cx="6584097" cy="2179041"/>
          </a:xfrm>
          <a:prstGeom prst="rect">
            <a:avLst/>
          </a:prstGeom>
          <a:effectLst/>
        </p:spPr>
      </p:pic>
      <p:pic>
        <p:nvPicPr>
          <p:cNvPr id="6" name="Picture 5">
            <a:extLst>
              <a:ext uri="{FF2B5EF4-FFF2-40B4-BE49-F238E27FC236}">
                <a16:creationId xmlns:a16="http://schemas.microsoft.com/office/drawing/2014/main" id="{BDD37A00-6679-FE3F-71DA-267656516C38}"/>
              </a:ext>
            </a:extLst>
          </p:cNvPr>
          <p:cNvPicPr>
            <a:picLocks noChangeAspect="1"/>
          </p:cNvPicPr>
          <p:nvPr/>
        </p:nvPicPr>
        <p:blipFill>
          <a:blip r:embed="rId4"/>
          <a:stretch>
            <a:fillRect/>
          </a:stretch>
        </p:blipFill>
        <p:spPr>
          <a:xfrm>
            <a:off x="5232746" y="3840061"/>
            <a:ext cx="6584097" cy="2091379"/>
          </a:xfrm>
          <a:prstGeom prst="rect">
            <a:avLst/>
          </a:prstGeom>
        </p:spPr>
      </p:pic>
    </p:spTree>
    <p:extLst>
      <p:ext uri="{BB962C8B-B14F-4D97-AF65-F5344CB8AC3E}">
        <p14:creationId xmlns:p14="http://schemas.microsoft.com/office/powerpoint/2010/main" val="151292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8724" y="1544525"/>
            <a:ext cx="4525963" cy="4059321"/>
          </a:xfrm>
        </p:spPr>
        <p:style>
          <a:lnRef idx="2">
            <a:schemeClr val="accent1"/>
          </a:lnRef>
          <a:fillRef idx="1">
            <a:schemeClr val="lt1"/>
          </a:fillRef>
          <a:effectRef idx="0">
            <a:schemeClr val="accent1"/>
          </a:effectRef>
          <a:fontRef idx="minor">
            <a:schemeClr val="dk1"/>
          </a:fontRef>
        </p:style>
        <p:txBody>
          <a:bodyPr>
            <a:normAutofit/>
          </a:bodyPr>
          <a:lstStyle/>
          <a:p>
            <a:pPr marL="0" indent="0">
              <a:lnSpc>
                <a:spcPct val="150000"/>
              </a:lnSpc>
              <a:buNone/>
            </a:pPr>
            <a:r>
              <a:rPr lang="en-US" altLang="en-US" sz="1400" dirty="0"/>
              <a:t>A</a:t>
            </a:r>
            <a:r>
              <a:rPr lang="en-US" altLang="en-US" sz="1400" b="1" dirty="0"/>
              <a:t> sample </a:t>
            </a:r>
            <a:r>
              <a:rPr lang="en-US" altLang="en-US" sz="1400" dirty="0"/>
              <a:t>is a</a:t>
            </a:r>
            <a:r>
              <a:rPr lang="en-US" altLang="en-US" sz="1400" b="1" dirty="0"/>
              <a:t> </a:t>
            </a:r>
            <a:r>
              <a:rPr lang="en-US" altLang="en-US" sz="1400" dirty="0"/>
              <a:t>segment of the population selected to represent the population.</a:t>
            </a:r>
          </a:p>
          <a:p>
            <a:pPr marL="0" indent="0">
              <a:lnSpc>
                <a:spcPct val="150000"/>
              </a:lnSpc>
              <a:buNone/>
            </a:pPr>
            <a:r>
              <a:rPr lang="en-US" altLang="en-US" sz="1400" dirty="0"/>
              <a:t>Decisions required for sampling design:</a:t>
            </a:r>
          </a:p>
          <a:p>
            <a:pPr marL="914354" lvl="1" indent="-457178">
              <a:lnSpc>
                <a:spcPct val="150000"/>
              </a:lnSpc>
              <a:buFont typeface="+mj-lt"/>
              <a:buAutoNum type="arabicPeriod"/>
            </a:pPr>
            <a:r>
              <a:rPr lang="en-US" altLang="en-US" sz="1400" dirty="0"/>
              <a:t>Sampling unit - People to be studied</a:t>
            </a:r>
          </a:p>
          <a:p>
            <a:pPr marL="914354" lvl="1" indent="-457178">
              <a:lnSpc>
                <a:spcPct val="150000"/>
              </a:lnSpc>
              <a:buFont typeface="+mj-lt"/>
              <a:buAutoNum type="arabicPeriod"/>
            </a:pPr>
            <a:r>
              <a:rPr lang="en-US" altLang="en-US" sz="1400" dirty="0"/>
              <a:t>Sample size - Number of people to be studied</a:t>
            </a:r>
          </a:p>
          <a:p>
            <a:pPr marL="914354" lvl="1" indent="-457178">
              <a:lnSpc>
                <a:spcPct val="150000"/>
              </a:lnSpc>
              <a:buFont typeface="+mj-lt"/>
              <a:buAutoNum type="arabicPeriod"/>
            </a:pPr>
            <a:r>
              <a:rPr lang="en-US" altLang="en-US" sz="1400" dirty="0"/>
              <a:t>Sampling procedure - Methods of choosing the people to be studied fall under two basic categories: </a:t>
            </a:r>
          </a:p>
          <a:p>
            <a:pPr marL="1371532" lvl="2" indent="-457178">
              <a:lnSpc>
                <a:spcPct val="150000"/>
              </a:lnSpc>
              <a:buFont typeface="+mj-lt"/>
              <a:buAutoNum type="arabicPeriod"/>
            </a:pPr>
            <a:r>
              <a:rPr lang="en-US" altLang="en-US" sz="1100" dirty="0"/>
              <a:t>probability samples </a:t>
            </a:r>
          </a:p>
          <a:p>
            <a:pPr marL="1371532" lvl="2" indent="-457178">
              <a:lnSpc>
                <a:spcPct val="150000"/>
              </a:lnSpc>
              <a:buFont typeface="+mj-lt"/>
              <a:buAutoNum type="arabicPeriod"/>
            </a:pPr>
            <a:r>
              <a:rPr lang="en-US" altLang="en-US" sz="1100" dirty="0"/>
              <a:t>nonprobability samples</a:t>
            </a:r>
          </a:p>
        </p:txBody>
      </p:sp>
      <p:sp>
        <p:nvSpPr>
          <p:cNvPr id="2" name="Title 1"/>
          <p:cNvSpPr>
            <a:spLocks noGrp="1"/>
          </p:cNvSpPr>
          <p:nvPr>
            <p:ph type="title" idx="4294967295"/>
          </p:nvPr>
        </p:nvSpPr>
        <p:spPr>
          <a:xfrm>
            <a:off x="5452234" y="612287"/>
            <a:ext cx="5697987" cy="806451"/>
          </a:xfr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rmAutofit/>
          </a:bodyPr>
          <a:lstStyle/>
          <a:p>
            <a:r>
              <a:rPr lang="en-US" altLang="en-US" sz="3600" b="1" dirty="0">
                <a:solidFill>
                  <a:srgbClr val="C00000"/>
                </a:solidFill>
                <a:latin typeface="Abadi" panose="020B0604020104020204" pitchFamily="34" charset="0"/>
                <a:ea typeface="+mj-ea"/>
                <a:cs typeface="+mj-cs"/>
              </a:rPr>
              <a:t>6-</a:t>
            </a:r>
            <a:r>
              <a:rPr lang="en-US" sz="3600" b="1" dirty="0">
                <a:solidFill>
                  <a:srgbClr val="C00000"/>
                </a:solidFill>
                <a:latin typeface="Abadi" panose="020B0604020104020204" pitchFamily="34" charset="0"/>
                <a:ea typeface="+mj-ea"/>
                <a:cs typeface="+mj-cs"/>
              </a:rPr>
              <a:t>Construct sample</a:t>
            </a:r>
          </a:p>
        </p:txBody>
      </p:sp>
      <p:pic>
        <p:nvPicPr>
          <p:cNvPr id="7170" name="Picture 2" descr="The Beginner's Guide to Statistical Analysis | 5 Steps &amp; Examples">
            <a:extLst>
              <a:ext uri="{FF2B5EF4-FFF2-40B4-BE49-F238E27FC236}">
                <a16:creationId xmlns:a16="http://schemas.microsoft.com/office/drawing/2014/main" id="{64F2ACA0-6E92-9F9B-AD79-A90A3FF0BB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36" t="7120" r="8370" b="14016"/>
          <a:stretch/>
        </p:blipFill>
        <p:spPr bwMode="auto">
          <a:xfrm>
            <a:off x="4990423" y="1651584"/>
            <a:ext cx="7069137" cy="2904683"/>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402281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35087" y="1172260"/>
            <a:ext cx="10856913" cy="646113"/>
          </a:xfr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r>
              <a:rPr lang="en-US" altLang="en-US" b="1" cap="all" spc="200" dirty="0">
                <a:solidFill>
                  <a:srgbClr val="C00000"/>
                </a:solidFill>
                <a:latin typeface="Abadi" panose="020B0604020104020204" pitchFamily="34" charset="0"/>
              </a:rPr>
              <a:t>Type of</a:t>
            </a:r>
            <a:r>
              <a:rPr lang="en-US" b="1" cap="all" spc="200" dirty="0">
                <a:solidFill>
                  <a:srgbClr val="C00000"/>
                </a:solidFill>
                <a:latin typeface="Abadi" panose="020B0604020104020204" pitchFamily="34" charset="0"/>
              </a:rPr>
              <a:t> samples</a:t>
            </a:r>
          </a:p>
        </p:txBody>
      </p:sp>
      <p:graphicFrame>
        <p:nvGraphicFramePr>
          <p:cNvPr id="4" name="Table 1"/>
          <p:cNvGraphicFramePr>
            <a:graphicFrameLocks/>
          </p:cNvGraphicFramePr>
          <p:nvPr>
            <p:extLst>
              <p:ext uri="{D42A27DB-BD31-4B8C-83A1-F6EECF244321}">
                <p14:modId xmlns:p14="http://schemas.microsoft.com/office/powerpoint/2010/main" val="4009777108"/>
              </p:ext>
            </p:extLst>
          </p:nvPr>
        </p:nvGraphicFramePr>
        <p:xfrm>
          <a:off x="158826" y="2032627"/>
          <a:ext cx="11874347" cy="3653113"/>
        </p:xfrm>
        <a:graphic>
          <a:graphicData uri="http://schemas.openxmlformats.org/drawingml/2006/table">
            <a:tbl>
              <a:tblPr firstRow="1" bandRow="1">
                <a:tableStyleId>{3B4B98B0-60AC-42C2-AFA5-B58CD77FA1E5}</a:tableStyleId>
              </a:tblPr>
              <a:tblGrid>
                <a:gridCol w="3551208">
                  <a:extLst>
                    <a:ext uri="{9D8B030D-6E8A-4147-A177-3AD203B41FA5}">
                      <a16:colId xmlns:a16="http://schemas.microsoft.com/office/drawing/2014/main" val="20000"/>
                    </a:ext>
                  </a:extLst>
                </a:gridCol>
                <a:gridCol w="8323139">
                  <a:extLst>
                    <a:ext uri="{9D8B030D-6E8A-4147-A177-3AD203B41FA5}">
                      <a16:colId xmlns:a16="http://schemas.microsoft.com/office/drawing/2014/main" val="20001"/>
                    </a:ext>
                  </a:extLst>
                </a:gridCol>
              </a:tblGrid>
              <a:tr h="3975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sz="1400" b="1" dirty="0">
                        <a:solidFill>
                          <a:schemeClr val="tx1"/>
                        </a:solidFill>
                      </a:endParaRPr>
                    </a:p>
                  </a:txBody>
                  <a:tcPr marL="82243" marR="82243" marT="41121" marB="4112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r>
                        <a:rPr lang="en-US" sz="1400" dirty="0">
                          <a:solidFill>
                            <a:schemeClr val="tx1"/>
                          </a:solidFill>
                        </a:rPr>
                        <a:t>Types of Samples</a:t>
                      </a:r>
                      <a:endParaRPr lang="en-IN" sz="1400" dirty="0">
                        <a:solidFill>
                          <a:schemeClr val="tx1"/>
                        </a:solidFill>
                      </a:endParaRPr>
                    </a:p>
                  </a:txBody>
                  <a:tcPr marL="82243" marR="82243" marT="41121" marB="4112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2249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400" b="1" dirty="0">
                          <a:solidFill>
                            <a:schemeClr val="tx1"/>
                          </a:solidFill>
                        </a:rPr>
                        <a:t>Probability Sample</a:t>
                      </a:r>
                    </a:p>
                  </a:txBody>
                  <a:tcPr marL="82243" marR="82243" marT="41121" marB="4112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l"/>
                      <a:endParaRPr lang="en-IN" sz="1400" dirty="0">
                        <a:solidFill>
                          <a:schemeClr val="bg1"/>
                        </a:solidFill>
                      </a:endParaRPr>
                    </a:p>
                  </a:txBody>
                  <a:tcPr marL="82243" marR="82243" marT="41121" marB="4112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1"/>
                  </a:ext>
                </a:extLst>
              </a:tr>
              <a:tr h="333339">
                <a:tc>
                  <a:txBody>
                    <a:bodyPr/>
                    <a:lstStyle/>
                    <a:p>
                      <a:r>
                        <a:rPr lang="en-IN" sz="1400" dirty="0">
                          <a:solidFill>
                            <a:schemeClr val="tx1"/>
                          </a:solidFill>
                        </a:rPr>
                        <a:t>Simple random sample</a:t>
                      </a:r>
                    </a:p>
                  </a:txBody>
                  <a:tcPr marL="82243" marR="82243" marT="41121" marB="4112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IN" sz="1400" dirty="0"/>
                        <a:t>Every member of the population has a known and equal chance of selection.</a:t>
                      </a:r>
                    </a:p>
                  </a:txBody>
                  <a:tcPr marL="82243" marR="82243" marT="41121" marB="4112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2"/>
                  </a:ext>
                </a:extLst>
              </a:tr>
              <a:tr h="402067">
                <a:tc>
                  <a:txBody>
                    <a:bodyPr/>
                    <a:lstStyle/>
                    <a:p>
                      <a:r>
                        <a:rPr lang="en-IN" sz="1400" dirty="0">
                          <a:solidFill>
                            <a:schemeClr val="tx1"/>
                          </a:solidFill>
                        </a:rPr>
                        <a:t>Stratified random sample</a:t>
                      </a:r>
                    </a:p>
                  </a:txBody>
                  <a:tcPr marL="82243" marR="82243" marT="41121" marB="4112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IN" sz="1400" dirty="0"/>
                        <a:t>The population is divided into mutually exclusive groups (such as age groups), and random</a:t>
                      </a:r>
                      <a:r>
                        <a:rPr lang="en-IN" sz="1400" baseline="0" dirty="0"/>
                        <a:t> </a:t>
                      </a:r>
                      <a:r>
                        <a:rPr lang="en-IN" sz="1400" dirty="0"/>
                        <a:t>samples are drawn from each group.</a:t>
                      </a:r>
                    </a:p>
                  </a:txBody>
                  <a:tcPr marL="82243" marR="82243" marT="41121" marB="4112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3"/>
                  </a:ext>
                </a:extLst>
              </a:tr>
              <a:tr h="480195">
                <a:tc>
                  <a:txBody>
                    <a:bodyPr/>
                    <a:lstStyle/>
                    <a:p>
                      <a:r>
                        <a:rPr lang="en-IN" sz="1400">
                          <a:solidFill>
                            <a:schemeClr val="tx1"/>
                          </a:solidFill>
                        </a:rPr>
                        <a:t>Cluster (area) sample</a:t>
                      </a:r>
                    </a:p>
                  </a:txBody>
                  <a:tcPr marL="82243" marR="82243" marT="41121" marB="4112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IN" sz="1400"/>
                        <a:t>The population is divided into mutually exclusive groups (such as blocks), and the researcher</a:t>
                      </a:r>
                      <a:r>
                        <a:rPr lang="en-IN" sz="1400" baseline="0"/>
                        <a:t> </a:t>
                      </a:r>
                      <a:r>
                        <a:rPr lang="en-IN" sz="1400"/>
                        <a:t>draws a sample of the groups to interview.</a:t>
                      </a:r>
                    </a:p>
                  </a:txBody>
                  <a:tcPr marL="82243" marR="82243" marT="41121" marB="4112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4"/>
                  </a:ext>
                </a:extLst>
              </a:tr>
              <a:tr h="224932">
                <a:tc>
                  <a:txBody>
                    <a:bodyPr/>
                    <a:lstStyle/>
                    <a:p>
                      <a:r>
                        <a:rPr lang="en-IN" sz="1400" b="1">
                          <a:solidFill>
                            <a:schemeClr val="tx1"/>
                          </a:solidFill>
                        </a:rPr>
                        <a:t>Nonprobability Sample</a:t>
                      </a:r>
                    </a:p>
                  </a:txBody>
                  <a:tcPr marL="82243" marR="82243" marT="41121" marB="4112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endParaRPr lang="en-IN" sz="1400"/>
                    </a:p>
                  </a:txBody>
                  <a:tcPr marL="82243" marR="82243" marT="41121" marB="4112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5"/>
                  </a:ext>
                </a:extLst>
              </a:tr>
              <a:tr h="402067">
                <a:tc>
                  <a:txBody>
                    <a:bodyPr/>
                    <a:lstStyle/>
                    <a:p>
                      <a:r>
                        <a:rPr lang="en-IN" sz="1400">
                          <a:solidFill>
                            <a:schemeClr val="tx1"/>
                          </a:solidFill>
                        </a:rPr>
                        <a:t>Convenience sample</a:t>
                      </a:r>
                    </a:p>
                  </a:txBody>
                  <a:tcPr marL="82243" marR="82243" marT="41121" marB="4112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IN" sz="1400">
                          <a:solidFill>
                            <a:schemeClr val="tx1"/>
                          </a:solidFill>
                        </a:rPr>
                        <a:t>The researcher selects the easiest population members from which to obtain information.</a:t>
                      </a:r>
                    </a:p>
                  </a:txBody>
                  <a:tcPr marL="82243" marR="82243" marT="41121" marB="4112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6"/>
                  </a:ext>
                </a:extLst>
              </a:tr>
              <a:tr h="40206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400" b="0" dirty="0">
                          <a:solidFill>
                            <a:schemeClr val="tx1"/>
                          </a:solidFill>
                        </a:rPr>
                        <a:t>Judgment sample</a:t>
                      </a:r>
                      <a:endParaRPr lang="en-IN" sz="1400" b="0" dirty="0">
                        <a:solidFill>
                          <a:schemeClr val="bg1"/>
                        </a:solidFill>
                      </a:endParaRPr>
                    </a:p>
                  </a:txBody>
                  <a:tcPr marL="82243" marR="82243" marT="41121" marB="4112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l"/>
                      <a:r>
                        <a:rPr lang="en-IN" sz="1400" dirty="0">
                          <a:solidFill>
                            <a:schemeClr val="tx1"/>
                          </a:solidFill>
                        </a:rPr>
                        <a:t>The researcher uses his or her judgment to select population members who are good prospects</a:t>
                      </a:r>
                      <a:r>
                        <a:rPr lang="en-IN" sz="1400" baseline="0" dirty="0">
                          <a:solidFill>
                            <a:schemeClr val="tx1"/>
                          </a:solidFill>
                        </a:rPr>
                        <a:t> </a:t>
                      </a:r>
                      <a:r>
                        <a:rPr lang="en-IN" sz="1400" dirty="0">
                          <a:solidFill>
                            <a:schemeClr val="tx1"/>
                          </a:solidFill>
                        </a:rPr>
                        <a:t>for accurate information.</a:t>
                      </a:r>
                    </a:p>
                  </a:txBody>
                  <a:tcPr marL="82243" marR="82243" marT="41121" marB="4112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7"/>
                  </a:ext>
                </a:extLst>
              </a:tr>
              <a:tr h="402067">
                <a:tc>
                  <a:txBody>
                    <a:bodyPr/>
                    <a:lstStyle/>
                    <a:p>
                      <a:r>
                        <a:rPr lang="en-IN" sz="1400">
                          <a:solidFill>
                            <a:schemeClr val="tx1"/>
                          </a:solidFill>
                        </a:rPr>
                        <a:t>Quota sample</a:t>
                      </a:r>
                    </a:p>
                  </a:txBody>
                  <a:tcPr marL="82243" marR="82243" marT="41121" marB="4112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IN" sz="1400" dirty="0">
                          <a:solidFill>
                            <a:schemeClr val="tx1"/>
                          </a:solidFill>
                        </a:rPr>
                        <a:t>The researcher finds and interviews a prescribed number of people in each of several categories.</a:t>
                      </a:r>
                    </a:p>
                  </a:txBody>
                  <a:tcPr marL="82243" marR="82243" marT="41121" marB="4112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5933536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22582" y="1174764"/>
            <a:ext cx="4550229" cy="4508471"/>
          </a:xfr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p>
            <a:pPr marL="0"/>
            <a:r>
              <a:rPr lang="en-US" sz="1700" b="1" dirty="0">
                <a:solidFill>
                  <a:schemeClr val="tx1"/>
                </a:solidFill>
              </a:rPr>
              <a:t>Data collection</a:t>
            </a:r>
          </a:p>
          <a:p>
            <a:r>
              <a:rPr lang="en-US" sz="1700" dirty="0">
                <a:solidFill>
                  <a:schemeClr val="tx1"/>
                </a:solidFill>
              </a:rPr>
              <a:t>Research Instruments could be a </a:t>
            </a:r>
            <a:r>
              <a:rPr lang="en-US" altLang="en-US" sz="1700" dirty="0">
                <a:solidFill>
                  <a:schemeClr val="tx1"/>
                </a:solidFill>
              </a:rPr>
              <a:t>Questionnaires  that either  administered in person F-F, by phone, by e-mail, or online</a:t>
            </a:r>
            <a:endParaRPr lang="en-US" sz="1700" dirty="0">
              <a:solidFill>
                <a:schemeClr val="tx1"/>
              </a:solidFill>
            </a:endParaRPr>
          </a:p>
          <a:p>
            <a:pPr lvl="1"/>
            <a:r>
              <a:rPr lang="en-US" altLang="en-US" sz="1700" dirty="0">
                <a:solidFill>
                  <a:schemeClr val="tx1"/>
                </a:solidFill>
              </a:rPr>
              <a:t>Closed-ended questions</a:t>
            </a:r>
          </a:p>
          <a:p>
            <a:pPr lvl="1"/>
            <a:r>
              <a:rPr lang="en-US" altLang="en-US" sz="1700" dirty="0">
                <a:solidFill>
                  <a:schemeClr val="tx1"/>
                </a:solidFill>
              </a:rPr>
              <a:t>Open-ended question</a:t>
            </a:r>
          </a:p>
          <a:p>
            <a:pPr lvl="1"/>
            <a:r>
              <a:rPr lang="en-US" sz="1700" dirty="0">
                <a:solidFill>
                  <a:schemeClr val="tx1"/>
                </a:solidFill>
              </a:rPr>
              <a:t>Likert scale </a:t>
            </a:r>
          </a:p>
          <a:p>
            <a:r>
              <a:rPr lang="en-US" altLang="en-US" sz="1700" dirty="0">
                <a:solidFill>
                  <a:schemeClr val="tx1"/>
                </a:solidFill>
              </a:rPr>
              <a:t>Mechanical instruments include</a:t>
            </a:r>
          </a:p>
          <a:p>
            <a:pPr lvl="1">
              <a:buSzPct val="100000"/>
            </a:pPr>
            <a:r>
              <a:rPr lang="en-US" altLang="en-US" sz="1700" dirty="0">
                <a:solidFill>
                  <a:schemeClr val="tx1"/>
                </a:solidFill>
              </a:rPr>
              <a:t>People meters</a:t>
            </a:r>
          </a:p>
          <a:p>
            <a:pPr lvl="1">
              <a:buSzPct val="100000"/>
            </a:pPr>
            <a:r>
              <a:rPr lang="en-US" altLang="en-US" sz="1700" dirty="0">
                <a:solidFill>
                  <a:schemeClr val="tx1"/>
                </a:solidFill>
              </a:rPr>
              <a:t>Neuromarketing</a:t>
            </a:r>
          </a:p>
          <a:p>
            <a:pPr lvl="1">
              <a:buSzPct val="100000"/>
            </a:pPr>
            <a:r>
              <a:rPr lang="en-US" altLang="en-US" sz="1700" dirty="0">
                <a:solidFill>
                  <a:schemeClr val="tx1"/>
                </a:solidFill>
              </a:rPr>
              <a:t>Checkout scanners</a:t>
            </a:r>
          </a:p>
        </p:txBody>
      </p:sp>
      <p:sp>
        <p:nvSpPr>
          <p:cNvPr id="2" name="Title 1"/>
          <p:cNvSpPr>
            <a:spLocks noGrp="1"/>
          </p:cNvSpPr>
          <p:nvPr>
            <p:ph type="title" idx="4294967295"/>
          </p:nvPr>
        </p:nvSpPr>
        <p:spPr>
          <a:xfrm>
            <a:off x="4988642" y="529646"/>
            <a:ext cx="7069137" cy="516261"/>
          </a:xfr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rmAutofit fontScale="90000"/>
          </a:bodyPr>
          <a:lstStyle/>
          <a:p>
            <a:r>
              <a:rPr lang="en-US" altLang="en-US" sz="3600" b="1" dirty="0">
                <a:solidFill>
                  <a:srgbClr val="C00000"/>
                </a:solidFill>
                <a:latin typeface="Abadi" panose="020B0604020104020204" pitchFamily="34" charset="0"/>
                <a:ea typeface="+mj-ea"/>
                <a:cs typeface="+mj-cs"/>
              </a:rPr>
              <a:t>7-Implementing the Research Plan</a:t>
            </a:r>
            <a:endParaRPr lang="en-US" sz="3600" b="1" dirty="0">
              <a:solidFill>
                <a:srgbClr val="C00000"/>
              </a:solidFill>
              <a:latin typeface="Abadi" panose="020B0604020104020204" pitchFamily="34" charset="0"/>
              <a:ea typeface="+mj-ea"/>
              <a:cs typeface="+mj-cs"/>
            </a:endParaRPr>
          </a:p>
        </p:txBody>
      </p:sp>
      <p:pic>
        <p:nvPicPr>
          <p:cNvPr id="8" name="Picture 7">
            <a:extLst>
              <a:ext uri="{FF2B5EF4-FFF2-40B4-BE49-F238E27FC236}">
                <a16:creationId xmlns:a16="http://schemas.microsoft.com/office/drawing/2014/main" id="{37D2DD9D-F20E-6539-2BB0-D306F9C1A659}"/>
              </a:ext>
            </a:extLst>
          </p:cNvPr>
          <p:cNvPicPr>
            <a:picLocks noChangeAspect="1"/>
          </p:cNvPicPr>
          <p:nvPr/>
        </p:nvPicPr>
        <p:blipFill rotWithShape="1">
          <a:blip r:embed="rId3"/>
          <a:srcRect l="3689" t="6825" r="2035" b="-1395"/>
          <a:stretch/>
        </p:blipFill>
        <p:spPr>
          <a:xfrm>
            <a:off x="5470970" y="1095737"/>
            <a:ext cx="5329193" cy="2980288"/>
          </a:xfrm>
          <a:prstGeom prst="rect">
            <a:avLst/>
          </a:prstGeom>
          <a:effectLst/>
        </p:spPr>
      </p:pic>
      <p:sp>
        <p:nvSpPr>
          <p:cNvPr id="5" name="TextBox 4">
            <a:extLst>
              <a:ext uri="{FF2B5EF4-FFF2-40B4-BE49-F238E27FC236}">
                <a16:creationId xmlns:a16="http://schemas.microsoft.com/office/drawing/2014/main" id="{1A651FDC-4BE7-32AA-D1C1-98BA05899037}"/>
              </a:ext>
            </a:extLst>
          </p:cNvPr>
          <p:cNvSpPr txBox="1"/>
          <p:nvPr/>
        </p:nvSpPr>
        <p:spPr>
          <a:xfrm>
            <a:off x="8456015" y="4277402"/>
            <a:ext cx="2918016" cy="1754326"/>
          </a:xfrm>
          <a:prstGeom prst="rect">
            <a:avLst/>
          </a:prstGeom>
          <a:noFill/>
        </p:spPr>
        <p:txBody>
          <a:bodyPr wrap="square">
            <a:spAutoFit/>
          </a:bodyPr>
          <a:lstStyle/>
          <a:p>
            <a:pPr defTabSz="914354">
              <a:defRPr/>
            </a:pPr>
            <a:r>
              <a:rPr lang="en-US" dirty="0">
                <a:solidFill>
                  <a:prstClr val="black"/>
                </a:solidFill>
                <a:latin typeface="ArialMT"/>
              </a:rPr>
              <a:t>Some researchers are applying </a:t>
            </a:r>
            <a:r>
              <a:rPr lang="en-US" b="1" dirty="0">
                <a:solidFill>
                  <a:prstClr val="black"/>
                </a:solidFill>
                <a:latin typeface="Arial" panose="020B0604020202020204" pitchFamily="34" charset="0"/>
              </a:rPr>
              <a:t>neuromarketing</a:t>
            </a:r>
            <a:r>
              <a:rPr lang="en-US" dirty="0">
                <a:solidFill>
                  <a:prstClr val="black"/>
                </a:solidFill>
                <a:latin typeface="ArialMT"/>
              </a:rPr>
              <a:t>, which involves measuring brain activity to learn how consumers feel and respond. </a:t>
            </a:r>
            <a:endParaRPr lang="en-US" dirty="0">
              <a:solidFill>
                <a:prstClr val="black"/>
              </a:solidFill>
              <a:latin typeface="Calibri" panose="020F0502020204030204"/>
            </a:endParaRPr>
          </a:p>
        </p:txBody>
      </p:sp>
      <p:pic>
        <p:nvPicPr>
          <p:cNvPr id="6" name="Picture 2" descr="In the photo featuring Jules the dog, the data are as follows:&#10;• Average overall effectiveness: 6.8&#10;• Average attention: 6.2&#10;• Average emotional engagement: 7.1&#10;• Average memory activation: 5.6&#10;">
            <a:extLst>
              <a:ext uri="{FF2B5EF4-FFF2-40B4-BE49-F238E27FC236}">
                <a16:creationId xmlns:a16="http://schemas.microsoft.com/office/drawing/2014/main" id="{B3178A09-4B8E-DB53-564C-EA11E4279D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5405" y="4383985"/>
            <a:ext cx="2918016" cy="1605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24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09433" y="1736701"/>
            <a:ext cx="3505200" cy="3784600"/>
          </a:xfr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p>
            <a:pPr marL="0">
              <a:buClr>
                <a:srgbClr val="007FA3"/>
              </a:buClr>
              <a:buSzPct val="100000"/>
            </a:pPr>
            <a:r>
              <a:rPr lang="en-US" sz="2000" b="1" dirty="0">
                <a:solidFill>
                  <a:schemeClr val="tx1"/>
                </a:solidFill>
              </a:rPr>
              <a:t>Analyzing the data</a:t>
            </a:r>
          </a:p>
          <a:p>
            <a:pPr lvl="1">
              <a:buSzPct val="100000"/>
            </a:pPr>
            <a:endParaRPr lang="en-US" sz="2000" dirty="0">
              <a:solidFill>
                <a:schemeClr val="tx1"/>
              </a:solidFill>
            </a:endParaRPr>
          </a:p>
          <a:p>
            <a:pPr lvl="1">
              <a:buSzPct val="100000"/>
            </a:pPr>
            <a:r>
              <a:rPr lang="en-US" sz="2000" dirty="0">
                <a:solidFill>
                  <a:schemeClr val="tx1"/>
                </a:solidFill>
              </a:rPr>
              <a:t>Compute statistical measures</a:t>
            </a:r>
          </a:p>
          <a:p>
            <a:pPr lvl="1">
              <a:buSzPct val="100000"/>
            </a:pPr>
            <a:endParaRPr lang="en-US" sz="2000" dirty="0">
              <a:solidFill>
                <a:schemeClr val="tx1"/>
              </a:solidFill>
            </a:endParaRPr>
          </a:p>
          <a:p>
            <a:pPr lvl="1">
              <a:buSzPct val="100000"/>
            </a:pPr>
            <a:r>
              <a:rPr lang="en-US" sz="2000" dirty="0">
                <a:solidFill>
                  <a:schemeClr val="tx1"/>
                </a:solidFill>
              </a:rPr>
              <a:t>SPSS is the dominant  used  software statistical package.</a:t>
            </a:r>
          </a:p>
          <a:p>
            <a:pPr lvl="1">
              <a:buSzPct val="100000"/>
            </a:pPr>
            <a:endParaRPr lang="en-US" sz="2000" dirty="0">
              <a:solidFill>
                <a:schemeClr val="tx1"/>
              </a:solidFill>
            </a:endParaRPr>
          </a:p>
          <a:p>
            <a:pPr lvl="1">
              <a:buSzPct val="100000"/>
            </a:pPr>
            <a:r>
              <a:rPr lang="en-US" sz="2000" dirty="0">
                <a:solidFill>
                  <a:schemeClr val="tx1"/>
                </a:solidFill>
              </a:rPr>
              <a:t>Tabulate results</a:t>
            </a:r>
          </a:p>
          <a:p>
            <a:pPr marL="457178" lvl="1">
              <a:buSzPct val="100000"/>
            </a:pPr>
            <a:endParaRPr lang="en-US" altLang="en-US" sz="2000" dirty="0">
              <a:solidFill>
                <a:schemeClr val="tx1"/>
              </a:solidFill>
            </a:endParaRPr>
          </a:p>
        </p:txBody>
      </p:sp>
      <p:sp>
        <p:nvSpPr>
          <p:cNvPr id="2" name="Title 1"/>
          <p:cNvSpPr>
            <a:spLocks noGrp="1"/>
          </p:cNvSpPr>
          <p:nvPr>
            <p:ph type="title" idx="4294967295"/>
          </p:nvPr>
        </p:nvSpPr>
        <p:spPr>
          <a:xfrm>
            <a:off x="4880957" y="481107"/>
            <a:ext cx="7069137" cy="596900"/>
          </a:xfr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rmAutofit/>
          </a:bodyPr>
          <a:lstStyle/>
          <a:p>
            <a:r>
              <a:rPr lang="en-US" altLang="en-US" sz="3600" b="1" dirty="0">
                <a:solidFill>
                  <a:srgbClr val="C00000"/>
                </a:solidFill>
                <a:latin typeface="Abadi" panose="020B0604020104020204" pitchFamily="34" charset="0"/>
                <a:ea typeface="+mj-ea"/>
                <a:cs typeface="+mj-cs"/>
              </a:rPr>
              <a:t>8-Analysing the Research results</a:t>
            </a:r>
            <a:endParaRPr lang="en-US" sz="3600" b="1" dirty="0">
              <a:solidFill>
                <a:srgbClr val="C00000"/>
              </a:solidFill>
              <a:latin typeface="Abadi" panose="020B0604020104020204" pitchFamily="34" charset="0"/>
              <a:ea typeface="+mj-ea"/>
              <a:cs typeface="+mj-cs"/>
            </a:endParaRPr>
          </a:p>
        </p:txBody>
      </p:sp>
      <p:pic>
        <p:nvPicPr>
          <p:cNvPr id="4" name="Picture 4" descr="Better Analyse Your Survey Results Through Cross Tabulation - SmartSurvey">
            <a:extLst>
              <a:ext uri="{FF2B5EF4-FFF2-40B4-BE49-F238E27FC236}">
                <a16:creationId xmlns:a16="http://schemas.microsoft.com/office/drawing/2014/main" id="{7558408B-C9BA-5EA3-98EA-475F3A6204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51" b="3557"/>
          <a:stretch/>
        </p:blipFill>
        <p:spPr bwMode="auto">
          <a:xfrm>
            <a:off x="5405864" y="3427377"/>
            <a:ext cx="6019331" cy="235261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 name="Google Shape;575;p29">
            <a:extLst>
              <a:ext uri="{FF2B5EF4-FFF2-40B4-BE49-F238E27FC236}">
                <a16:creationId xmlns:a16="http://schemas.microsoft.com/office/drawing/2014/main" id="{3714650C-5821-DD85-C02B-FEC20B949E56}"/>
              </a:ext>
            </a:extLst>
          </p:cNvPr>
          <p:cNvPicPr preferRelativeResize="0"/>
          <p:nvPr/>
        </p:nvPicPr>
        <p:blipFill rotWithShape="1">
          <a:blip r:embed="rId4">
            <a:alphaModFix/>
          </a:blip>
          <a:srcRect r="18203" b="6975"/>
          <a:stretch/>
        </p:blipFill>
        <p:spPr>
          <a:xfrm>
            <a:off x="5405863" y="1380895"/>
            <a:ext cx="5904393" cy="2046481"/>
          </a:xfrm>
          <a:prstGeom prst="rect">
            <a:avLst/>
          </a:prstGeom>
          <a:noFill/>
          <a:ln>
            <a:noFill/>
          </a:ln>
        </p:spPr>
      </p:pic>
    </p:spTree>
    <p:extLst>
      <p:ext uri="{BB962C8B-B14F-4D97-AF65-F5344CB8AC3E}">
        <p14:creationId xmlns:p14="http://schemas.microsoft.com/office/powerpoint/2010/main" val="64081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9452" y="2050776"/>
            <a:ext cx="5383213" cy="3786188"/>
          </a:xfrm>
        </p:spPr>
        <p:txBody>
          <a:bodyPr>
            <a:normAutofit/>
          </a:bodyPr>
          <a:lstStyle/>
          <a:p>
            <a:r>
              <a:rPr lang="en-US" altLang="en-US" sz="2000" dirty="0"/>
              <a:t>Responsibilities of the market researcher:</a:t>
            </a:r>
          </a:p>
          <a:p>
            <a:pPr lvl="1"/>
            <a:r>
              <a:rPr lang="en-US" altLang="en-US" sz="2000" dirty="0"/>
              <a:t>Interpret the findings</a:t>
            </a:r>
          </a:p>
          <a:p>
            <a:pPr lvl="1"/>
            <a:r>
              <a:rPr lang="en-US" altLang="en-US" sz="2000" dirty="0"/>
              <a:t>Draw conclusions</a:t>
            </a:r>
          </a:p>
          <a:p>
            <a:pPr lvl="1"/>
            <a:r>
              <a:rPr lang="en-US" altLang="en-US" sz="2000" dirty="0"/>
              <a:t>Report findings to management</a:t>
            </a:r>
          </a:p>
          <a:p>
            <a:r>
              <a:rPr lang="en-US" altLang="en-US" sz="2000" dirty="0"/>
              <a:t>Responsibilities of managers and researchers:</a:t>
            </a:r>
          </a:p>
          <a:p>
            <a:pPr lvl="1"/>
            <a:r>
              <a:rPr lang="en-US" altLang="en-US" sz="2000" dirty="0"/>
              <a:t>Work together closely when interpreting research results</a:t>
            </a:r>
          </a:p>
          <a:p>
            <a:pPr lvl="1"/>
            <a:r>
              <a:rPr lang="en-US" altLang="en-US" sz="2000" dirty="0"/>
              <a:t>Share responsibility for the research process and resulting decisions</a:t>
            </a:r>
          </a:p>
        </p:txBody>
      </p:sp>
      <p:sp>
        <p:nvSpPr>
          <p:cNvPr id="2" name="Title 1"/>
          <p:cNvSpPr>
            <a:spLocks noGrp="1"/>
          </p:cNvSpPr>
          <p:nvPr>
            <p:ph type="title" idx="4294967295"/>
          </p:nvPr>
        </p:nvSpPr>
        <p:spPr>
          <a:xfrm>
            <a:off x="5154658" y="633410"/>
            <a:ext cx="6861175" cy="535062"/>
          </a:xfr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rmAutofit fontScale="90000"/>
          </a:bodyPr>
          <a:lstStyle/>
          <a:p>
            <a:r>
              <a:rPr lang="en-US" altLang="en-US" sz="3600" b="1">
                <a:solidFill>
                  <a:srgbClr val="C00000"/>
                </a:solidFill>
                <a:latin typeface="Abadi" panose="020B0604020104020204" pitchFamily="34" charset="0"/>
                <a:ea typeface="+mj-ea"/>
                <a:cs typeface="+mj-cs"/>
              </a:rPr>
              <a:t>9-Interpreting and Reporting Findings</a:t>
            </a:r>
            <a:endParaRPr lang="en-US" sz="3600" b="1">
              <a:solidFill>
                <a:srgbClr val="C00000"/>
              </a:solidFill>
              <a:latin typeface="Abadi" panose="020B0604020104020204" pitchFamily="34" charset="0"/>
              <a:ea typeface="+mj-ea"/>
              <a:cs typeface="+mj-cs"/>
            </a:endParaRPr>
          </a:p>
        </p:txBody>
      </p:sp>
      <p:pic>
        <p:nvPicPr>
          <p:cNvPr id="10246" name="Picture 6" descr="Communicating Marketing Research Findings - ppt video online download">
            <a:extLst>
              <a:ext uri="{FF2B5EF4-FFF2-40B4-BE49-F238E27FC236}">
                <a16:creationId xmlns:a16="http://schemas.microsoft.com/office/drawing/2014/main" id="{C84E62EE-A75E-7B26-C911-45A7BAF03D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 b="3361"/>
          <a:stretch/>
        </p:blipFill>
        <p:spPr bwMode="auto">
          <a:xfrm>
            <a:off x="7280997" y="1333719"/>
            <a:ext cx="4261779" cy="4311708"/>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220491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246"/>
                                        </p:tgtEl>
                                        <p:attrNameLst>
                                          <p:attrName>style.visibility</p:attrName>
                                        </p:attrNameLst>
                                      </p:cBhvr>
                                      <p:to>
                                        <p:strVal val="visible"/>
                                      </p:to>
                                    </p:set>
                                    <p:anim calcmode="lin" valueType="num">
                                      <p:cBhvr additive="base">
                                        <p:cTn id="23" dur="500" fill="hold"/>
                                        <p:tgtEl>
                                          <p:spTgt spid="10246"/>
                                        </p:tgtEl>
                                        <p:attrNameLst>
                                          <p:attrName>ppt_x</p:attrName>
                                        </p:attrNameLst>
                                      </p:cBhvr>
                                      <p:tavLst>
                                        <p:tav tm="0">
                                          <p:val>
                                            <p:strVal val="#ppt_x"/>
                                          </p:val>
                                        </p:tav>
                                        <p:tav tm="100000">
                                          <p:val>
                                            <p:strVal val="#ppt_x"/>
                                          </p:val>
                                        </p:tav>
                                      </p:tavLst>
                                    </p:anim>
                                    <p:anim calcmode="lin" valueType="num">
                                      <p:cBhvr additive="base">
                                        <p:cTn id="24"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81573" y="1218543"/>
            <a:ext cx="10210800" cy="978729"/>
          </a:xfr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altLang="en-US" sz="3200" b="1" cap="all" spc="200" dirty="0">
                <a:solidFill>
                  <a:srgbClr val="C00000"/>
                </a:solidFill>
                <a:latin typeface="Abadi" panose="020B0604020104020204" pitchFamily="34" charset="0"/>
              </a:rPr>
              <a:t>Distributing and Using Marketing Information</a:t>
            </a:r>
            <a:endParaRPr lang="en-US" sz="3200" b="1" cap="all" spc="200" dirty="0">
              <a:solidFill>
                <a:srgbClr val="C00000"/>
              </a:solidFill>
              <a:latin typeface="Abadi" panose="020B0604020104020204" pitchFamily="34" charset="0"/>
            </a:endParaRPr>
          </a:p>
        </p:txBody>
      </p:sp>
      <p:sp>
        <p:nvSpPr>
          <p:cNvPr id="3" name="Content Placeholder 2"/>
          <p:cNvSpPr>
            <a:spLocks noGrp="1"/>
          </p:cNvSpPr>
          <p:nvPr>
            <p:ph idx="4294967295"/>
          </p:nvPr>
        </p:nvSpPr>
        <p:spPr>
          <a:xfrm>
            <a:off x="67112" y="2670439"/>
            <a:ext cx="8229600" cy="2969018"/>
          </a:xfrm>
        </p:spPr>
        <p:txBody>
          <a:bodyPr>
            <a:spAutoFit/>
          </a:bodyPr>
          <a:lstStyle/>
          <a:p>
            <a:r>
              <a:rPr lang="en-US" altLang="en-US" sz="2400" dirty="0">
                <a:solidFill>
                  <a:srgbClr val="000000"/>
                </a:solidFill>
              </a:rPr>
              <a:t>MIS</a:t>
            </a:r>
            <a:r>
              <a:rPr lang="en-US" altLang="en-US" sz="2400" dirty="0"/>
              <a:t> must make information readily available for decision making.</a:t>
            </a:r>
          </a:p>
          <a:p>
            <a:pPr lvl="1"/>
            <a:r>
              <a:rPr lang="en-US" altLang="en-US" sz="2400" dirty="0"/>
              <a:t>Routine information for decision making</a:t>
            </a:r>
          </a:p>
          <a:p>
            <a:pPr lvl="1"/>
            <a:r>
              <a:rPr lang="en-US" altLang="en-US" sz="2400" dirty="0"/>
              <a:t>Non-routine information for special situations</a:t>
            </a:r>
          </a:p>
          <a:p>
            <a:r>
              <a:rPr lang="en-US" altLang="en-US" sz="2400" dirty="0"/>
              <a:t>Intranets and extranets facilitate the information-sharing process.</a:t>
            </a:r>
          </a:p>
        </p:txBody>
      </p:sp>
    </p:spTree>
    <p:extLst>
      <p:ext uri="{BB962C8B-B14F-4D97-AF65-F5344CB8AC3E}">
        <p14:creationId xmlns:p14="http://schemas.microsoft.com/office/powerpoint/2010/main" val="3972559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B9AC46-380D-4A50-BE8E-A1791937F6B8}"/>
              </a:ext>
            </a:extLst>
          </p:cNvPr>
          <p:cNvPicPr>
            <a:picLocks noChangeAspect="1"/>
          </p:cNvPicPr>
          <p:nvPr/>
        </p:nvPicPr>
        <p:blipFill>
          <a:blip r:embed="rId2"/>
          <a:stretch>
            <a:fillRect/>
          </a:stretch>
        </p:blipFill>
        <p:spPr>
          <a:xfrm>
            <a:off x="1924050" y="1076325"/>
            <a:ext cx="8343900" cy="4705350"/>
          </a:xfrm>
          <a:prstGeom prst="rect">
            <a:avLst/>
          </a:prstGeom>
        </p:spPr>
      </p:pic>
    </p:spTree>
    <p:extLst>
      <p:ext uri="{BB962C8B-B14F-4D97-AF65-F5344CB8AC3E}">
        <p14:creationId xmlns:p14="http://schemas.microsoft.com/office/powerpoint/2010/main" val="16094730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09781"/>
            <a:ext cx="12192000" cy="842963"/>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rmAutofit/>
          </a:bodyPr>
          <a:lstStyle/>
          <a:p>
            <a:pPr algn="ctr"/>
            <a:r>
              <a:rPr lang="en-US" altLang="en-US" sz="3200" b="1">
                <a:solidFill>
                  <a:srgbClr val="C00000"/>
                </a:solidFill>
                <a:latin typeface="Abadi" panose="020B0604020104020204" pitchFamily="34" charset="0"/>
                <a:ea typeface="+mj-ea"/>
                <a:cs typeface="+mj-cs"/>
              </a:rPr>
              <a:t>Research </a:t>
            </a:r>
            <a:r>
              <a:rPr lang="en-US" sz="3200" b="1" dirty="0">
                <a:solidFill>
                  <a:srgbClr val="C00000"/>
                </a:solidFill>
                <a:latin typeface="Abadi" panose="020B0604020104020204" pitchFamily="34" charset="0"/>
                <a:ea typeface="+mj-ea"/>
                <a:cs typeface="+mj-cs"/>
              </a:rPr>
              <a:t>Advantages and Disadvantages</a:t>
            </a:r>
          </a:p>
        </p:txBody>
      </p:sp>
      <p:pic>
        <p:nvPicPr>
          <p:cNvPr id="9" name="Picture 8">
            <a:extLst>
              <a:ext uri="{FF2B5EF4-FFF2-40B4-BE49-F238E27FC236}">
                <a16:creationId xmlns:a16="http://schemas.microsoft.com/office/drawing/2014/main" id="{8E39E9F9-4498-403D-B7E4-AC08F07D2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711" y="2265027"/>
            <a:ext cx="9419665" cy="3383192"/>
          </a:xfrm>
          <a:prstGeom prst="rect">
            <a:avLst/>
          </a:prstGeom>
        </p:spPr>
      </p:pic>
    </p:spTree>
    <p:extLst>
      <p:ext uri="{BB962C8B-B14F-4D97-AF65-F5344CB8AC3E}">
        <p14:creationId xmlns:p14="http://schemas.microsoft.com/office/powerpoint/2010/main" val="35332636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p:cNvSpPr/>
          <p:nvPr/>
        </p:nvSpPr>
        <p:spPr>
          <a:xfrm>
            <a:off x="6191397" y="963812"/>
            <a:ext cx="32849" cy="4926000"/>
          </a:xfrm>
          <a:custGeom>
            <a:avLst/>
            <a:gdLst>
              <a:gd name="connsiteX0" fmla="*/ 0 w 36195"/>
              <a:gd name="connsiteY0" fmla="*/ 5427722 h 5427722"/>
              <a:gd name="connsiteX1" fmla="*/ 36195 w 36195"/>
              <a:gd name="connsiteY1" fmla="*/ 5427722 h 5427722"/>
              <a:gd name="connsiteX2" fmla="*/ 36195 w 36195"/>
              <a:gd name="connsiteY2" fmla="*/ 0 h 5427722"/>
              <a:gd name="connsiteX3" fmla="*/ 0 w 36195"/>
              <a:gd name="connsiteY3" fmla="*/ 0 h 5427722"/>
            </a:gdLst>
            <a:ahLst/>
            <a:cxnLst>
              <a:cxn ang="0">
                <a:pos x="connsiteX0" y="connsiteY0"/>
              </a:cxn>
              <a:cxn ang="1">
                <a:pos x="connsiteX1" y="connsiteY1"/>
              </a:cxn>
              <a:cxn ang="2">
                <a:pos x="connsiteX2" y="connsiteY2"/>
              </a:cxn>
              <a:cxn ang="3">
                <a:pos x="connsiteX3" y="connsiteY3"/>
              </a:cxn>
            </a:cxnLst>
            <a:rect l="l" t="t" r="r" b="b"/>
            <a:pathLst>
              <a:path w="36195" h="5427722">
                <a:moveTo>
                  <a:pt x="0" y="5427722"/>
                </a:moveTo>
                <a:lnTo>
                  <a:pt x="36195" y="5427722"/>
                </a:lnTo>
                <a:lnTo>
                  <a:pt x="36195" y="0"/>
                </a:lnTo>
                <a:lnTo>
                  <a:pt x="0" y="0"/>
                </a:lnTo>
                <a:close/>
              </a:path>
            </a:pathLst>
          </a:custGeom>
          <a:solidFill>
            <a:srgbClr val="5B9BD4">
              <a:alpha val="100000"/>
            </a:srgbClr>
          </a:solidFill>
          <a:ln w="12700" cap="flat">
            <a:solidFill>
              <a:srgbClr val="FFFFFF">
                <a:alpha val="0"/>
              </a:srgbClr>
            </a:solidFill>
            <a:prstDash val="solid"/>
          </a:ln>
        </p:spPr>
        <p:style>
          <a:lnRef idx="1">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zh-CN" altLang="en-US" sz="2000">
              <a:solidFill>
                <a:prstClr val="white"/>
              </a:solidFill>
              <a:latin typeface="Calibri" panose="020F0502020204030204"/>
              <a:ea typeface="宋体" panose="02010600030101010101" pitchFamily="2" charset="-122"/>
            </a:endParaRPr>
          </a:p>
        </p:txBody>
      </p:sp>
      <p:sp>
        <p:nvSpPr>
          <p:cNvPr id="6" name="Freeform 3"/>
          <p:cNvSpPr/>
          <p:nvPr/>
        </p:nvSpPr>
        <p:spPr>
          <a:xfrm>
            <a:off x="6191393" y="963815"/>
            <a:ext cx="32848" cy="4925999"/>
          </a:xfrm>
          <a:custGeom>
            <a:avLst/>
            <a:gdLst>
              <a:gd name="connsiteX0" fmla="*/ 0 w 36194"/>
              <a:gd name="connsiteY0" fmla="*/ 0 h 5427721"/>
              <a:gd name="connsiteX1" fmla="*/ 36194 w 36194"/>
              <a:gd name="connsiteY1" fmla="*/ 0 h 5427721"/>
              <a:gd name="connsiteX2" fmla="*/ 36194 w 36194"/>
              <a:gd name="connsiteY2" fmla="*/ 5427721 h 5427721"/>
              <a:gd name="connsiteX3" fmla="*/ 0 w 36194"/>
              <a:gd name="connsiteY3" fmla="*/ 5427721 h 5427721"/>
            </a:gdLst>
            <a:ahLst/>
            <a:cxnLst>
              <a:cxn ang="0">
                <a:pos x="connsiteX0" y="connsiteY0"/>
              </a:cxn>
              <a:cxn ang="1">
                <a:pos x="connsiteX1" y="connsiteY1"/>
              </a:cxn>
              <a:cxn ang="2">
                <a:pos x="connsiteX2" y="connsiteY2"/>
              </a:cxn>
              <a:cxn ang="3">
                <a:pos x="connsiteX3" y="connsiteY3"/>
              </a:cxn>
            </a:cxnLst>
            <a:rect l="l" t="t" r="r" b="b"/>
            <a:pathLst>
              <a:path w="36194" h="5427721">
                <a:moveTo>
                  <a:pt x="0" y="0"/>
                </a:moveTo>
                <a:lnTo>
                  <a:pt x="36194" y="0"/>
                </a:lnTo>
                <a:lnTo>
                  <a:pt x="36194" y="5427721"/>
                </a:lnTo>
                <a:lnTo>
                  <a:pt x="0" y="5427721"/>
                </a:lnTo>
                <a:close/>
              </a:path>
            </a:pathLst>
          </a:custGeom>
          <a:solidFill>
            <a:schemeClr val="accent6">
              <a:lumMod val="50000"/>
              <a:alpha val="0"/>
            </a:schemeClr>
          </a:solidFill>
          <a:ln w="10060" cap="flat">
            <a:solidFill>
              <a:srgbClr val="41719B">
                <a:alpha val="100000"/>
              </a:srgbClr>
            </a:solidFill>
            <a:prstDash val="solid"/>
          </a:ln>
        </p:spPr>
        <p:style>
          <a:lnRef idx="1">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zh-CN" altLang="en-US" sz="2000">
              <a:solidFill>
                <a:prstClr val="white"/>
              </a:solidFill>
              <a:latin typeface="Calibri" panose="020F0502020204030204"/>
              <a:ea typeface="宋体" panose="02010600030101010101" pitchFamily="2" charset="-122"/>
            </a:endParaRPr>
          </a:p>
        </p:txBody>
      </p:sp>
      <p:sp>
        <p:nvSpPr>
          <p:cNvPr id="7" name="Freeform 3"/>
          <p:cNvSpPr/>
          <p:nvPr/>
        </p:nvSpPr>
        <p:spPr>
          <a:xfrm>
            <a:off x="1771743" y="3635794"/>
            <a:ext cx="8704157" cy="54961"/>
          </a:xfrm>
          <a:custGeom>
            <a:avLst/>
            <a:gdLst>
              <a:gd name="connsiteX0" fmla="*/ 0 w 9590692"/>
              <a:gd name="connsiteY0" fmla="*/ 60559 h 60559"/>
              <a:gd name="connsiteX1" fmla="*/ 9590692 w 9590692"/>
              <a:gd name="connsiteY1" fmla="*/ 60559 h 60559"/>
              <a:gd name="connsiteX2" fmla="*/ 9590692 w 9590692"/>
              <a:gd name="connsiteY2" fmla="*/ 0 h 60559"/>
              <a:gd name="connsiteX3" fmla="*/ 0 w 9590692"/>
              <a:gd name="connsiteY3" fmla="*/ 0 h 60559"/>
            </a:gdLst>
            <a:ahLst/>
            <a:cxnLst>
              <a:cxn ang="0">
                <a:pos x="connsiteX0" y="connsiteY0"/>
              </a:cxn>
              <a:cxn ang="1">
                <a:pos x="connsiteX1" y="connsiteY1"/>
              </a:cxn>
              <a:cxn ang="2">
                <a:pos x="connsiteX2" y="connsiteY2"/>
              </a:cxn>
              <a:cxn ang="3">
                <a:pos x="connsiteX3" y="connsiteY3"/>
              </a:cxn>
            </a:cxnLst>
            <a:rect l="l" t="t" r="r" b="b"/>
            <a:pathLst>
              <a:path w="9590692" h="60559">
                <a:moveTo>
                  <a:pt x="0" y="60559"/>
                </a:moveTo>
                <a:lnTo>
                  <a:pt x="9590692" y="60559"/>
                </a:lnTo>
                <a:lnTo>
                  <a:pt x="9590692" y="0"/>
                </a:lnTo>
                <a:lnTo>
                  <a:pt x="0" y="0"/>
                </a:lnTo>
                <a:close/>
              </a:path>
            </a:pathLst>
          </a:custGeom>
          <a:solidFill>
            <a:srgbClr val="5B9BD4">
              <a:alpha val="100000"/>
            </a:srgbClr>
          </a:solidFill>
          <a:ln w="0" cap="flat">
            <a:solidFill>
              <a:srgbClr val="FFFFFF">
                <a:alpha val="0"/>
              </a:srgbClr>
            </a:solidFill>
            <a:prstDash val="solid"/>
          </a:ln>
        </p:spPr>
        <p:style>
          <a:lnRef idx="1">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zh-CN" altLang="en-US" sz="2000">
              <a:solidFill>
                <a:prstClr val="white"/>
              </a:solidFill>
              <a:latin typeface="Calibri" panose="020F0502020204030204"/>
              <a:ea typeface="宋体" panose="02010600030101010101" pitchFamily="2" charset="-122"/>
            </a:endParaRPr>
          </a:p>
        </p:txBody>
      </p:sp>
      <p:sp>
        <p:nvSpPr>
          <p:cNvPr id="8" name="Freeform 3"/>
          <p:cNvSpPr/>
          <p:nvPr/>
        </p:nvSpPr>
        <p:spPr>
          <a:xfrm>
            <a:off x="1771743" y="3635792"/>
            <a:ext cx="8704157" cy="54960"/>
          </a:xfrm>
          <a:custGeom>
            <a:avLst/>
            <a:gdLst>
              <a:gd name="connsiteX0" fmla="*/ 0 w 9590691"/>
              <a:gd name="connsiteY0" fmla="*/ 60558 h 60558"/>
              <a:gd name="connsiteX1" fmla="*/ 0 w 9590691"/>
              <a:gd name="connsiteY1" fmla="*/ 0 h 60558"/>
              <a:gd name="connsiteX2" fmla="*/ 9590691 w 9590691"/>
              <a:gd name="connsiteY2" fmla="*/ 0 h 60558"/>
              <a:gd name="connsiteX3" fmla="*/ 9590691 w 9590691"/>
              <a:gd name="connsiteY3" fmla="*/ 60558 h 60558"/>
            </a:gdLst>
            <a:ahLst/>
            <a:cxnLst>
              <a:cxn ang="0">
                <a:pos x="connsiteX0" y="connsiteY0"/>
              </a:cxn>
              <a:cxn ang="1">
                <a:pos x="connsiteX1" y="connsiteY1"/>
              </a:cxn>
              <a:cxn ang="2">
                <a:pos x="connsiteX2" y="connsiteY2"/>
              </a:cxn>
              <a:cxn ang="3">
                <a:pos x="connsiteX3" y="connsiteY3"/>
              </a:cxn>
            </a:cxnLst>
            <a:rect l="l" t="t" r="r" b="b"/>
            <a:pathLst>
              <a:path w="9590691" h="60558">
                <a:moveTo>
                  <a:pt x="0" y="60558"/>
                </a:moveTo>
                <a:lnTo>
                  <a:pt x="0" y="0"/>
                </a:lnTo>
                <a:lnTo>
                  <a:pt x="9590691" y="0"/>
                </a:lnTo>
                <a:lnTo>
                  <a:pt x="9590691" y="60558"/>
                </a:lnTo>
                <a:close/>
              </a:path>
            </a:pathLst>
          </a:custGeom>
          <a:solidFill>
            <a:schemeClr val="accent6">
              <a:lumMod val="50000"/>
              <a:alpha val="0"/>
            </a:schemeClr>
          </a:solidFill>
          <a:ln w="10060" cap="flat">
            <a:solidFill>
              <a:srgbClr val="41719B">
                <a:alpha val="100000"/>
              </a:srgbClr>
            </a:solidFill>
            <a:prstDash val="solid"/>
          </a:ln>
        </p:spPr>
        <p:style>
          <a:lnRef idx="1">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zh-CN" altLang="en-US" sz="2000">
              <a:solidFill>
                <a:prstClr val="white"/>
              </a:solidFill>
              <a:latin typeface="Calibri" panose="020F0502020204030204"/>
              <a:ea typeface="宋体" panose="02010600030101010101" pitchFamily="2" charset="-122"/>
            </a:endParaRPr>
          </a:p>
        </p:txBody>
      </p:sp>
      <p:sp>
        <p:nvSpPr>
          <p:cNvPr id="9" name="Freeform 3"/>
          <p:cNvSpPr/>
          <p:nvPr/>
        </p:nvSpPr>
        <p:spPr>
          <a:xfrm>
            <a:off x="1907677" y="1716303"/>
            <a:ext cx="4188323" cy="1859695"/>
          </a:xfrm>
          <a:custGeom>
            <a:avLst/>
            <a:gdLst>
              <a:gd name="connsiteX0" fmla="*/ 0 w 4614912"/>
              <a:gd name="connsiteY0" fmla="*/ 2049108 h 2049108"/>
              <a:gd name="connsiteX1" fmla="*/ 4614912 w 4614912"/>
              <a:gd name="connsiteY1" fmla="*/ 2049108 h 2049108"/>
              <a:gd name="connsiteX2" fmla="*/ 4614912 w 4614912"/>
              <a:gd name="connsiteY2" fmla="*/ 0 h 2049108"/>
              <a:gd name="connsiteX3" fmla="*/ 0 w 4614912"/>
              <a:gd name="connsiteY3" fmla="*/ 0 h 2049108"/>
            </a:gdLst>
            <a:ahLst/>
            <a:cxnLst>
              <a:cxn ang="0">
                <a:pos x="connsiteX0" y="connsiteY0"/>
              </a:cxn>
              <a:cxn ang="1">
                <a:pos x="connsiteX1" y="connsiteY1"/>
              </a:cxn>
              <a:cxn ang="2">
                <a:pos x="connsiteX2" y="connsiteY2"/>
              </a:cxn>
              <a:cxn ang="3">
                <a:pos x="connsiteX3" y="connsiteY3"/>
              </a:cxn>
            </a:cxnLst>
            <a:rect l="l" t="t" r="r" b="b"/>
            <a:pathLst>
              <a:path w="4614912" h="2049108">
                <a:moveTo>
                  <a:pt x="0" y="2049108"/>
                </a:moveTo>
                <a:lnTo>
                  <a:pt x="4614912" y="2049108"/>
                </a:lnTo>
                <a:lnTo>
                  <a:pt x="4614912" y="0"/>
                </a:lnTo>
                <a:lnTo>
                  <a:pt x="0" y="0"/>
                </a:lnTo>
                <a:close/>
              </a:path>
            </a:pathLst>
          </a:custGeom>
          <a:solidFill>
            <a:srgbClr val="FFFFFF">
              <a:alpha val="100000"/>
            </a:srgbClr>
          </a:solidFill>
          <a:ln w="0" cap="flat">
            <a:solidFill>
              <a:srgbClr val="FFFFFF">
                <a:alpha val="0"/>
              </a:srgbClr>
            </a:solidFill>
            <a:prstDash val="solid"/>
          </a:ln>
        </p:spPr>
        <p:style>
          <a:lnRef idx="1">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zh-CN" altLang="en-US" sz="2000">
              <a:solidFill>
                <a:prstClr val="white"/>
              </a:solidFill>
              <a:latin typeface="Calibri" panose="020F0502020204030204"/>
              <a:ea typeface="宋体" panose="02010600030101010101" pitchFamily="2" charset="-122"/>
            </a:endParaRPr>
          </a:p>
        </p:txBody>
      </p:sp>
      <p:sp>
        <p:nvSpPr>
          <p:cNvPr id="2" name="TextBox 1"/>
          <p:cNvSpPr txBox="1"/>
          <p:nvPr/>
        </p:nvSpPr>
        <p:spPr>
          <a:xfrm>
            <a:off x="189765" y="1592379"/>
            <a:ext cx="5969019" cy="1887504"/>
          </a:xfrm>
          <a:prstGeom prst="rect">
            <a:avLst/>
          </a:prstGeom>
          <a:noFill/>
        </p:spPr>
        <p:txBody>
          <a:bodyPr wrap="square" lIns="0" tIns="0" rIns="0" rtlCol="0">
            <a:spAutoFit/>
          </a:bodyPr>
          <a:lstStyle/>
          <a:p>
            <a:pPr defTabSz="914354">
              <a:defRPr/>
            </a:pPr>
            <a:r>
              <a:rPr lang="en-US" altLang="zh-CN" sz="1200" dirty="0">
                <a:solidFill>
                  <a:srgbClr val="000000"/>
                </a:solidFill>
                <a:latin typeface="Arial Unicode MS" pitchFamily="18" charset="0"/>
                <a:ea typeface="宋体" panose="02010600030101010101" pitchFamily="2" charset="-122"/>
                <a:cs typeface="Arial Unicode MS" pitchFamily="18" charset="0"/>
              </a:rPr>
              <a:t>Small businesses and not-for-profit organizations can </a:t>
            </a:r>
          </a:p>
          <a:p>
            <a:pPr marL="246369" defTabSz="914354">
              <a:defRPr/>
            </a:pPr>
            <a:r>
              <a:rPr lang="en-US" altLang="zh-CN" sz="1200" dirty="0">
                <a:solidFill>
                  <a:srgbClr val="000000"/>
                </a:solidFill>
                <a:latin typeface="Arial Unicode MS" pitchFamily="18" charset="0"/>
                <a:ea typeface="宋体" panose="02010600030101010101" pitchFamily="2" charset="-122"/>
                <a:cs typeface="Arial Unicode MS" pitchFamily="18" charset="0"/>
              </a:rPr>
              <a:t>obtain good marketing insights through </a:t>
            </a:r>
          </a:p>
          <a:p>
            <a:pPr marL="328490" defTabSz="914354">
              <a:defRPr/>
            </a:pPr>
            <a:r>
              <a:rPr lang="en-US" altLang="zh-CN" sz="1200" dirty="0">
                <a:solidFill>
                  <a:srgbClr val="000000"/>
                </a:solidFill>
                <a:latin typeface="Arial" pitchFamily="18" charset="0"/>
                <a:ea typeface="宋体" panose="02010600030101010101" pitchFamily="2" charset="-122"/>
                <a:cs typeface="Arial" pitchFamily="18" charset="0"/>
              </a:rPr>
              <a:t>•</a:t>
            </a:r>
            <a:r>
              <a:rPr lang="en-US" altLang="zh-CN" sz="1200" dirty="0">
                <a:solidFill>
                  <a:srgbClr val="000000"/>
                </a:solidFill>
                <a:latin typeface="Arial Unicode MS" pitchFamily="18" charset="0"/>
                <a:ea typeface="宋体" panose="02010600030101010101" pitchFamily="2" charset="-122"/>
                <a:cs typeface="Arial Unicode MS" pitchFamily="18" charset="0"/>
              </a:rPr>
              <a:t>  observation or informal surveys using small </a:t>
            </a:r>
          </a:p>
          <a:p>
            <a:pPr marL="574856" defTabSz="914354">
              <a:defRPr/>
            </a:pPr>
            <a:r>
              <a:rPr lang="en-US" altLang="zh-CN" sz="1200" dirty="0">
                <a:solidFill>
                  <a:srgbClr val="000000"/>
                </a:solidFill>
                <a:latin typeface="Arial Unicode MS" pitchFamily="18" charset="0"/>
                <a:ea typeface="宋体" panose="02010600030101010101" pitchFamily="2" charset="-122"/>
                <a:cs typeface="Arial Unicode MS" pitchFamily="18" charset="0"/>
              </a:rPr>
              <a:t>convenience samples. </a:t>
            </a:r>
          </a:p>
          <a:p>
            <a:pPr marL="328490" defTabSz="914354">
              <a:defRPr/>
            </a:pPr>
            <a:r>
              <a:rPr lang="en-US" altLang="zh-CN" sz="1200" dirty="0">
                <a:solidFill>
                  <a:srgbClr val="000000"/>
                </a:solidFill>
                <a:latin typeface="Arial" pitchFamily="18" charset="0"/>
                <a:ea typeface="宋体" panose="02010600030101010101" pitchFamily="2" charset="-122"/>
                <a:cs typeface="Arial" pitchFamily="18" charset="0"/>
              </a:rPr>
              <a:t>•</a:t>
            </a:r>
            <a:r>
              <a:rPr lang="en-US" altLang="zh-CN" sz="1200" dirty="0">
                <a:solidFill>
                  <a:srgbClr val="000000"/>
                </a:solidFill>
                <a:latin typeface="Arial Unicode MS" pitchFamily="18" charset="0"/>
                <a:ea typeface="宋体" panose="02010600030101010101" pitchFamily="2" charset="-122"/>
                <a:cs typeface="Arial Unicode MS" pitchFamily="18" charset="0"/>
              </a:rPr>
              <a:t>  They can collect a considerable amount of </a:t>
            </a:r>
          </a:p>
          <a:p>
            <a:pPr marL="574856" defTabSz="914354">
              <a:defRPr/>
            </a:pPr>
            <a:r>
              <a:rPr lang="en-US" altLang="zh-CN" sz="1200" dirty="0">
                <a:solidFill>
                  <a:srgbClr val="000000"/>
                </a:solidFill>
                <a:latin typeface="Arial Unicode MS" pitchFamily="18" charset="0"/>
                <a:ea typeface="宋体" panose="02010600030101010101" pitchFamily="2" charset="-122"/>
                <a:cs typeface="Arial Unicode MS" pitchFamily="18" charset="0"/>
              </a:rPr>
              <a:t>information at very little cost online.</a:t>
            </a:r>
          </a:p>
          <a:p>
            <a:pPr marL="328490" defTabSz="914354">
              <a:defRPr/>
            </a:pPr>
            <a:r>
              <a:rPr lang="en-US" altLang="zh-CN" sz="1200" dirty="0">
                <a:solidFill>
                  <a:srgbClr val="000000"/>
                </a:solidFill>
                <a:latin typeface="Arial" pitchFamily="18" charset="0"/>
                <a:ea typeface="宋体" panose="02010600030101010101" pitchFamily="2" charset="-122"/>
                <a:cs typeface="Arial" pitchFamily="18" charset="0"/>
              </a:rPr>
              <a:t>•</a:t>
            </a:r>
            <a:r>
              <a:rPr lang="en-US" altLang="zh-CN" sz="1200" dirty="0">
                <a:solidFill>
                  <a:srgbClr val="000000"/>
                </a:solidFill>
                <a:latin typeface="Arial Unicode MS" pitchFamily="18" charset="0"/>
                <a:ea typeface="宋体" panose="02010600030101010101" pitchFamily="2" charset="-122"/>
                <a:cs typeface="Arial Unicode MS" pitchFamily="18" charset="0"/>
              </a:rPr>
              <a:t>  They can scour competitor and customer Web sites </a:t>
            </a:r>
          </a:p>
          <a:p>
            <a:pPr marL="574856" defTabSz="914354">
              <a:defRPr/>
            </a:pPr>
            <a:r>
              <a:rPr lang="en-US" altLang="zh-CN" sz="1200" dirty="0">
                <a:solidFill>
                  <a:srgbClr val="000000"/>
                </a:solidFill>
                <a:latin typeface="Arial Unicode MS" pitchFamily="18" charset="0"/>
                <a:ea typeface="宋体" panose="02010600030101010101" pitchFamily="2" charset="-122"/>
                <a:cs typeface="Arial Unicode MS" pitchFamily="18" charset="0"/>
              </a:rPr>
              <a:t>and use Internet search engines to research specific </a:t>
            </a:r>
          </a:p>
          <a:p>
            <a:pPr marL="574856" defTabSz="914354">
              <a:defRPr/>
            </a:pPr>
            <a:r>
              <a:rPr lang="en-US" altLang="zh-CN" sz="1200" dirty="0">
                <a:solidFill>
                  <a:srgbClr val="000000"/>
                </a:solidFill>
                <a:latin typeface="Arial Unicode MS" pitchFamily="18" charset="0"/>
                <a:ea typeface="宋体" panose="02010600030101010101" pitchFamily="2" charset="-122"/>
                <a:cs typeface="Arial Unicode MS" pitchFamily="18" charset="0"/>
              </a:rPr>
              <a:t>companies and issues. </a:t>
            </a:r>
          </a:p>
          <a:p>
            <a:pPr marL="574856" defTabSz="914354">
              <a:lnSpc>
                <a:spcPts val="1547"/>
              </a:lnSpc>
              <a:defRPr/>
            </a:pPr>
            <a:endParaRPr lang="en-US" altLang="zh-CN" sz="1200" dirty="0">
              <a:solidFill>
                <a:srgbClr val="000000"/>
              </a:solidFill>
              <a:latin typeface="Arial Unicode MS" pitchFamily="18" charset="0"/>
              <a:ea typeface="宋体" panose="02010600030101010101" pitchFamily="2" charset="-122"/>
              <a:cs typeface="Arial Unicode MS" pitchFamily="18" charset="0"/>
            </a:endParaRPr>
          </a:p>
        </p:txBody>
      </p:sp>
      <p:sp>
        <p:nvSpPr>
          <p:cNvPr id="13" name="TextBox 1"/>
          <p:cNvSpPr txBox="1"/>
          <p:nvPr/>
        </p:nvSpPr>
        <p:spPr>
          <a:xfrm>
            <a:off x="189765" y="3765236"/>
            <a:ext cx="5963171" cy="1708160"/>
          </a:xfrm>
          <a:prstGeom prst="rect">
            <a:avLst/>
          </a:prstGeom>
          <a:solidFill>
            <a:schemeClr val="bg1"/>
          </a:solidFill>
        </p:spPr>
        <p:txBody>
          <a:bodyPr wrap="square" lIns="0" tIns="0" rIns="0" rtlCol="0">
            <a:spAutoFit/>
          </a:bodyPr>
          <a:lstStyle>
            <a:defPPr>
              <a:defRPr lang="en-SA"/>
            </a:defPPr>
            <a:lvl1pPr>
              <a:defRPr>
                <a:solidFill>
                  <a:srgbClr val="000000"/>
                </a:solidFill>
                <a:latin typeface="Arial Unicode MS" pitchFamily="18" charset="0"/>
                <a:cs typeface="Arial Unicode MS" pitchFamily="18" charset="0"/>
              </a:defRPr>
            </a:lvl1pPr>
          </a:lstStyle>
          <a:p>
            <a:pPr defTabSz="914354">
              <a:defRPr/>
            </a:pPr>
            <a:r>
              <a:rPr lang="en-US" altLang="zh-CN" sz="1200" dirty="0">
                <a:ea typeface="宋体" panose="02010600030101010101" pitchFamily="2" charset="-122"/>
              </a:rPr>
              <a:t>International Marketing Research follows the same steps </a:t>
            </a:r>
          </a:p>
          <a:p>
            <a:pPr defTabSz="914354">
              <a:defRPr/>
            </a:pPr>
            <a:r>
              <a:rPr lang="en-US" altLang="zh-CN" sz="1200" dirty="0">
                <a:ea typeface="宋体" panose="02010600030101010101" pitchFamily="2" charset="-122"/>
              </a:rPr>
              <a:t>as domestic researchers However, it is challenging  due to</a:t>
            </a:r>
          </a:p>
          <a:p>
            <a:pPr defTabSz="914354">
              <a:defRPr/>
            </a:pPr>
            <a:r>
              <a:rPr lang="en-US" altLang="zh-CN" sz="1200" dirty="0">
                <a:ea typeface="宋体" panose="02010600030101010101" pitchFamily="2" charset="-122"/>
              </a:rPr>
              <a:t>problems faced include</a:t>
            </a:r>
          </a:p>
          <a:p>
            <a:pPr defTabSz="914354">
              <a:defRPr/>
            </a:pPr>
            <a:r>
              <a:rPr lang="en-US" altLang="zh-CN" sz="1200" dirty="0">
                <a:ea typeface="宋体" panose="02010600030101010101" pitchFamily="2" charset="-122"/>
              </a:rPr>
              <a:t>•  Dealing with diverse markets</a:t>
            </a:r>
          </a:p>
          <a:p>
            <a:pPr defTabSz="914354">
              <a:defRPr/>
            </a:pPr>
            <a:r>
              <a:rPr lang="en-US" altLang="zh-CN" sz="1200" dirty="0">
                <a:ea typeface="宋体" panose="02010600030101010101" pitchFamily="2" charset="-122"/>
              </a:rPr>
              <a:t>•  Finding good secondary data in foreign markets</a:t>
            </a:r>
          </a:p>
          <a:p>
            <a:pPr defTabSz="914354">
              <a:defRPr/>
            </a:pPr>
            <a:r>
              <a:rPr lang="en-US" altLang="zh-CN" sz="1200" dirty="0">
                <a:ea typeface="宋体" panose="02010600030101010101" pitchFamily="2" charset="-122"/>
              </a:rPr>
              <a:t>•  Developing good samples </a:t>
            </a:r>
          </a:p>
          <a:p>
            <a:pPr defTabSz="914354">
              <a:defRPr/>
            </a:pPr>
            <a:r>
              <a:rPr lang="en-US" altLang="zh-CN" sz="1200" dirty="0">
                <a:ea typeface="宋体" panose="02010600030101010101" pitchFamily="2" charset="-122"/>
              </a:rPr>
              <a:t>•  Reaching respondents </a:t>
            </a:r>
          </a:p>
          <a:p>
            <a:pPr defTabSz="914354">
              <a:defRPr/>
            </a:pPr>
            <a:r>
              <a:rPr lang="en-US" altLang="zh-CN" sz="1200" dirty="0">
                <a:ea typeface="宋体" panose="02010600030101010101" pitchFamily="2" charset="-122"/>
              </a:rPr>
              <a:t>•  Handling differences in culture, language, and </a:t>
            </a:r>
          </a:p>
          <a:p>
            <a:pPr defTabSz="914354">
              <a:defRPr/>
            </a:pPr>
            <a:r>
              <a:rPr lang="en-US" altLang="zh-CN" sz="1200" dirty="0">
                <a:ea typeface="宋体" panose="02010600030101010101" pitchFamily="2" charset="-122"/>
              </a:rPr>
              <a:t>attitudes toward marketing research</a:t>
            </a:r>
          </a:p>
        </p:txBody>
      </p:sp>
      <p:grpSp>
        <p:nvGrpSpPr>
          <p:cNvPr id="24" name="Group 23">
            <a:extLst>
              <a:ext uri="{FF2B5EF4-FFF2-40B4-BE49-F238E27FC236}">
                <a16:creationId xmlns:a16="http://schemas.microsoft.com/office/drawing/2014/main" id="{CF1AFA12-8EAA-E552-781D-995A187CADFB}"/>
              </a:ext>
            </a:extLst>
          </p:cNvPr>
          <p:cNvGrpSpPr/>
          <p:nvPr/>
        </p:nvGrpSpPr>
        <p:grpSpPr>
          <a:xfrm>
            <a:off x="6368734" y="3883051"/>
            <a:ext cx="4231182" cy="2050095"/>
            <a:chOff x="6373813" y="3765234"/>
            <a:chExt cx="4231182" cy="2050094"/>
          </a:xfrm>
        </p:grpSpPr>
        <p:sp>
          <p:nvSpPr>
            <p:cNvPr id="14" name="Freeform 3"/>
            <p:cNvSpPr/>
            <p:nvPr/>
          </p:nvSpPr>
          <p:spPr>
            <a:xfrm>
              <a:off x="6373813" y="3765234"/>
              <a:ext cx="4231182" cy="2050094"/>
            </a:xfrm>
            <a:custGeom>
              <a:avLst/>
              <a:gdLst>
                <a:gd name="connsiteX0" fmla="*/ 0 w 3091057"/>
                <a:gd name="connsiteY0" fmla="*/ 1097737 h 1097737"/>
                <a:gd name="connsiteX1" fmla="*/ 3091057 w 3091057"/>
                <a:gd name="connsiteY1" fmla="*/ 1097737 h 1097737"/>
                <a:gd name="connsiteX2" fmla="*/ 3091057 w 3091057"/>
                <a:gd name="connsiteY2" fmla="*/ 0 h 1097737"/>
                <a:gd name="connsiteX3" fmla="*/ 0 w 3091057"/>
                <a:gd name="connsiteY3" fmla="*/ 0 h 1097737"/>
              </a:gdLst>
              <a:ahLst/>
              <a:cxnLst>
                <a:cxn ang="0">
                  <a:pos x="connsiteX0" y="connsiteY0"/>
                </a:cxn>
                <a:cxn ang="1">
                  <a:pos x="connsiteX1" y="connsiteY1"/>
                </a:cxn>
                <a:cxn ang="2">
                  <a:pos x="connsiteX2" y="connsiteY2"/>
                </a:cxn>
                <a:cxn ang="3">
                  <a:pos x="connsiteX3" y="connsiteY3"/>
                </a:cxn>
              </a:cxnLst>
              <a:rect l="l" t="t" r="r" b="b"/>
              <a:pathLst>
                <a:path w="3091057" h="1097737">
                  <a:moveTo>
                    <a:pt x="0" y="1097737"/>
                  </a:moveTo>
                  <a:lnTo>
                    <a:pt x="3091057" y="1097737"/>
                  </a:lnTo>
                  <a:lnTo>
                    <a:pt x="3091057" y="0"/>
                  </a:lnTo>
                  <a:lnTo>
                    <a:pt x="0" y="0"/>
                  </a:lnTo>
                  <a:close/>
                </a:path>
              </a:pathLst>
            </a:custGeom>
            <a:solidFill>
              <a:srgbClr val="5B9BD4">
                <a:alpha val="100000"/>
              </a:srgbClr>
            </a:solidFill>
            <a:ln w="0" cap="flat">
              <a:solidFill>
                <a:srgbClr val="FFFFFF">
                  <a:alpha val="0"/>
                </a:srgbClr>
              </a:solidFill>
              <a:prstDash val="solid"/>
            </a:ln>
          </p:spPr>
          <p:style>
            <a:lnRef idx="1">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zh-CN" altLang="en-US" sz="2000">
                <a:solidFill>
                  <a:prstClr val="white"/>
                </a:solidFill>
                <a:latin typeface="Calibri" panose="020F0502020204030204"/>
                <a:ea typeface="宋体" panose="02010600030101010101" pitchFamily="2" charset="-122"/>
              </a:endParaRPr>
            </a:p>
          </p:txBody>
        </p:sp>
        <p:sp>
          <p:nvSpPr>
            <p:cNvPr id="16" name="TextBox 1"/>
            <p:cNvSpPr txBox="1"/>
            <p:nvPr/>
          </p:nvSpPr>
          <p:spPr>
            <a:xfrm>
              <a:off x="6677248" y="3925221"/>
              <a:ext cx="3197991" cy="313227"/>
            </a:xfrm>
            <a:prstGeom prst="rect">
              <a:avLst/>
            </a:prstGeom>
            <a:noFill/>
          </p:spPr>
          <p:txBody>
            <a:bodyPr wrap="none" lIns="0" tIns="0" rIns="0" rtlCol="0">
              <a:spAutoFit/>
            </a:bodyPr>
            <a:lstStyle/>
            <a:p>
              <a:pPr defTabSz="914354">
                <a:lnSpc>
                  <a:spcPts val="1999"/>
                </a:lnSpc>
                <a:defRPr/>
              </a:pPr>
              <a:r>
                <a:rPr lang="en-US" altLang="zh-CN" sz="2400" dirty="0">
                  <a:solidFill>
                    <a:srgbClr val="FFFFFF"/>
                  </a:solidFill>
                  <a:latin typeface="Arial Unicode MS" pitchFamily="18" charset="0"/>
                  <a:ea typeface="宋体" panose="02010600030101010101" pitchFamily="2" charset="-122"/>
                  <a:cs typeface="Arial Unicode MS" pitchFamily="18" charset="0"/>
                </a:rPr>
                <a:t>The cost of research is </a:t>
              </a:r>
            </a:p>
          </p:txBody>
        </p:sp>
        <p:sp>
          <p:nvSpPr>
            <p:cNvPr id="17" name="TextBox 1"/>
            <p:cNvSpPr txBox="1"/>
            <p:nvPr/>
          </p:nvSpPr>
          <p:spPr>
            <a:xfrm>
              <a:off x="6805412" y="4166826"/>
              <a:ext cx="3282950" cy="623248"/>
            </a:xfrm>
            <a:prstGeom prst="rect">
              <a:avLst/>
            </a:prstGeom>
            <a:noFill/>
          </p:spPr>
          <p:txBody>
            <a:bodyPr wrap="none" lIns="0" tIns="0" rIns="0" rtlCol="0">
              <a:spAutoFit/>
            </a:bodyPr>
            <a:lstStyle/>
            <a:p>
              <a:pPr defTabSz="914354">
                <a:lnSpc>
                  <a:spcPts val="1999"/>
                </a:lnSpc>
                <a:defRPr/>
              </a:pPr>
              <a:r>
                <a:rPr lang="en-US" altLang="zh-CN" sz="2400" dirty="0">
                  <a:solidFill>
                    <a:srgbClr val="FFFFFF"/>
                  </a:solidFill>
                  <a:latin typeface="Arial Unicode MS" pitchFamily="18" charset="0"/>
                  <a:ea typeface="宋体" panose="02010600030101010101" pitchFamily="2" charset="-122"/>
                  <a:cs typeface="Arial Unicode MS" pitchFamily="18" charset="0"/>
                </a:rPr>
                <a:t>high, but the cost of not </a:t>
              </a:r>
            </a:p>
            <a:p>
              <a:pPr marL="366768" defTabSz="914354">
                <a:lnSpc>
                  <a:spcPts val="2461"/>
                </a:lnSpc>
                <a:defRPr/>
              </a:pPr>
              <a:r>
                <a:rPr lang="en-US" altLang="zh-CN" sz="2400" dirty="0">
                  <a:solidFill>
                    <a:srgbClr val="FFFFFF"/>
                  </a:solidFill>
                  <a:latin typeface="Arial Unicode MS" pitchFamily="18" charset="0"/>
                  <a:ea typeface="宋体" panose="02010600030101010101" pitchFamily="2" charset="-122"/>
                  <a:cs typeface="Arial Unicode MS" pitchFamily="18" charset="0"/>
                </a:rPr>
                <a:t>doing it is higher.</a:t>
              </a:r>
            </a:p>
          </p:txBody>
        </p:sp>
      </p:grpSp>
      <p:sp>
        <p:nvSpPr>
          <p:cNvPr id="18" name="Freeform 3"/>
          <p:cNvSpPr/>
          <p:nvPr/>
        </p:nvSpPr>
        <p:spPr>
          <a:xfrm>
            <a:off x="6373816" y="1735129"/>
            <a:ext cx="3952513" cy="1247176"/>
          </a:xfrm>
          <a:custGeom>
            <a:avLst/>
            <a:gdLst>
              <a:gd name="connsiteX0" fmla="*/ 0 w 4355084"/>
              <a:gd name="connsiteY0" fmla="*/ 1374203 h 1374203"/>
              <a:gd name="connsiteX1" fmla="*/ 4355084 w 4355084"/>
              <a:gd name="connsiteY1" fmla="*/ 1374203 h 1374203"/>
              <a:gd name="connsiteX2" fmla="*/ 4355084 w 4355084"/>
              <a:gd name="connsiteY2" fmla="*/ 0 h 1374203"/>
              <a:gd name="connsiteX3" fmla="*/ 0 w 4355084"/>
              <a:gd name="connsiteY3" fmla="*/ 0 h 1374203"/>
            </a:gdLst>
            <a:ahLst/>
            <a:cxnLst>
              <a:cxn ang="0">
                <a:pos x="connsiteX0" y="connsiteY0"/>
              </a:cxn>
              <a:cxn ang="1">
                <a:pos x="connsiteX1" y="connsiteY1"/>
              </a:cxn>
              <a:cxn ang="2">
                <a:pos x="connsiteX2" y="connsiteY2"/>
              </a:cxn>
              <a:cxn ang="3">
                <a:pos x="connsiteX3" y="connsiteY3"/>
              </a:cxn>
            </a:cxnLst>
            <a:rect l="l" t="t" r="r" b="b"/>
            <a:pathLst>
              <a:path w="4355084" h="1374203">
                <a:moveTo>
                  <a:pt x="0" y="1374203"/>
                </a:moveTo>
                <a:lnTo>
                  <a:pt x="4355084" y="1374203"/>
                </a:lnTo>
                <a:lnTo>
                  <a:pt x="4355084" y="0"/>
                </a:lnTo>
                <a:lnTo>
                  <a:pt x="0" y="0"/>
                </a:lnTo>
                <a:close/>
              </a:path>
            </a:pathLst>
          </a:custGeom>
          <a:solidFill>
            <a:srgbClr val="FFFFFF">
              <a:alpha val="100000"/>
            </a:srgbClr>
          </a:solidFill>
          <a:ln w="0" cap="flat">
            <a:solidFill>
              <a:srgbClr val="FFFFFF">
                <a:alpha val="0"/>
              </a:srgbClr>
            </a:solidFill>
            <a:prstDash val="solid"/>
          </a:ln>
        </p:spPr>
        <p:style>
          <a:lnRef idx="1">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zh-CN" altLang="en-US" sz="2000">
              <a:solidFill>
                <a:prstClr val="white"/>
              </a:solidFill>
              <a:latin typeface="Calibri" panose="020F0502020204030204"/>
              <a:ea typeface="宋体" panose="02010600030101010101" pitchFamily="2" charset="-122"/>
            </a:endParaRPr>
          </a:p>
        </p:txBody>
      </p:sp>
      <p:sp>
        <p:nvSpPr>
          <p:cNvPr id="20" name="TextBox 1"/>
          <p:cNvSpPr txBox="1"/>
          <p:nvPr/>
        </p:nvSpPr>
        <p:spPr>
          <a:xfrm>
            <a:off x="6368733" y="1208505"/>
            <a:ext cx="4376419" cy="2262158"/>
          </a:xfrm>
          <a:prstGeom prst="rect">
            <a:avLst/>
          </a:prstGeom>
          <a:noFill/>
        </p:spPr>
        <p:txBody>
          <a:bodyPr wrap="square" lIns="0" tIns="0" rIns="0" rtlCol="0">
            <a:spAutoFit/>
          </a:bodyPr>
          <a:lstStyle>
            <a:defPPr>
              <a:defRPr lang="en-SA"/>
            </a:defPPr>
            <a:lvl1pPr>
              <a:defRPr>
                <a:solidFill>
                  <a:srgbClr val="000000"/>
                </a:solidFill>
                <a:latin typeface="Arial Unicode MS" pitchFamily="18" charset="0"/>
                <a:cs typeface="Arial Unicode MS" pitchFamily="18" charset="0"/>
              </a:defRPr>
            </a:lvl1pPr>
          </a:lstStyle>
          <a:p>
            <a:pPr defTabSz="914354">
              <a:defRPr/>
            </a:pPr>
            <a:r>
              <a:rPr lang="en-US" altLang="zh-CN" dirty="0">
                <a:ea typeface="宋体" panose="02010600030101010101" pitchFamily="2" charset="-122"/>
              </a:rPr>
              <a:t>It is the Responsibility of managers to conduct the research systematically</a:t>
            </a:r>
          </a:p>
          <a:p>
            <a:pPr defTabSz="914354">
              <a:defRPr/>
            </a:pPr>
            <a:r>
              <a:rPr lang="en-US" altLang="zh-CN" dirty="0">
                <a:ea typeface="宋体" panose="02010600030101010101" pitchFamily="2" charset="-122"/>
              </a:rPr>
              <a:t>•  Think carefully about the research objectives </a:t>
            </a:r>
          </a:p>
          <a:p>
            <a:pPr defTabSz="914354">
              <a:defRPr/>
            </a:pPr>
            <a:r>
              <a:rPr lang="en-US" altLang="zh-CN" dirty="0">
                <a:ea typeface="宋体" panose="02010600030101010101" pitchFamily="2" charset="-122"/>
              </a:rPr>
              <a:t>•  Formulate questions in advance</a:t>
            </a:r>
          </a:p>
          <a:p>
            <a:pPr defTabSz="914354">
              <a:defRPr/>
            </a:pPr>
            <a:r>
              <a:rPr lang="en-US" altLang="zh-CN" dirty="0">
                <a:ea typeface="宋体" panose="02010600030101010101" pitchFamily="2" charset="-122"/>
              </a:rPr>
              <a:t>•  Recognize the biases introduced by smaller samples  and less skilled researchers</a:t>
            </a:r>
          </a:p>
        </p:txBody>
      </p:sp>
      <p:sp>
        <p:nvSpPr>
          <p:cNvPr id="22" name="Freeform 3"/>
          <p:cNvSpPr/>
          <p:nvPr/>
        </p:nvSpPr>
        <p:spPr>
          <a:xfrm>
            <a:off x="5175983" y="462539"/>
            <a:ext cx="6761918" cy="647986"/>
          </a:xfrm>
          <a:custGeom>
            <a:avLst/>
            <a:gdLst>
              <a:gd name="connsiteX0" fmla="*/ 0 w 5942012"/>
              <a:gd name="connsiteY0" fmla="*/ 0 h 668126"/>
              <a:gd name="connsiteX1" fmla="*/ 5942012 w 5942012"/>
              <a:gd name="connsiteY1" fmla="*/ 0 h 668126"/>
              <a:gd name="connsiteX2" fmla="*/ 5942012 w 5942012"/>
              <a:gd name="connsiteY2" fmla="*/ 668126 h 668126"/>
              <a:gd name="connsiteX3" fmla="*/ 0 w 5942012"/>
              <a:gd name="connsiteY3" fmla="*/ 668126 h 668126"/>
            </a:gdLst>
            <a:ahLst/>
            <a:cxnLst>
              <a:cxn ang="0">
                <a:pos x="connsiteX0" y="connsiteY0"/>
              </a:cxn>
              <a:cxn ang="1">
                <a:pos x="connsiteX1" y="connsiteY1"/>
              </a:cxn>
              <a:cxn ang="2">
                <a:pos x="connsiteX2" y="connsiteY2"/>
              </a:cxn>
              <a:cxn ang="3">
                <a:pos x="connsiteX3" y="connsiteY3"/>
              </a:cxn>
            </a:cxnLst>
            <a:rect l="l" t="t" r="r" b="b"/>
            <a:pathLst>
              <a:path w="5942012" h="668126">
                <a:moveTo>
                  <a:pt x="0" y="0"/>
                </a:moveTo>
                <a:lnTo>
                  <a:pt x="5942012" y="0"/>
                </a:lnTo>
                <a:lnTo>
                  <a:pt x="5942012" y="668126"/>
                </a:lnTo>
                <a:lnTo>
                  <a:pt x="0" y="668126"/>
                </a:lnTo>
                <a:close/>
              </a:path>
            </a:pathLst>
          </a:custGeom>
          <a:solidFill>
            <a:schemeClr val="bg1"/>
          </a:solidFill>
          <a:ln w="10060" cap="flat">
            <a:solidFill>
              <a:srgbClr val="5B9BD4">
                <a:alpha val="100000"/>
              </a:srgbClr>
            </a:solidFill>
            <a:prstDash val="solid"/>
          </a:ln>
        </p:spPr>
        <p:style>
          <a:lnRef idx="1">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lang="en-US" altLang="zh-CN" sz="1600" b="1" dirty="0">
                <a:solidFill>
                  <a:srgbClr val="C00000"/>
                </a:solidFill>
                <a:latin typeface="Arial Unicode MS" pitchFamily="18" charset="0"/>
                <a:ea typeface="宋体" panose="02010600030101010101" pitchFamily="2" charset="-122"/>
                <a:cs typeface="Arial Unicode MS" pitchFamily="18" charset="0"/>
              </a:rPr>
              <a:t>Marketing Research in Small Businesses and Nonprofit Organizations and International Marketing Research</a:t>
            </a:r>
          </a:p>
          <a:p>
            <a:pPr algn="ctr" defTabSz="914354">
              <a:defRPr/>
            </a:pPr>
            <a:endParaRPr lang="zh-CN" altLang="en-US" sz="1600" dirty="0">
              <a:solidFill>
                <a:prstClr val="white"/>
              </a:solidFill>
              <a:latin typeface="Calibri" panose="020F0502020204030204"/>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2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p:cNvSpPr/>
          <p:nvPr/>
        </p:nvSpPr>
        <p:spPr>
          <a:xfrm>
            <a:off x="6191397" y="963812"/>
            <a:ext cx="32849" cy="4926000"/>
          </a:xfrm>
          <a:custGeom>
            <a:avLst/>
            <a:gdLst>
              <a:gd name="connsiteX0" fmla="*/ 0 w 36195"/>
              <a:gd name="connsiteY0" fmla="*/ 5427722 h 5427722"/>
              <a:gd name="connsiteX1" fmla="*/ 36195 w 36195"/>
              <a:gd name="connsiteY1" fmla="*/ 5427722 h 5427722"/>
              <a:gd name="connsiteX2" fmla="*/ 36195 w 36195"/>
              <a:gd name="connsiteY2" fmla="*/ 0 h 5427722"/>
              <a:gd name="connsiteX3" fmla="*/ 0 w 36195"/>
              <a:gd name="connsiteY3" fmla="*/ 0 h 5427722"/>
            </a:gdLst>
            <a:ahLst/>
            <a:cxnLst>
              <a:cxn ang="0">
                <a:pos x="connsiteX0" y="connsiteY0"/>
              </a:cxn>
              <a:cxn ang="1">
                <a:pos x="connsiteX1" y="connsiteY1"/>
              </a:cxn>
              <a:cxn ang="2">
                <a:pos x="connsiteX2" y="connsiteY2"/>
              </a:cxn>
              <a:cxn ang="3">
                <a:pos x="connsiteX3" y="connsiteY3"/>
              </a:cxn>
            </a:cxnLst>
            <a:rect l="l" t="t" r="r" b="b"/>
            <a:pathLst>
              <a:path w="36195" h="5427722">
                <a:moveTo>
                  <a:pt x="0" y="5427722"/>
                </a:moveTo>
                <a:lnTo>
                  <a:pt x="36195" y="5427722"/>
                </a:lnTo>
                <a:lnTo>
                  <a:pt x="36195" y="0"/>
                </a:lnTo>
                <a:lnTo>
                  <a:pt x="0" y="0"/>
                </a:lnTo>
                <a:close/>
              </a:path>
            </a:pathLst>
          </a:custGeom>
          <a:solidFill>
            <a:srgbClr val="5B9BD4">
              <a:alpha val="100000"/>
            </a:srgbClr>
          </a:solidFill>
          <a:ln w="12700" cap="flat">
            <a:solidFill>
              <a:srgbClr val="FFFFFF">
                <a:alpha val="0"/>
              </a:srgbClr>
            </a:solidFill>
            <a:prstDash val="solid"/>
          </a:ln>
        </p:spPr>
        <p:style>
          <a:lnRef idx="1">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zh-CN" altLang="en-US" sz="1635">
              <a:solidFill>
                <a:prstClr val="white"/>
              </a:solidFill>
              <a:latin typeface="Calibri" panose="020F0502020204030204"/>
              <a:ea typeface="宋体" panose="02010600030101010101" pitchFamily="2" charset="-122"/>
            </a:endParaRPr>
          </a:p>
        </p:txBody>
      </p:sp>
      <p:sp>
        <p:nvSpPr>
          <p:cNvPr id="6" name="Freeform 3"/>
          <p:cNvSpPr/>
          <p:nvPr/>
        </p:nvSpPr>
        <p:spPr>
          <a:xfrm>
            <a:off x="6191393" y="963815"/>
            <a:ext cx="32848" cy="4925999"/>
          </a:xfrm>
          <a:custGeom>
            <a:avLst/>
            <a:gdLst>
              <a:gd name="connsiteX0" fmla="*/ 0 w 36194"/>
              <a:gd name="connsiteY0" fmla="*/ 0 h 5427721"/>
              <a:gd name="connsiteX1" fmla="*/ 36194 w 36194"/>
              <a:gd name="connsiteY1" fmla="*/ 0 h 5427721"/>
              <a:gd name="connsiteX2" fmla="*/ 36194 w 36194"/>
              <a:gd name="connsiteY2" fmla="*/ 5427721 h 5427721"/>
              <a:gd name="connsiteX3" fmla="*/ 0 w 36194"/>
              <a:gd name="connsiteY3" fmla="*/ 5427721 h 5427721"/>
            </a:gdLst>
            <a:ahLst/>
            <a:cxnLst>
              <a:cxn ang="0">
                <a:pos x="connsiteX0" y="connsiteY0"/>
              </a:cxn>
              <a:cxn ang="1">
                <a:pos x="connsiteX1" y="connsiteY1"/>
              </a:cxn>
              <a:cxn ang="2">
                <a:pos x="connsiteX2" y="connsiteY2"/>
              </a:cxn>
              <a:cxn ang="3">
                <a:pos x="connsiteX3" y="connsiteY3"/>
              </a:cxn>
            </a:cxnLst>
            <a:rect l="l" t="t" r="r" b="b"/>
            <a:pathLst>
              <a:path w="36194" h="5427721">
                <a:moveTo>
                  <a:pt x="0" y="0"/>
                </a:moveTo>
                <a:lnTo>
                  <a:pt x="36194" y="0"/>
                </a:lnTo>
                <a:lnTo>
                  <a:pt x="36194" y="5427721"/>
                </a:lnTo>
                <a:lnTo>
                  <a:pt x="0" y="5427721"/>
                </a:lnTo>
                <a:close/>
              </a:path>
            </a:pathLst>
          </a:custGeom>
          <a:solidFill>
            <a:srgbClr val="FFFFFF">
              <a:alpha val="0"/>
            </a:srgbClr>
          </a:solidFill>
          <a:ln w="10060" cap="flat">
            <a:solidFill>
              <a:srgbClr val="41719B">
                <a:alpha val="100000"/>
              </a:srgbClr>
            </a:solidFill>
            <a:prstDash val="solid"/>
          </a:ln>
        </p:spPr>
        <p:style>
          <a:lnRef idx="1">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zh-CN" altLang="en-US" sz="1635">
              <a:solidFill>
                <a:prstClr val="white"/>
              </a:solidFill>
              <a:latin typeface="Calibri" panose="020F0502020204030204"/>
              <a:ea typeface="宋体" panose="02010600030101010101" pitchFamily="2" charset="-122"/>
            </a:endParaRPr>
          </a:p>
        </p:txBody>
      </p:sp>
      <p:sp>
        <p:nvSpPr>
          <p:cNvPr id="7" name="Freeform 3"/>
          <p:cNvSpPr/>
          <p:nvPr/>
        </p:nvSpPr>
        <p:spPr>
          <a:xfrm>
            <a:off x="1771744" y="3695368"/>
            <a:ext cx="8704157" cy="54961"/>
          </a:xfrm>
          <a:custGeom>
            <a:avLst/>
            <a:gdLst>
              <a:gd name="connsiteX0" fmla="*/ 0 w 9590691"/>
              <a:gd name="connsiteY0" fmla="*/ 60559 h 60559"/>
              <a:gd name="connsiteX1" fmla="*/ 9590691 w 9590691"/>
              <a:gd name="connsiteY1" fmla="*/ 60559 h 60559"/>
              <a:gd name="connsiteX2" fmla="*/ 9590691 w 9590691"/>
              <a:gd name="connsiteY2" fmla="*/ 0 h 60559"/>
              <a:gd name="connsiteX3" fmla="*/ 0 w 9590691"/>
              <a:gd name="connsiteY3" fmla="*/ 0 h 60559"/>
            </a:gdLst>
            <a:ahLst/>
            <a:cxnLst>
              <a:cxn ang="0">
                <a:pos x="connsiteX0" y="connsiteY0"/>
              </a:cxn>
              <a:cxn ang="1">
                <a:pos x="connsiteX1" y="connsiteY1"/>
              </a:cxn>
              <a:cxn ang="2">
                <a:pos x="connsiteX2" y="connsiteY2"/>
              </a:cxn>
              <a:cxn ang="3">
                <a:pos x="connsiteX3" y="connsiteY3"/>
              </a:cxn>
            </a:cxnLst>
            <a:rect l="l" t="t" r="r" b="b"/>
            <a:pathLst>
              <a:path w="9590691" h="60559">
                <a:moveTo>
                  <a:pt x="0" y="60559"/>
                </a:moveTo>
                <a:lnTo>
                  <a:pt x="9590691" y="60559"/>
                </a:lnTo>
                <a:lnTo>
                  <a:pt x="9590691" y="0"/>
                </a:lnTo>
                <a:lnTo>
                  <a:pt x="0" y="0"/>
                </a:lnTo>
                <a:close/>
              </a:path>
            </a:pathLst>
          </a:custGeom>
          <a:solidFill>
            <a:srgbClr val="5B9BD4">
              <a:alpha val="100000"/>
            </a:srgbClr>
          </a:solidFill>
          <a:ln w="0" cap="flat">
            <a:solidFill>
              <a:srgbClr val="FFFFFF">
                <a:alpha val="0"/>
              </a:srgbClr>
            </a:solidFill>
            <a:prstDash val="solid"/>
          </a:ln>
        </p:spPr>
        <p:style>
          <a:lnRef idx="1">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zh-CN" altLang="en-US" sz="1635">
              <a:solidFill>
                <a:prstClr val="white"/>
              </a:solidFill>
              <a:latin typeface="Calibri" panose="020F0502020204030204"/>
              <a:ea typeface="宋体" panose="02010600030101010101" pitchFamily="2" charset="-122"/>
            </a:endParaRPr>
          </a:p>
        </p:txBody>
      </p:sp>
      <p:sp>
        <p:nvSpPr>
          <p:cNvPr id="2" name="TextBox 1"/>
          <p:cNvSpPr txBox="1"/>
          <p:nvPr/>
        </p:nvSpPr>
        <p:spPr>
          <a:xfrm>
            <a:off x="407072" y="1832123"/>
            <a:ext cx="5431317" cy="1769715"/>
          </a:xfrm>
          <a:prstGeom prst="rect">
            <a:avLst/>
          </a:prstGeom>
          <a:noFill/>
        </p:spPr>
        <p:txBody>
          <a:bodyPr wrap="square" lIns="0" tIns="0" rIns="0" rtlCol="0">
            <a:spAutoFit/>
          </a:bodyPr>
          <a:lstStyle/>
          <a:p>
            <a:pPr defTabSz="914354">
              <a:defRPr/>
            </a:pPr>
            <a:r>
              <a:rPr lang="en-US" altLang="zh-CN" sz="1600" dirty="0">
                <a:solidFill>
                  <a:srgbClr val="000000"/>
                </a:solidFill>
                <a:latin typeface="Arial" pitchFamily="18" charset="0"/>
                <a:ea typeface="宋体" panose="02010600030101010101" pitchFamily="2" charset="-122"/>
                <a:cs typeface="Arial" pitchFamily="18" charset="0"/>
              </a:rPr>
              <a:t>•</a:t>
            </a:r>
            <a:r>
              <a:rPr lang="en-US" altLang="zh-CN" sz="1600" dirty="0">
                <a:solidFill>
                  <a:srgbClr val="000000"/>
                </a:solidFill>
                <a:latin typeface="Arial Unicode MS" pitchFamily="18" charset="0"/>
                <a:ea typeface="宋体" panose="02010600030101010101" pitchFamily="2" charset="-122"/>
                <a:cs typeface="Arial Unicode MS" pitchFamily="18" charset="0"/>
              </a:rPr>
              <a:t>  Failure to address privacy issues </a:t>
            </a:r>
          </a:p>
          <a:p>
            <a:pPr marL="246367" defTabSz="914354">
              <a:defRPr/>
            </a:pPr>
            <a:r>
              <a:rPr lang="en-US" altLang="zh-CN" sz="1600" dirty="0">
                <a:solidFill>
                  <a:srgbClr val="000000"/>
                </a:solidFill>
                <a:latin typeface="Arial Unicode MS" pitchFamily="18" charset="0"/>
                <a:ea typeface="宋体" panose="02010600030101010101" pitchFamily="2" charset="-122"/>
                <a:cs typeface="Arial Unicode MS" pitchFamily="18" charset="0"/>
              </a:rPr>
              <a:t>results in. Angry, less cooperative </a:t>
            </a:r>
          </a:p>
          <a:p>
            <a:pPr marL="246367" defTabSz="914354">
              <a:defRPr/>
            </a:pPr>
            <a:r>
              <a:rPr lang="en-US" altLang="zh-CN" sz="1600" dirty="0">
                <a:solidFill>
                  <a:srgbClr val="000000"/>
                </a:solidFill>
                <a:latin typeface="Arial Unicode MS" pitchFamily="18" charset="0"/>
                <a:ea typeface="宋体" panose="02010600030101010101" pitchFamily="2" charset="-122"/>
                <a:cs typeface="Arial Unicode MS" pitchFamily="18" charset="0"/>
              </a:rPr>
              <a:t>consumers as well as leads to</a:t>
            </a:r>
          </a:p>
          <a:p>
            <a:pPr marL="246367" defTabSz="914354">
              <a:defRPr/>
            </a:pPr>
            <a:r>
              <a:rPr lang="en-US" altLang="zh-CN" sz="1600" dirty="0">
                <a:solidFill>
                  <a:srgbClr val="000000"/>
                </a:solidFill>
                <a:latin typeface="Arial Unicode MS" pitchFamily="18" charset="0"/>
                <a:ea typeface="宋体" panose="02010600030101010101" pitchFamily="2" charset="-122"/>
                <a:cs typeface="Arial Unicode MS" pitchFamily="18" charset="0"/>
              </a:rPr>
              <a:t>government intervention.</a:t>
            </a:r>
          </a:p>
          <a:p>
            <a:pPr defTabSz="914354">
              <a:defRPr/>
            </a:pPr>
            <a:r>
              <a:rPr lang="en-US" altLang="zh-CN" sz="1600" dirty="0">
                <a:solidFill>
                  <a:srgbClr val="000000"/>
                </a:solidFill>
                <a:latin typeface="Arial" pitchFamily="18" charset="0"/>
                <a:ea typeface="宋体" panose="02010600030101010101" pitchFamily="2" charset="-122"/>
                <a:cs typeface="Arial" pitchFamily="18" charset="0"/>
              </a:rPr>
              <a:t>•</a:t>
            </a:r>
            <a:r>
              <a:rPr lang="en-US" altLang="zh-CN" sz="1600" dirty="0">
                <a:solidFill>
                  <a:srgbClr val="000000"/>
                </a:solidFill>
                <a:latin typeface="Arial Unicode MS" pitchFamily="18" charset="0"/>
                <a:ea typeface="宋体" panose="02010600030101010101" pitchFamily="2" charset="-122"/>
                <a:cs typeface="Arial Unicode MS" pitchFamily="18" charset="0"/>
              </a:rPr>
              <a:t>  Target made some customers upset </a:t>
            </a:r>
          </a:p>
          <a:p>
            <a:pPr marL="246367" defTabSz="914354">
              <a:defRPr/>
            </a:pPr>
            <a:r>
              <a:rPr lang="en-US" altLang="zh-CN" sz="1600" dirty="0">
                <a:solidFill>
                  <a:srgbClr val="000000"/>
                </a:solidFill>
                <a:latin typeface="Arial Unicode MS" pitchFamily="18" charset="0"/>
                <a:ea typeface="宋体" panose="02010600030101010101" pitchFamily="2" charset="-122"/>
                <a:cs typeface="Arial Unicode MS" pitchFamily="18" charset="0"/>
              </a:rPr>
              <a:t>by using their buying histories to </a:t>
            </a:r>
          </a:p>
          <a:p>
            <a:pPr marL="246367" defTabSz="914354">
              <a:defRPr/>
            </a:pPr>
            <a:r>
              <a:rPr lang="en-US" altLang="zh-CN" sz="1600" dirty="0">
                <a:solidFill>
                  <a:srgbClr val="000000"/>
                </a:solidFill>
                <a:latin typeface="Arial Unicode MS" pitchFamily="18" charset="0"/>
                <a:ea typeface="宋体" panose="02010600030101010101" pitchFamily="2" charset="-122"/>
                <a:cs typeface="Arial Unicode MS" pitchFamily="18" charset="0"/>
              </a:rPr>
              <a:t>figure out “private” things about them</a:t>
            </a:r>
          </a:p>
        </p:txBody>
      </p:sp>
      <p:pic>
        <p:nvPicPr>
          <p:cNvPr id="11" name="Picture 3"/>
          <p:cNvPicPr>
            <a:picLocks/>
          </p:cNvPicPr>
          <p:nvPr/>
        </p:nvPicPr>
        <p:blipFill>
          <a:blip r:embed="rId2"/>
          <a:srcRect/>
          <a:stretch>
            <a:fillRect/>
          </a:stretch>
        </p:blipFill>
        <p:spPr bwMode="auto">
          <a:xfrm>
            <a:off x="4090740" y="1763487"/>
            <a:ext cx="2039841" cy="1821856"/>
          </a:xfrm>
          <a:prstGeom prst="rect">
            <a:avLst/>
          </a:prstGeom>
          <a:noFill/>
        </p:spPr>
      </p:pic>
      <p:sp>
        <p:nvSpPr>
          <p:cNvPr id="12" name="Freeform 3"/>
          <p:cNvSpPr/>
          <p:nvPr/>
        </p:nvSpPr>
        <p:spPr>
          <a:xfrm>
            <a:off x="6577251" y="1763207"/>
            <a:ext cx="3606655" cy="1461188"/>
          </a:xfrm>
          <a:custGeom>
            <a:avLst/>
            <a:gdLst>
              <a:gd name="connsiteX0" fmla="*/ 0 w 3973999"/>
              <a:gd name="connsiteY0" fmla="*/ 1610013 h 1610013"/>
              <a:gd name="connsiteX1" fmla="*/ 3973999 w 3973999"/>
              <a:gd name="connsiteY1" fmla="*/ 1610013 h 1610013"/>
              <a:gd name="connsiteX2" fmla="*/ 3973999 w 3973999"/>
              <a:gd name="connsiteY2" fmla="*/ 0 h 1610013"/>
              <a:gd name="connsiteX3" fmla="*/ 0 w 3973999"/>
              <a:gd name="connsiteY3" fmla="*/ 0 h 1610013"/>
            </a:gdLst>
            <a:ahLst/>
            <a:cxnLst>
              <a:cxn ang="0">
                <a:pos x="connsiteX0" y="connsiteY0"/>
              </a:cxn>
              <a:cxn ang="1">
                <a:pos x="connsiteX1" y="connsiteY1"/>
              </a:cxn>
              <a:cxn ang="2">
                <a:pos x="connsiteX2" y="connsiteY2"/>
              </a:cxn>
              <a:cxn ang="3">
                <a:pos x="connsiteX3" y="connsiteY3"/>
              </a:cxn>
            </a:cxnLst>
            <a:rect l="l" t="t" r="r" b="b"/>
            <a:pathLst>
              <a:path w="3973999" h="1610013">
                <a:moveTo>
                  <a:pt x="0" y="1610013"/>
                </a:moveTo>
                <a:lnTo>
                  <a:pt x="3973999" y="1610013"/>
                </a:lnTo>
                <a:lnTo>
                  <a:pt x="3973999" y="0"/>
                </a:lnTo>
                <a:lnTo>
                  <a:pt x="0" y="0"/>
                </a:lnTo>
                <a:close/>
              </a:path>
            </a:pathLst>
          </a:custGeom>
          <a:solidFill>
            <a:srgbClr val="FFFFFF">
              <a:alpha val="100000"/>
            </a:srgbClr>
          </a:solidFill>
          <a:ln w="12700" cap="flat">
            <a:solidFill>
              <a:srgbClr val="FFFFFF">
                <a:alpha val="0"/>
              </a:srgbClr>
            </a:solidFill>
            <a:prstDash val="solid"/>
          </a:ln>
        </p:spPr>
        <p:style>
          <a:lnRef idx="1">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zh-CN" altLang="en-US" sz="1635">
              <a:solidFill>
                <a:prstClr val="white"/>
              </a:solidFill>
              <a:latin typeface="Calibri" panose="020F0502020204030204"/>
              <a:ea typeface="宋体" panose="02010600030101010101" pitchFamily="2" charset="-122"/>
            </a:endParaRPr>
          </a:p>
        </p:txBody>
      </p:sp>
      <p:sp>
        <p:nvSpPr>
          <p:cNvPr id="14" name="TextBox 1"/>
          <p:cNvSpPr txBox="1"/>
          <p:nvPr/>
        </p:nvSpPr>
        <p:spPr>
          <a:xfrm>
            <a:off x="6390559" y="1768854"/>
            <a:ext cx="4745144" cy="1677382"/>
          </a:xfrm>
          <a:prstGeom prst="rect">
            <a:avLst/>
          </a:prstGeom>
          <a:noFill/>
        </p:spPr>
        <p:txBody>
          <a:bodyPr wrap="square" lIns="0" tIns="0" rIns="0" rtlCol="0">
            <a:spAutoFit/>
          </a:bodyPr>
          <a:lstStyle>
            <a:defPPr>
              <a:defRPr lang="en-SA"/>
            </a:defPPr>
            <a:lvl1pPr>
              <a:defRPr sz="1600">
                <a:solidFill>
                  <a:srgbClr val="000000"/>
                </a:solidFill>
                <a:latin typeface="Arial" pitchFamily="18" charset="0"/>
                <a:cs typeface="Arial" pitchFamily="18" charset="0"/>
              </a:defRPr>
            </a:lvl1pPr>
          </a:lstStyle>
          <a:p>
            <a:pPr defTabSz="914354">
              <a:defRPr/>
            </a:pPr>
            <a:r>
              <a:rPr lang="en-US" altLang="zh-CN" dirty="0">
                <a:ea typeface="宋体" panose="02010600030101010101" pitchFamily="2" charset="-122"/>
              </a:rPr>
              <a:t>•  Best approaches for researchers:</a:t>
            </a:r>
          </a:p>
          <a:p>
            <a:pPr marL="457178" lvl="1" defTabSz="914354">
              <a:defRPr/>
            </a:pPr>
            <a:r>
              <a:rPr lang="en-US" altLang="zh-CN" dirty="0">
                <a:solidFill>
                  <a:prstClr val="black"/>
                </a:solidFill>
                <a:latin typeface="Calibri" panose="020F0502020204030204"/>
                <a:ea typeface="宋体" panose="02010600030101010101" pitchFamily="2" charset="-122"/>
              </a:rPr>
              <a:t>• Asking only for the information needed</a:t>
            </a:r>
          </a:p>
          <a:p>
            <a:pPr marL="457178" lvl="1" defTabSz="914354">
              <a:defRPr/>
            </a:pPr>
            <a:r>
              <a:rPr lang="en-US" altLang="zh-CN" dirty="0">
                <a:solidFill>
                  <a:prstClr val="black"/>
                </a:solidFill>
                <a:latin typeface="Calibri" panose="020F0502020204030204"/>
                <a:ea typeface="宋体" panose="02010600030101010101" pitchFamily="2" charset="-122"/>
              </a:rPr>
              <a:t>• Using the information responsibly to  provide customer value</a:t>
            </a:r>
          </a:p>
          <a:p>
            <a:pPr marL="457178" lvl="1" defTabSz="914354">
              <a:defRPr/>
            </a:pPr>
            <a:r>
              <a:rPr lang="en-US" altLang="zh-CN" dirty="0">
                <a:solidFill>
                  <a:prstClr val="black"/>
                </a:solidFill>
                <a:latin typeface="Calibri" panose="020F0502020204030204"/>
                <a:ea typeface="宋体" panose="02010600030101010101" pitchFamily="2" charset="-122"/>
              </a:rPr>
              <a:t>• Avoiding sharing the information without </a:t>
            </a:r>
          </a:p>
          <a:p>
            <a:pPr marL="457178" lvl="1" defTabSz="914354">
              <a:defRPr/>
            </a:pPr>
            <a:r>
              <a:rPr lang="en-US" altLang="zh-CN" dirty="0">
                <a:solidFill>
                  <a:prstClr val="black"/>
                </a:solidFill>
                <a:latin typeface="Calibri" panose="020F0502020204030204"/>
                <a:ea typeface="宋体" panose="02010600030101010101" pitchFamily="2" charset="-122"/>
              </a:rPr>
              <a:t>the customer’s permission.</a:t>
            </a:r>
          </a:p>
        </p:txBody>
      </p:sp>
      <p:sp>
        <p:nvSpPr>
          <p:cNvPr id="15" name="TextBox 1"/>
          <p:cNvSpPr txBox="1"/>
          <p:nvPr/>
        </p:nvSpPr>
        <p:spPr>
          <a:xfrm>
            <a:off x="585959" y="4203276"/>
            <a:ext cx="5439120" cy="1769715"/>
          </a:xfrm>
          <a:prstGeom prst="rect">
            <a:avLst/>
          </a:prstGeom>
          <a:noFill/>
        </p:spPr>
        <p:txBody>
          <a:bodyPr wrap="square" lIns="0" tIns="0" rIns="0" rtlCol="0">
            <a:spAutoFit/>
          </a:bodyPr>
          <a:lstStyle>
            <a:defPPr>
              <a:defRPr lang="en-SA"/>
            </a:defPPr>
            <a:lvl1pPr>
              <a:defRPr sz="1600">
                <a:solidFill>
                  <a:srgbClr val="000000"/>
                </a:solidFill>
                <a:latin typeface="Arial" pitchFamily="18" charset="0"/>
                <a:cs typeface="Arial" pitchFamily="18" charset="0"/>
              </a:defRPr>
            </a:lvl1pPr>
          </a:lstStyle>
          <a:p>
            <a:pPr defTabSz="914354">
              <a:defRPr/>
            </a:pPr>
            <a:r>
              <a:rPr lang="en-US" altLang="zh-CN" dirty="0">
                <a:ea typeface="宋体" panose="02010600030101010101" pitchFamily="2" charset="-122"/>
              </a:rPr>
              <a:t>• Few advertisers rig their research designs or deliberately </a:t>
            </a:r>
          </a:p>
          <a:p>
            <a:pPr defTabSz="914354">
              <a:defRPr/>
            </a:pPr>
            <a:r>
              <a:rPr lang="en-US" altLang="zh-CN" dirty="0">
                <a:ea typeface="宋体" panose="02010600030101010101" pitchFamily="2" charset="-122"/>
              </a:rPr>
              <a:t>misrepresent the findings.</a:t>
            </a:r>
          </a:p>
          <a:p>
            <a:pPr defTabSz="914354">
              <a:defRPr/>
            </a:pPr>
            <a:r>
              <a:rPr lang="en-US" altLang="zh-CN" dirty="0">
                <a:ea typeface="宋体" panose="02010600030101010101" pitchFamily="2" charset="-122"/>
              </a:rPr>
              <a:t>• Solutions:</a:t>
            </a:r>
          </a:p>
          <a:p>
            <a:pPr defTabSz="914354">
              <a:defRPr/>
            </a:pPr>
            <a:r>
              <a:rPr lang="en-US" altLang="zh-CN" dirty="0">
                <a:ea typeface="宋体" panose="02010600030101010101" pitchFamily="2" charset="-122"/>
              </a:rPr>
              <a:t>• Development of codes of research ethics and </a:t>
            </a:r>
          </a:p>
          <a:p>
            <a:pPr defTabSz="914354">
              <a:defRPr/>
            </a:pPr>
            <a:r>
              <a:rPr lang="en-US" altLang="zh-CN" dirty="0">
                <a:ea typeface="宋体" panose="02010600030101010101" pitchFamily="2" charset="-122"/>
              </a:rPr>
              <a:t>standards of conduct</a:t>
            </a:r>
          </a:p>
          <a:p>
            <a:pPr defTabSz="914354">
              <a:defRPr/>
            </a:pPr>
            <a:r>
              <a:rPr lang="en-US" altLang="zh-CN" dirty="0">
                <a:ea typeface="宋体" panose="02010600030101010101" pitchFamily="2" charset="-122"/>
              </a:rPr>
              <a:t>• Companies must accept responsibility to protect </a:t>
            </a:r>
          </a:p>
          <a:p>
            <a:pPr defTabSz="914354">
              <a:defRPr/>
            </a:pPr>
            <a:r>
              <a:rPr lang="en-US" altLang="zh-CN" dirty="0">
                <a:ea typeface="宋体" panose="02010600030101010101" pitchFamily="2" charset="-122"/>
              </a:rPr>
              <a:t>consumers’ best interests and their own.</a:t>
            </a:r>
          </a:p>
        </p:txBody>
      </p:sp>
      <p:sp>
        <p:nvSpPr>
          <p:cNvPr id="16" name="Freeform 3"/>
          <p:cNvSpPr/>
          <p:nvPr/>
        </p:nvSpPr>
        <p:spPr>
          <a:xfrm>
            <a:off x="6324863" y="3776906"/>
            <a:ext cx="4535644" cy="2057946"/>
          </a:xfrm>
          <a:custGeom>
            <a:avLst/>
            <a:gdLst>
              <a:gd name="connsiteX0" fmla="*/ 0 w 4530185"/>
              <a:gd name="connsiteY0" fmla="*/ 2268654 h 2268654"/>
              <a:gd name="connsiteX1" fmla="*/ 4530185 w 4530185"/>
              <a:gd name="connsiteY1" fmla="*/ 2268654 h 2268654"/>
              <a:gd name="connsiteX2" fmla="*/ 4530185 w 4530185"/>
              <a:gd name="connsiteY2" fmla="*/ 0 h 2268654"/>
              <a:gd name="connsiteX3" fmla="*/ 0 w 4530185"/>
              <a:gd name="connsiteY3" fmla="*/ 0 h 2268654"/>
            </a:gdLst>
            <a:ahLst/>
            <a:cxnLst>
              <a:cxn ang="0">
                <a:pos x="connsiteX0" y="connsiteY0"/>
              </a:cxn>
              <a:cxn ang="1">
                <a:pos x="connsiteX1" y="connsiteY1"/>
              </a:cxn>
              <a:cxn ang="2">
                <a:pos x="connsiteX2" y="connsiteY2"/>
              </a:cxn>
              <a:cxn ang="3">
                <a:pos x="connsiteX3" y="connsiteY3"/>
              </a:cxn>
            </a:cxnLst>
            <a:rect l="l" t="t" r="r" b="b"/>
            <a:pathLst>
              <a:path w="4530185" h="2268654">
                <a:moveTo>
                  <a:pt x="0" y="2268654"/>
                </a:moveTo>
                <a:lnTo>
                  <a:pt x="4530185" y="2268654"/>
                </a:lnTo>
                <a:lnTo>
                  <a:pt x="4530185" y="0"/>
                </a:lnTo>
                <a:lnTo>
                  <a:pt x="0" y="0"/>
                </a:lnTo>
                <a:close/>
              </a:path>
            </a:pathLst>
          </a:custGeom>
          <a:solidFill>
            <a:srgbClr val="5B9BD4">
              <a:alpha val="100000"/>
            </a:srgbClr>
          </a:solidFill>
          <a:ln w="0" cap="flat">
            <a:solidFill>
              <a:srgbClr val="FFFFFF">
                <a:alpha val="0"/>
              </a:srgbClr>
            </a:solidFill>
            <a:prstDash val="solid"/>
          </a:ln>
        </p:spPr>
        <p:style>
          <a:lnRef idx="1">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zh-CN" altLang="en-US" sz="1635">
              <a:solidFill>
                <a:prstClr val="white"/>
              </a:solidFill>
              <a:latin typeface="Calibri" panose="020F0502020204030204"/>
              <a:ea typeface="宋体" panose="02010600030101010101" pitchFamily="2" charset="-122"/>
            </a:endParaRPr>
          </a:p>
        </p:txBody>
      </p:sp>
      <p:sp>
        <p:nvSpPr>
          <p:cNvPr id="18" name="TextBox 1"/>
          <p:cNvSpPr txBox="1"/>
          <p:nvPr/>
        </p:nvSpPr>
        <p:spPr>
          <a:xfrm>
            <a:off x="6390560" y="3841754"/>
            <a:ext cx="4308977" cy="1745158"/>
          </a:xfrm>
          <a:prstGeom prst="rect">
            <a:avLst/>
          </a:prstGeom>
          <a:noFill/>
        </p:spPr>
        <p:txBody>
          <a:bodyPr wrap="square" lIns="0" tIns="0" rIns="0" rtlCol="0">
            <a:spAutoFit/>
          </a:bodyPr>
          <a:lstStyle/>
          <a:p>
            <a:pPr defTabSz="914354">
              <a:lnSpc>
                <a:spcPts val="1455"/>
              </a:lnSpc>
              <a:defRPr/>
            </a:pPr>
            <a:r>
              <a:rPr lang="en-US" altLang="zh-CN" sz="1100" b="1" dirty="0">
                <a:solidFill>
                  <a:srgbClr val="FFFFFF"/>
                </a:solidFill>
                <a:latin typeface="Arial Unicode MS" pitchFamily="18" charset="0"/>
                <a:ea typeface="宋体" panose="02010600030101010101" pitchFamily="2" charset="-122"/>
                <a:cs typeface="Arial Unicode MS" pitchFamily="18" charset="0"/>
              </a:rPr>
              <a:t>Several associations as  American Marketing </a:t>
            </a:r>
          </a:p>
          <a:p>
            <a:pPr defTabSz="914354">
              <a:lnSpc>
                <a:spcPts val="1743"/>
              </a:lnSpc>
              <a:defRPr/>
            </a:pPr>
            <a:r>
              <a:rPr lang="en-US" altLang="zh-CN" sz="1100" b="1" dirty="0">
                <a:solidFill>
                  <a:srgbClr val="FFFFFF"/>
                </a:solidFill>
                <a:latin typeface="Arial Unicode MS" pitchFamily="18" charset="0"/>
                <a:ea typeface="宋体" panose="02010600030101010101" pitchFamily="2" charset="-122"/>
                <a:cs typeface="Arial Unicode MS" pitchFamily="18" charset="0"/>
              </a:rPr>
              <a:t>Association, the Marketing Research Association, and the Council of American Survey Research </a:t>
            </a:r>
          </a:p>
          <a:p>
            <a:pPr defTabSz="914354">
              <a:lnSpc>
                <a:spcPts val="1721"/>
              </a:lnSpc>
              <a:defRPr/>
            </a:pPr>
            <a:r>
              <a:rPr lang="en-US" altLang="zh-CN" sz="1100" b="1" dirty="0">
                <a:solidFill>
                  <a:srgbClr val="FFFFFF"/>
                </a:solidFill>
                <a:latin typeface="Arial Unicode MS" pitchFamily="18" charset="0"/>
                <a:ea typeface="宋体" panose="02010600030101010101" pitchFamily="2" charset="-122"/>
                <a:cs typeface="Arial Unicode MS" pitchFamily="18" charset="0"/>
              </a:rPr>
              <a:t>Organizations (CASRO)—have developed codes of  research ethics and standards of conduct. For </a:t>
            </a:r>
          </a:p>
          <a:p>
            <a:pPr defTabSz="914354">
              <a:lnSpc>
                <a:spcPts val="1743"/>
              </a:lnSpc>
              <a:defRPr/>
            </a:pPr>
            <a:r>
              <a:rPr lang="en-US" altLang="zh-CN" sz="1100" b="1" dirty="0">
                <a:solidFill>
                  <a:srgbClr val="FFFFFF"/>
                </a:solidFill>
                <a:latin typeface="Arial Unicode MS" pitchFamily="18" charset="0"/>
                <a:ea typeface="宋体" panose="02010600030101010101" pitchFamily="2" charset="-122"/>
                <a:cs typeface="Arial Unicode MS" pitchFamily="18" charset="0"/>
              </a:rPr>
              <a:t>example, the CASRO Code outlines researcher </a:t>
            </a:r>
          </a:p>
          <a:p>
            <a:pPr defTabSz="914354">
              <a:lnSpc>
                <a:spcPts val="1721"/>
              </a:lnSpc>
              <a:defRPr/>
            </a:pPr>
            <a:r>
              <a:rPr lang="en-US" altLang="zh-CN" sz="1100" b="1" dirty="0">
                <a:solidFill>
                  <a:srgbClr val="FFFFFF"/>
                </a:solidFill>
                <a:latin typeface="Arial Unicode MS" pitchFamily="18" charset="0"/>
                <a:ea typeface="宋体" panose="02010600030101010101" pitchFamily="2" charset="-122"/>
                <a:cs typeface="Arial Unicode MS" pitchFamily="18" charset="0"/>
              </a:rPr>
              <a:t>responsibilities to respondents, including </a:t>
            </a:r>
          </a:p>
          <a:p>
            <a:pPr defTabSz="914354">
              <a:lnSpc>
                <a:spcPts val="1721"/>
              </a:lnSpc>
              <a:defRPr/>
            </a:pPr>
            <a:r>
              <a:rPr lang="en-US" altLang="zh-CN" sz="1100" b="1" dirty="0">
                <a:solidFill>
                  <a:srgbClr val="FFFFFF"/>
                </a:solidFill>
                <a:latin typeface="Arial Unicode MS" pitchFamily="18" charset="0"/>
                <a:ea typeface="宋体" panose="02010600030101010101" pitchFamily="2" charset="-122"/>
                <a:cs typeface="Arial Unicode MS" pitchFamily="18" charset="0"/>
              </a:rPr>
              <a:t>confidentiality, privacy, and avoidance of harassment.</a:t>
            </a:r>
          </a:p>
        </p:txBody>
      </p:sp>
      <p:sp>
        <p:nvSpPr>
          <p:cNvPr id="21" name="TextBox 1"/>
          <p:cNvSpPr txBox="1"/>
          <p:nvPr/>
        </p:nvSpPr>
        <p:spPr>
          <a:xfrm>
            <a:off x="711608" y="1267092"/>
            <a:ext cx="3539430" cy="236860"/>
          </a:xfrm>
          <a:prstGeom prst="rect">
            <a:avLst/>
          </a:prstGeom>
          <a:noFill/>
        </p:spPr>
        <p:txBody>
          <a:bodyPr wrap="none" lIns="0" tIns="0" rIns="0" rtlCol="0">
            <a:spAutoFit/>
          </a:bodyPr>
          <a:lstStyle/>
          <a:p>
            <a:pPr defTabSz="914354">
              <a:lnSpc>
                <a:spcPts val="1363"/>
              </a:lnSpc>
              <a:defRPr/>
            </a:pPr>
            <a:r>
              <a:rPr lang="en-US" altLang="zh-CN" b="1" dirty="0">
                <a:solidFill>
                  <a:srgbClr val="C00000"/>
                </a:solidFill>
                <a:latin typeface="Arial Unicode MS" pitchFamily="18" charset="0"/>
                <a:ea typeface="宋体" panose="02010600030101010101" pitchFamily="2" charset="-122"/>
                <a:cs typeface="Arial Unicode MS" pitchFamily="18" charset="0"/>
              </a:rPr>
              <a:t>1- Intrusions on Consumer Privacy</a:t>
            </a:r>
          </a:p>
        </p:txBody>
      </p:sp>
      <p:sp>
        <p:nvSpPr>
          <p:cNvPr id="24" name="TextBox 23">
            <a:extLst>
              <a:ext uri="{FF2B5EF4-FFF2-40B4-BE49-F238E27FC236}">
                <a16:creationId xmlns:a16="http://schemas.microsoft.com/office/drawing/2014/main" id="{77B95C82-3B21-D6E5-19CC-8D17144F625D}"/>
              </a:ext>
            </a:extLst>
          </p:cNvPr>
          <p:cNvSpPr txBox="1"/>
          <p:nvPr/>
        </p:nvSpPr>
        <p:spPr>
          <a:xfrm>
            <a:off x="5557619" y="630527"/>
            <a:ext cx="6634381" cy="369781"/>
          </a:xfrm>
          <a:prstGeom prst="rect">
            <a:avLst/>
          </a:prstGeom>
          <a:noFill/>
        </p:spPr>
        <p:txBody>
          <a:bodyPr wrap="square" lIns="0" tIns="0" rIns="0" rtlCol="0">
            <a:spAutoFit/>
          </a:bodyPr>
          <a:lstStyle/>
          <a:p>
            <a:pPr defTabSz="914354">
              <a:lnSpc>
                <a:spcPts val="2227"/>
              </a:lnSpc>
              <a:defRPr/>
            </a:pPr>
            <a:r>
              <a:rPr lang="en-US" altLang="zh-CN" sz="3600" b="1" dirty="0">
                <a:solidFill>
                  <a:srgbClr val="C00000"/>
                </a:solidFill>
                <a:latin typeface="Arial Unicode MS" pitchFamily="18" charset="0"/>
                <a:ea typeface="宋体" panose="02010600030101010101" pitchFamily="2" charset="-122"/>
                <a:cs typeface="Arial Unicode MS" pitchFamily="18" charset="0"/>
              </a:rPr>
              <a:t>Issues in market Research</a:t>
            </a:r>
          </a:p>
        </p:txBody>
      </p:sp>
      <p:sp>
        <p:nvSpPr>
          <p:cNvPr id="26" name="TextBox 25">
            <a:extLst>
              <a:ext uri="{FF2B5EF4-FFF2-40B4-BE49-F238E27FC236}">
                <a16:creationId xmlns:a16="http://schemas.microsoft.com/office/drawing/2014/main" id="{35DA1E3D-093A-25AB-9E29-458F8E44E0A7}"/>
              </a:ext>
            </a:extLst>
          </p:cNvPr>
          <p:cNvSpPr txBox="1"/>
          <p:nvPr/>
        </p:nvSpPr>
        <p:spPr>
          <a:xfrm>
            <a:off x="407073" y="3836419"/>
            <a:ext cx="6144127" cy="348813"/>
          </a:xfrm>
          <a:prstGeom prst="rect">
            <a:avLst/>
          </a:prstGeom>
          <a:noFill/>
        </p:spPr>
        <p:txBody>
          <a:bodyPr wrap="square">
            <a:spAutoFit/>
          </a:bodyPr>
          <a:lstStyle/>
          <a:p>
            <a:pPr defTabSz="914354">
              <a:lnSpc>
                <a:spcPts val="2049"/>
              </a:lnSpc>
              <a:defRPr/>
            </a:pPr>
            <a:r>
              <a:rPr lang="en-US" altLang="zh-CN" b="1" dirty="0">
                <a:solidFill>
                  <a:srgbClr val="C00000"/>
                </a:solidFill>
                <a:latin typeface="Arial Unicode MS" pitchFamily="18" charset="0"/>
                <a:ea typeface="宋体" panose="02010600030101010101" pitchFamily="2" charset="-122"/>
                <a:cs typeface="Arial Unicode MS" pitchFamily="18" charset="0"/>
              </a:rPr>
              <a:t>2- Misuse of Research Findings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FE5FE8-4848-47FE-ADC7-7279B0F6BDE4}"/>
              </a:ext>
            </a:extLst>
          </p:cNvPr>
          <p:cNvPicPr>
            <a:picLocks noChangeAspect="1"/>
          </p:cNvPicPr>
          <p:nvPr/>
        </p:nvPicPr>
        <p:blipFill>
          <a:blip r:embed="rId2"/>
          <a:stretch>
            <a:fillRect/>
          </a:stretch>
        </p:blipFill>
        <p:spPr>
          <a:xfrm>
            <a:off x="1324792" y="1042987"/>
            <a:ext cx="9542415" cy="4772025"/>
          </a:xfrm>
          <a:prstGeom prst="rect">
            <a:avLst/>
          </a:prstGeom>
        </p:spPr>
      </p:pic>
    </p:spTree>
    <p:extLst>
      <p:ext uri="{BB962C8B-B14F-4D97-AF65-F5344CB8AC3E}">
        <p14:creationId xmlns:p14="http://schemas.microsoft.com/office/powerpoint/2010/main" val="31314418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91446-06B4-42F3-9224-A3D3A32BB412}"/>
              </a:ext>
            </a:extLst>
          </p:cNvPr>
          <p:cNvSpPr>
            <a:spLocks noGrp="1"/>
          </p:cNvSpPr>
          <p:nvPr>
            <p:ph type="title" idx="4294967295"/>
          </p:nvPr>
        </p:nvSpPr>
        <p:spPr>
          <a:xfrm>
            <a:off x="7056437" y="200027"/>
            <a:ext cx="5135563" cy="1820863"/>
          </a:xfrm>
        </p:spPr>
        <p:txBody>
          <a:bodyPr vert="horz" lIns="91440" tIns="45720" rIns="91440" bIns="45720" rtlCol="0" anchor="b">
            <a:normAutofit fontScale="90000"/>
          </a:bodyPr>
          <a:lstStyle/>
          <a:p>
            <a:pPr algn="ctr"/>
            <a:r>
              <a:rPr lang="en-US" sz="6600" dirty="0">
                <a:solidFill>
                  <a:srgbClr val="C00000"/>
                </a:solidFill>
              </a:rPr>
              <a:t>Case study</a:t>
            </a:r>
            <a:br>
              <a:rPr lang="en-US" sz="6600" dirty="0">
                <a:solidFill>
                  <a:srgbClr val="C00000"/>
                </a:solidFill>
              </a:rPr>
            </a:br>
            <a:endParaRPr lang="en-US" sz="6600" dirty="0">
              <a:solidFill>
                <a:srgbClr val="C00000"/>
              </a:solidFill>
            </a:endParaRPr>
          </a:p>
        </p:txBody>
      </p:sp>
      <p:pic>
        <p:nvPicPr>
          <p:cNvPr id="1026" name="Picture 2" descr="Google for Games">
            <a:extLst>
              <a:ext uri="{FF2B5EF4-FFF2-40B4-BE49-F238E27FC236}">
                <a16:creationId xmlns:a16="http://schemas.microsoft.com/office/drawing/2014/main" id="{0FA97D44-B21A-42AC-812B-EA88E9724064}"/>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0" y="1674813"/>
            <a:ext cx="2941638" cy="36115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7DAF64A-ED68-F1E1-83A8-3109151488EB}"/>
              </a:ext>
            </a:extLst>
          </p:cNvPr>
          <p:cNvPicPr>
            <a:picLocks noChangeAspect="1"/>
          </p:cNvPicPr>
          <p:nvPr/>
        </p:nvPicPr>
        <p:blipFill>
          <a:blip r:embed="rId3"/>
          <a:stretch>
            <a:fillRect/>
          </a:stretch>
        </p:blipFill>
        <p:spPr>
          <a:xfrm>
            <a:off x="3100389" y="1466122"/>
            <a:ext cx="7772400" cy="3715631"/>
          </a:xfrm>
          <a:prstGeom prst="rect">
            <a:avLst/>
          </a:prstGeom>
        </p:spPr>
      </p:pic>
    </p:spTree>
    <p:extLst>
      <p:ext uri="{BB962C8B-B14F-4D97-AF65-F5344CB8AC3E}">
        <p14:creationId xmlns:p14="http://schemas.microsoft.com/office/powerpoint/2010/main" val="29678980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9C439C-7339-C5A9-3904-9CB96D00106F}"/>
              </a:ext>
            </a:extLst>
          </p:cNvPr>
          <p:cNvPicPr>
            <a:picLocks noChangeAspect="1"/>
          </p:cNvPicPr>
          <p:nvPr/>
        </p:nvPicPr>
        <p:blipFill>
          <a:blip r:embed="rId2"/>
          <a:stretch>
            <a:fillRect/>
          </a:stretch>
        </p:blipFill>
        <p:spPr>
          <a:xfrm>
            <a:off x="142769" y="1509244"/>
            <a:ext cx="11906461" cy="3839512"/>
          </a:xfrm>
          <a:prstGeom prst="rect">
            <a:avLst/>
          </a:prstGeom>
        </p:spPr>
      </p:pic>
    </p:spTree>
    <p:extLst>
      <p:ext uri="{BB962C8B-B14F-4D97-AF65-F5344CB8AC3E}">
        <p14:creationId xmlns:p14="http://schemas.microsoft.com/office/powerpoint/2010/main" val="36100879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5F5ABA-133F-4802-BFF0-4C097F6030F6}"/>
              </a:ext>
            </a:extLst>
          </p:cNvPr>
          <p:cNvPicPr>
            <a:picLocks noChangeAspect="1"/>
          </p:cNvPicPr>
          <p:nvPr/>
        </p:nvPicPr>
        <p:blipFill rotWithShape="1">
          <a:blip r:embed="rId2"/>
          <a:srcRect t="20126" r="82966" b="24570"/>
          <a:stretch/>
        </p:blipFill>
        <p:spPr>
          <a:xfrm>
            <a:off x="212035" y="1031321"/>
            <a:ext cx="1211156" cy="2211867"/>
          </a:xfrm>
          <a:prstGeom prst="rect">
            <a:avLst/>
          </a:prstGeom>
        </p:spPr>
      </p:pic>
      <p:pic>
        <p:nvPicPr>
          <p:cNvPr id="3" name="Picture 2">
            <a:extLst>
              <a:ext uri="{FF2B5EF4-FFF2-40B4-BE49-F238E27FC236}">
                <a16:creationId xmlns:a16="http://schemas.microsoft.com/office/drawing/2014/main" id="{01E637A1-A634-4BB5-9B17-E718A20BBA01}"/>
              </a:ext>
            </a:extLst>
          </p:cNvPr>
          <p:cNvPicPr>
            <a:picLocks noChangeAspect="1"/>
          </p:cNvPicPr>
          <p:nvPr/>
        </p:nvPicPr>
        <p:blipFill rotWithShape="1">
          <a:blip r:embed="rId3"/>
          <a:srcRect l="977" t="17663" r="11206" b="32159"/>
          <a:stretch/>
        </p:blipFill>
        <p:spPr>
          <a:xfrm>
            <a:off x="77443" y="3951043"/>
            <a:ext cx="6018559" cy="869794"/>
          </a:xfrm>
          <a:prstGeom prst="rect">
            <a:avLst/>
          </a:prstGeom>
        </p:spPr>
        <p:style>
          <a:lnRef idx="2">
            <a:schemeClr val="accent1"/>
          </a:lnRef>
          <a:fillRef idx="1">
            <a:schemeClr val="lt1"/>
          </a:fillRef>
          <a:effectRef idx="0">
            <a:schemeClr val="accent1"/>
          </a:effectRef>
          <a:fontRef idx="minor">
            <a:schemeClr val="dk1"/>
          </a:fontRef>
        </p:style>
      </p:pic>
      <p:sp>
        <p:nvSpPr>
          <p:cNvPr id="4" name="TextBox 3">
            <a:extLst>
              <a:ext uri="{FF2B5EF4-FFF2-40B4-BE49-F238E27FC236}">
                <a16:creationId xmlns:a16="http://schemas.microsoft.com/office/drawing/2014/main" id="{361230E7-4EEE-402E-87D5-8124BCA806E2}"/>
              </a:ext>
            </a:extLst>
          </p:cNvPr>
          <p:cNvSpPr txBox="1"/>
          <p:nvPr/>
        </p:nvSpPr>
        <p:spPr>
          <a:xfrm>
            <a:off x="187263" y="4817912"/>
            <a:ext cx="1504743" cy="110799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defTabSz="914354">
              <a:defRPr/>
            </a:pPr>
            <a:r>
              <a:rPr lang="en-US" sz="900" b="1" dirty="0">
                <a:solidFill>
                  <a:prstClr val="black"/>
                </a:solidFill>
                <a:latin typeface="Calibri" panose="020F0502020204030204"/>
              </a:rPr>
              <a:t>Internal databases </a:t>
            </a:r>
            <a:r>
              <a:rPr lang="en-US" sz="900" dirty="0">
                <a:solidFill>
                  <a:prstClr val="black"/>
                </a:solidFill>
                <a:latin typeface="Calibri" panose="020F0502020204030204"/>
              </a:rPr>
              <a:t>are collections of consumer and market information obtained within the company  from</a:t>
            </a:r>
          </a:p>
          <a:p>
            <a:pPr marL="171442" indent="-171442" defTabSz="914354">
              <a:buFont typeface="Arial" panose="020B0604020202020204" pitchFamily="34" charset="0"/>
              <a:buChar char="•"/>
              <a:defRPr/>
            </a:pPr>
            <a:r>
              <a:rPr lang="en-US" sz="700" dirty="0">
                <a:solidFill>
                  <a:prstClr val="black"/>
                </a:solidFill>
                <a:latin typeface="Calibri" panose="020F0502020204030204"/>
              </a:rPr>
              <a:t>Company Record</a:t>
            </a:r>
          </a:p>
          <a:p>
            <a:pPr marL="171442" indent="-171442" defTabSz="914354">
              <a:buFont typeface="Arial" panose="020B0604020202020204" pitchFamily="34" charset="0"/>
              <a:buChar char="•"/>
              <a:defRPr/>
            </a:pPr>
            <a:r>
              <a:rPr lang="en-US" sz="700" dirty="0">
                <a:solidFill>
                  <a:prstClr val="black"/>
                </a:solidFill>
                <a:latin typeface="Calibri" panose="020F0502020204030204"/>
              </a:rPr>
              <a:t>Point-of-Sale </a:t>
            </a:r>
          </a:p>
          <a:p>
            <a:pPr marL="171442" indent="-171442" defTabSz="914354">
              <a:buFont typeface="Arial" panose="020B0604020202020204" pitchFamily="34" charset="0"/>
              <a:buChar char="•"/>
              <a:defRPr/>
            </a:pPr>
            <a:r>
              <a:rPr lang="en-US" sz="700" dirty="0">
                <a:solidFill>
                  <a:prstClr val="black"/>
                </a:solidFill>
                <a:latin typeface="Calibri" panose="020F0502020204030204"/>
              </a:rPr>
              <a:t>Employees' feedback</a:t>
            </a:r>
          </a:p>
        </p:txBody>
      </p:sp>
      <p:sp>
        <p:nvSpPr>
          <p:cNvPr id="5" name="TextBox 4">
            <a:extLst>
              <a:ext uri="{FF2B5EF4-FFF2-40B4-BE49-F238E27FC236}">
                <a16:creationId xmlns:a16="http://schemas.microsoft.com/office/drawing/2014/main" id="{E73D992F-51B6-4C59-B1F5-7AFF1AAA4997}"/>
              </a:ext>
            </a:extLst>
          </p:cNvPr>
          <p:cNvSpPr txBox="1"/>
          <p:nvPr/>
        </p:nvSpPr>
        <p:spPr>
          <a:xfrm>
            <a:off x="1824777" y="4851868"/>
            <a:ext cx="1504743" cy="101566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lvl="0" indent="0">
              <a:lnSpc>
                <a:spcPct val="100000"/>
              </a:lnSpc>
              <a:buNone/>
              <a:defRPr sz="1100" b="1"/>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54">
              <a:defRPr/>
            </a:pPr>
            <a:r>
              <a:rPr lang="en-US" sz="1000" dirty="0">
                <a:solidFill>
                  <a:prstClr val="black"/>
                </a:solidFill>
                <a:latin typeface="Calibri" panose="020F0502020204030204"/>
              </a:rPr>
              <a:t>Systematic monitoring, collection, and analysis </a:t>
            </a:r>
            <a:r>
              <a:rPr lang="en-US" sz="1000" b="0" dirty="0">
                <a:solidFill>
                  <a:prstClr val="black"/>
                </a:solidFill>
                <a:latin typeface="Calibri" panose="020F0502020204030204"/>
              </a:rPr>
              <a:t>of information about consumers, competitors, and developments in the marketing environment</a:t>
            </a:r>
          </a:p>
        </p:txBody>
      </p:sp>
      <p:sp>
        <p:nvSpPr>
          <p:cNvPr id="6" name="TextBox 5">
            <a:extLst>
              <a:ext uri="{FF2B5EF4-FFF2-40B4-BE49-F238E27FC236}">
                <a16:creationId xmlns:a16="http://schemas.microsoft.com/office/drawing/2014/main" id="{2DB39145-A6D0-4512-A95E-4D66DE38872F}"/>
              </a:ext>
            </a:extLst>
          </p:cNvPr>
          <p:cNvSpPr txBox="1"/>
          <p:nvPr/>
        </p:nvSpPr>
        <p:spPr>
          <a:xfrm>
            <a:off x="3400694" y="4851868"/>
            <a:ext cx="2685731" cy="120988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lvl="0" indent="0">
              <a:lnSpc>
                <a:spcPct val="100000"/>
              </a:lnSpc>
              <a:buNone/>
              <a:defRPr sz="1100" b="1"/>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54">
              <a:lnSpc>
                <a:spcPct val="150000"/>
              </a:lnSpc>
              <a:defRPr/>
            </a:pPr>
            <a:r>
              <a:rPr lang="en-US" altLang="en-US" sz="1000" dirty="0">
                <a:solidFill>
                  <a:srgbClr val="000000"/>
                </a:solidFill>
                <a:latin typeface="Calibri" panose="020F0502020204030204"/>
              </a:rPr>
              <a:t>Systematic design, collection, analysis, and reporting of data </a:t>
            </a:r>
            <a:r>
              <a:rPr lang="en-US" altLang="en-US" sz="1000" b="0" dirty="0">
                <a:solidFill>
                  <a:srgbClr val="000000"/>
                </a:solidFill>
                <a:latin typeface="Calibri" panose="020F0502020204030204"/>
              </a:rPr>
              <a:t>relevant to a specific marketing situation facing an organization and </a:t>
            </a:r>
            <a:r>
              <a:rPr lang="en-US" altLang="en-US" sz="800" b="0" dirty="0">
                <a:solidFill>
                  <a:srgbClr val="000000"/>
                </a:solidFill>
                <a:latin typeface="Calibri" panose="020F0502020204030204"/>
              </a:rPr>
              <a:t>collecting an update on  changes in customer needs </a:t>
            </a:r>
            <a:r>
              <a:rPr lang="en-US" altLang="en-US" sz="1000" b="0" dirty="0">
                <a:solidFill>
                  <a:srgbClr val="000000"/>
                </a:solidFill>
                <a:latin typeface="Calibri" panose="020F0502020204030204"/>
              </a:rPr>
              <a:t>,customers’ behaviors and market trends.</a:t>
            </a:r>
          </a:p>
        </p:txBody>
      </p:sp>
      <p:pic>
        <p:nvPicPr>
          <p:cNvPr id="8" name="Picture 7">
            <a:extLst>
              <a:ext uri="{FF2B5EF4-FFF2-40B4-BE49-F238E27FC236}">
                <a16:creationId xmlns:a16="http://schemas.microsoft.com/office/drawing/2014/main" id="{892FC349-A6B6-4187-808E-9E9F14CD134A}"/>
              </a:ext>
            </a:extLst>
          </p:cNvPr>
          <p:cNvPicPr>
            <a:picLocks noChangeAspect="1"/>
          </p:cNvPicPr>
          <p:nvPr/>
        </p:nvPicPr>
        <p:blipFill>
          <a:blip r:embed="rId4"/>
          <a:stretch>
            <a:fillRect/>
          </a:stretch>
        </p:blipFill>
        <p:spPr>
          <a:xfrm>
            <a:off x="1692006" y="1450683"/>
            <a:ext cx="3552825" cy="2066925"/>
          </a:xfrm>
          <a:prstGeom prst="rect">
            <a:avLst/>
          </a:prstGeom>
        </p:spPr>
      </p:pic>
      <p:pic>
        <p:nvPicPr>
          <p:cNvPr id="10" name="Picture 9">
            <a:extLst>
              <a:ext uri="{FF2B5EF4-FFF2-40B4-BE49-F238E27FC236}">
                <a16:creationId xmlns:a16="http://schemas.microsoft.com/office/drawing/2014/main" id="{0AFA0322-28F3-43E7-B2A2-FF490165C8B0}"/>
              </a:ext>
            </a:extLst>
          </p:cNvPr>
          <p:cNvPicPr>
            <a:picLocks noChangeAspect="1"/>
          </p:cNvPicPr>
          <p:nvPr/>
        </p:nvPicPr>
        <p:blipFill>
          <a:blip r:embed="rId5"/>
          <a:stretch>
            <a:fillRect/>
          </a:stretch>
        </p:blipFill>
        <p:spPr>
          <a:xfrm>
            <a:off x="2367604" y="1167832"/>
            <a:ext cx="2375955" cy="282851"/>
          </a:xfrm>
          <a:prstGeom prst="rect">
            <a:avLst/>
          </a:prstGeom>
        </p:spPr>
      </p:pic>
      <p:pic>
        <p:nvPicPr>
          <p:cNvPr id="12" name="Picture 11">
            <a:extLst>
              <a:ext uri="{FF2B5EF4-FFF2-40B4-BE49-F238E27FC236}">
                <a16:creationId xmlns:a16="http://schemas.microsoft.com/office/drawing/2014/main" id="{CF31800C-2402-4910-861A-9F27FBA4BD71}"/>
              </a:ext>
            </a:extLst>
          </p:cNvPr>
          <p:cNvPicPr>
            <a:picLocks noChangeAspect="1"/>
          </p:cNvPicPr>
          <p:nvPr/>
        </p:nvPicPr>
        <p:blipFill>
          <a:blip r:embed="rId6"/>
          <a:stretch>
            <a:fillRect/>
          </a:stretch>
        </p:blipFill>
        <p:spPr>
          <a:xfrm>
            <a:off x="6553200" y="719063"/>
            <a:ext cx="4114800" cy="2211867"/>
          </a:xfrm>
          <a:prstGeom prst="rect">
            <a:avLst/>
          </a:prstGeom>
        </p:spPr>
      </p:pic>
      <p:pic>
        <p:nvPicPr>
          <p:cNvPr id="14" name="Picture 13">
            <a:extLst>
              <a:ext uri="{FF2B5EF4-FFF2-40B4-BE49-F238E27FC236}">
                <a16:creationId xmlns:a16="http://schemas.microsoft.com/office/drawing/2014/main" id="{EE854D06-CE58-4929-9A81-62375A7DC09E}"/>
              </a:ext>
            </a:extLst>
          </p:cNvPr>
          <p:cNvPicPr>
            <a:picLocks noChangeAspect="1"/>
          </p:cNvPicPr>
          <p:nvPr/>
        </p:nvPicPr>
        <p:blipFill>
          <a:blip r:embed="rId7"/>
          <a:stretch>
            <a:fillRect/>
          </a:stretch>
        </p:blipFill>
        <p:spPr>
          <a:xfrm>
            <a:off x="7352058" y="427069"/>
            <a:ext cx="2000250" cy="383947"/>
          </a:xfrm>
          <a:prstGeom prst="rect">
            <a:avLst/>
          </a:prstGeom>
        </p:spPr>
      </p:pic>
      <p:pic>
        <p:nvPicPr>
          <p:cNvPr id="16" name="Picture 15">
            <a:extLst>
              <a:ext uri="{FF2B5EF4-FFF2-40B4-BE49-F238E27FC236}">
                <a16:creationId xmlns:a16="http://schemas.microsoft.com/office/drawing/2014/main" id="{0A55198A-52E1-4483-BC31-76FF75AB4B0A}"/>
              </a:ext>
            </a:extLst>
          </p:cNvPr>
          <p:cNvPicPr>
            <a:picLocks noChangeAspect="1"/>
          </p:cNvPicPr>
          <p:nvPr/>
        </p:nvPicPr>
        <p:blipFill>
          <a:blip r:embed="rId8"/>
          <a:stretch>
            <a:fillRect/>
          </a:stretch>
        </p:blipFill>
        <p:spPr>
          <a:xfrm>
            <a:off x="10535523" y="587284"/>
            <a:ext cx="1276350" cy="2343646"/>
          </a:xfrm>
          <a:prstGeom prst="rect">
            <a:avLst/>
          </a:prstGeom>
        </p:spPr>
      </p:pic>
      <p:pic>
        <p:nvPicPr>
          <p:cNvPr id="18" name="Picture 17">
            <a:extLst>
              <a:ext uri="{FF2B5EF4-FFF2-40B4-BE49-F238E27FC236}">
                <a16:creationId xmlns:a16="http://schemas.microsoft.com/office/drawing/2014/main" id="{5FC0BDBE-6119-4C67-9198-781FED318070}"/>
              </a:ext>
            </a:extLst>
          </p:cNvPr>
          <p:cNvPicPr>
            <a:picLocks noChangeAspect="1"/>
          </p:cNvPicPr>
          <p:nvPr/>
        </p:nvPicPr>
        <p:blipFill>
          <a:blip r:embed="rId9"/>
          <a:stretch>
            <a:fillRect/>
          </a:stretch>
        </p:blipFill>
        <p:spPr>
          <a:xfrm>
            <a:off x="6553200" y="3062709"/>
            <a:ext cx="5305425" cy="1519230"/>
          </a:xfrm>
          <a:prstGeom prst="rect">
            <a:avLst/>
          </a:prstGeom>
        </p:spPr>
      </p:pic>
      <p:pic>
        <p:nvPicPr>
          <p:cNvPr id="19" name="Picture 18">
            <a:extLst>
              <a:ext uri="{FF2B5EF4-FFF2-40B4-BE49-F238E27FC236}">
                <a16:creationId xmlns:a16="http://schemas.microsoft.com/office/drawing/2014/main" id="{71FAD059-1880-4743-8824-A0B3E222428B}"/>
              </a:ext>
            </a:extLst>
          </p:cNvPr>
          <p:cNvPicPr>
            <a:picLocks noChangeAspect="1"/>
          </p:cNvPicPr>
          <p:nvPr/>
        </p:nvPicPr>
        <p:blipFill>
          <a:blip r:embed="rId10"/>
          <a:stretch>
            <a:fillRect/>
          </a:stretch>
        </p:blipFill>
        <p:spPr>
          <a:xfrm>
            <a:off x="6449298" y="4630508"/>
            <a:ext cx="5362575" cy="1295400"/>
          </a:xfrm>
          <a:prstGeom prst="rect">
            <a:avLst/>
          </a:prstGeom>
        </p:spPr>
      </p:pic>
    </p:spTree>
    <p:extLst>
      <p:ext uri="{BB962C8B-B14F-4D97-AF65-F5344CB8AC3E}">
        <p14:creationId xmlns:p14="http://schemas.microsoft.com/office/powerpoint/2010/main" val="255597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B6746B-8279-B84E-BA4C-A8A5588729B5}"/>
              </a:ext>
            </a:extLst>
          </p:cNvPr>
          <p:cNvPicPr>
            <a:picLocks noChangeAspect="1"/>
          </p:cNvPicPr>
          <p:nvPr/>
        </p:nvPicPr>
        <p:blipFill>
          <a:blip r:embed="rId2"/>
          <a:stretch>
            <a:fillRect/>
          </a:stretch>
        </p:blipFill>
        <p:spPr>
          <a:xfrm>
            <a:off x="2817051" y="1319951"/>
            <a:ext cx="6557897" cy="3948353"/>
          </a:xfrm>
          <a:prstGeom prst="rect">
            <a:avLst/>
          </a:prstGeom>
        </p:spPr>
      </p:pic>
    </p:spTree>
    <p:extLst>
      <p:ext uri="{BB962C8B-B14F-4D97-AF65-F5344CB8AC3E}">
        <p14:creationId xmlns:p14="http://schemas.microsoft.com/office/powerpoint/2010/main" val="3562746752"/>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ank you slide Images, Stock Photos &amp; Vectors | Shutterstock">
            <a:extLst>
              <a:ext uri="{FF2B5EF4-FFF2-40B4-BE49-F238E27FC236}">
                <a16:creationId xmlns:a16="http://schemas.microsoft.com/office/drawing/2014/main" id="{8C10C84A-F2D6-CD4A-B846-1A26F83DB71C}"/>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l="1618" r="-377" b="7700"/>
          <a:stretch/>
        </p:blipFill>
        <p:spPr bwMode="auto">
          <a:xfrm>
            <a:off x="872457" y="1214895"/>
            <a:ext cx="9852025" cy="44282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34F2810-231E-41B6-8186-A016BFF798E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3011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object 6"/>
          <p:cNvSpPr txBox="1"/>
          <p:nvPr/>
        </p:nvSpPr>
        <p:spPr>
          <a:xfrm>
            <a:off x="247647" y="1278914"/>
            <a:ext cx="3011487" cy="404519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marL="12700" algn="ctr" defTabSz="914354">
              <a:lnSpc>
                <a:spcPct val="90000"/>
              </a:lnSpc>
              <a:spcBef>
                <a:spcPct val="0"/>
              </a:spcBef>
              <a:spcAft>
                <a:spcPts val="600"/>
              </a:spcAft>
              <a:defRPr/>
            </a:pPr>
            <a:r>
              <a:rPr lang="en-US" sz="3600" b="1" dirty="0">
                <a:solidFill>
                  <a:srgbClr val="C00000"/>
                </a:solidFill>
                <a:latin typeface="Calibri" panose="020F0502020204030204"/>
              </a:rPr>
              <a:t>Strategic environmental analysis</a:t>
            </a:r>
            <a:endParaRPr lang="en-US" sz="3600" b="1" cap="all" dirty="0">
              <a:solidFill>
                <a:prstClr val="black"/>
              </a:solidFill>
              <a:latin typeface="Abadi" panose="020B0604020104020204" pitchFamily="34" charset="0"/>
            </a:endParaRPr>
          </a:p>
        </p:txBody>
      </p:sp>
      <p:graphicFrame>
        <p:nvGraphicFramePr>
          <p:cNvPr id="8" name="object 2">
            <a:extLst>
              <a:ext uri="{FF2B5EF4-FFF2-40B4-BE49-F238E27FC236}">
                <a16:creationId xmlns:a16="http://schemas.microsoft.com/office/drawing/2014/main" id="{723F56FA-39B2-43A8-87F7-E5DF59749864}"/>
              </a:ext>
            </a:extLst>
          </p:cNvPr>
          <p:cNvGraphicFramePr/>
          <p:nvPr/>
        </p:nvGraphicFramePr>
        <p:xfrm>
          <a:off x="4114802" y="685803"/>
          <a:ext cx="7829551" cy="48469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00631127-5498-AAEB-63AD-8A8B0640E47F}"/>
              </a:ext>
            </a:extLst>
          </p:cNvPr>
          <p:cNvSpPr txBox="1"/>
          <p:nvPr/>
        </p:nvSpPr>
        <p:spPr>
          <a:xfrm>
            <a:off x="4052136" y="878804"/>
            <a:ext cx="314510"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914354">
              <a:defRPr/>
            </a:pPr>
            <a:r>
              <a:rPr lang="en-SA" sz="2000" dirty="0">
                <a:solidFill>
                  <a:prstClr val="white"/>
                </a:solidFill>
                <a:latin typeface="Calibri" panose="020F0502020204030204"/>
              </a:rPr>
              <a:t>1</a:t>
            </a:r>
          </a:p>
        </p:txBody>
      </p:sp>
      <p:sp>
        <p:nvSpPr>
          <p:cNvPr id="3" name="TextBox 2">
            <a:extLst>
              <a:ext uri="{FF2B5EF4-FFF2-40B4-BE49-F238E27FC236}">
                <a16:creationId xmlns:a16="http://schemas.microsoft.com/office/drawing/2014/main" id="{CC95B007-A0FE-909C-C4EF-65470F595658}"/>
              </a:ext>
            </a:extLst>
          </p:cNvPr>
          <p:cNvSpPr txBox="1"/>
          <p:nvPr/>
        </p:nvSpPr>
        <p:spPr>
          <a:xfrm>
            <a:off x="4055929" y="2212696"/>
            <a:ext cx="314510"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914354">
              <a:defRPr/>
            </a:pPr>
            <a:r>
              <a:rPr lang="en-SA" sz="2000" dirty="0">
                <a:solidFill>
                  <a:prstClr val="white"/>
                </a:solidFill>
                <a:latin typeface="Calibri" panose="020F0502020204030204"/>
              </a:rPr>
              <a:t>2</a:t>
            </a:r>
          </a:p>
        </p:txBody>
      </p:sp>
      <p:sp>
        <p:nvSpPr>
          <p:cNvPr id="4" name="TextBox 3">
            <a:extLst>
              <a:ext uri="{FF2B5EF4-FFF2-40B4-BE49-F238E27FC236}">
                <a16:creationId xmlns:a16="http://schemas.microsoft.com/office/drawing/2014/main" id="{0F7A8ED3-E64A-008D-0D9D-7EF15529D6A9}"/>
              </a:ext>
            </a:extLst>
          </p:cNvPr>
          <p:cNvSpPr txBox="1"/>
          <p:nvPr/>
        </p:nvSpPr>
        <p:spPr>
          <a:xfrm>
            <a:off x="3998651" y="4139700"/>
            <a:ext cx="314510"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914354">
              <a:defRPr/>
            </a:pPr>
            <a:r>
              <a:rPr lang="en-SA" sz="2000" dirty="0">
                <a:solidFill>
                  <a:prstClr val="white"/>
                </a:solidFill>
                <a:latin typeface="Calibri" panose="020F0502020204030204"/>
              </a:rPr>
              <a:t>3</a:t>
            </a:r>
          </a:p>
        </p:txBody>
      </p:sp>
    </p:spTree>
    <p:extLst>
      <p:ext uri="{BB962C8B-B14F-4D97-AF65-F5344CB8AC3E}">
        <p14:creationId xmlns:p14="http://schemas.microsoft.com/office/powerpoint/2010/main" val="40004403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585D10D-2846-1416-E24F-C7C6EBE8DFA1}"/>
              </a:ext>
            </a:extLst>
          </p:cNvPr>
          <p:cNvSpPr/>
          <p:nvPr/>
        </p:nvSpPr>
        <p:spPr>
          <a:xfrm>
            <a:off x="6166119" y="1462400"/>
            <a:ext cx="45719" cy="455160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Calibri" panose="020F0502020204030204"/>
            </a:endParaRPr>
          </a:p>
        </p:txBody>
      </p:sp>
      <p:sp>
        <p:nvSpPr>
          <p:cNvPr id="17" name="Rectangle 16">
            <a:extLst>
              <a:ext uri="{FF2B5EF4-FFF2-40B4-BE49-F238E27FC236}">
                <a16:creationId xmlns:a16="http://schemas.microsoft.com/office/drawing/2014/main" id="{195CD316-8D33-B209-D98A-E3007F0F6BAC}"/>
              </a:ext>
            </a:extLst>
          </p:cNvPr>
          <p:cNvSpPr/>
          <p:nvPr/>
        </p:nvSpPr>
        <p:spPr>
          <a:xfrm rot="16200000">
            <a:off x="6096520" y="-2211768"/>
            <a:ext cx="76405" cy="12114559"/>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Calibri" panose="020F0502020204030204"/>
            </a:endParaRPr>
          </a:p>
        </p:txBody>
      </p:sp>
      <p:pic>
        <p:nvPicPr>
          <p:cNvPr id="2" name="Picture 1">
            <a:extLst>
              <a:ext uri="{FF2B5EF4-FFF2-40B4-BE49-F238E27FC236}">
                <a16:creationId xmlns:a16="http://schemas.microsoft.com/office/drawing/2014/main" id="{0C9808B0-9CC3-2756-F810-3AFD94BCEE0C}"/>
              </a:ext>
            </a:extLst>
          </p:cNvPr>
          <p:cNvPicPr>
            <a:picLocks noChangeAspect="1"/>
          </p:cNvPicPr>
          <p:nvPr/>
        </p:nvPicPr>
        <p:blipFill rotWithShape="1">
          <a:blip r:embed="rId2"/>
          <a:srcRect l="7247" t="8397" r="7076" b="14692"/>
          <a:stretch/>
        </p:blipFill>
        <p:spPr>
          <a:xfrm>
            <a:off x="2" y="1603202"/>
            <a:ext cx="6025881" cy="2177399"/>
          </a:xfrm>
          <a:prstGeom prst="rect">
            <a:avLst/>
          </a:prstGeom>
        </p:spPr>
      </p:pic>
      <p:pic>
        <p:nvPicPr>
          <p:cNvPr id="3" name="Picture 2">
            <a:extLst>
              <a:ext uri="{FF2B5EF4-FFF2-40B4-BE49-F238E27FC236}">
                <a16:creationId xmlns:a16="http://schemas.microsoft.com/office/drawing/2014/main" id="{A04A2BD5-CF88-640F-A44B-BD0D105FC2D7}"/>
              </a:ext>
            </a:extLst>
          </p:cNvPr>
          <p:cNvPicPr>
            <a:picLocks noChangeAspect="1"/>
          </p:cNvPicPr>
          <p:nvPr/>
        </p:nvPicPr>
        <p:blipFill rotWithShape="1">
          <a:blip r:embed="rId3"/>
          <a:srcRect l="7245" t="12490" r="9762" b="29767"/>
          <a:stretch/>
        </p:blipFill>
        <p:spPr>
          <a:xfrm>
            <a:off x="6356164" y="1462400"/>
            <a:ext cx="5560853" cy="2318201"/>
          </a:xfrm>
          <a:prstGeom prst="rect">
            <a:avLst/>
          </a:prstGeom>
        </p:spPr>
      </p:pic>
      <p:pic>
        <p:nvPicPr>
          <p:cNvPr id="4" name="Picture 3">
            <a:extLst>
              <a:ext uri="{FF2B5EF4-FFF2-40B4-BE49-F238E27FC236}">
                <a16:creationId xmlns:a16="http://schemas.microsoft.com/office/drawing/2014/main" id="{9E5CC744-4F5D-51FC-9E63-5FEC0256C503}"/>
              </a:ext>
            </a:extLst>
          </p:cNvPr>
          <p:cNvPicPr>
            <a:picLocks noChangeAspect="1"/>
          </p:cNvPicPr>
          <p:nvPr/>
        </p:nvPicPr>
        <p:blipFill rotWithShape="1">
          <a:blip r:embed="rId4"/>
          <a:srcRect l="3666" t="14308" r="12267" b="7943"/>
          <a:stretch/>
        </p:blipFill>
        <p:spPr>
          <a:xfrm>
            <a:off x="77443" y="3944594"/>
            <a:ext cx="6018559" cy="1885755"/>
          </a:xfrm>
          <a:prstGeom prst="rect">
            <a:avLst/>
          </a:prstGeom>
        </p:spPr>
      </p:pic>
      <p:pic>
        <p:nvPicPr>
          <p:cNvPr id="5" name="Picture 4">
            <a:extLst>
              <a:ext uri="{FF2B5EF4-FFF2-40B4-BE49-F238E27FC236}">
                <a16:creationId xmlns:a16="http://schemas.microsoft.com/office/drawing/2014/main" id="{D15C91E5-D698-95C0-7CB0-5DA0CC6F3422}"/>
              </a:ext>
            </a:extLst>
          </p:cNvPr>
          <p:cNvPicPr>
            <a:picLocks noChangeAspect="1"/>
          </p:cNvPicPr>
          <p:nvPr/>
        </p:nvPicPr>
        <p:blipFill rotWithShape="1">
          <a:blip r:embed="rId5"/>
          <a:srcRect l="5585" t="16268" r="2983" b="9008"/>
          <a:stretch/>
        </p:blipFill>
        <p:spPr>
          <a:xfrm>
            <a:off x="6356163" y="3944592"/>
            <a:ext cx="5758396" cy="1809351"/>
          </a:xfrm>
          <a:prstGeom prst="rect">
            <a:avLst/>
          </a:prstGeom>
        </p:spPr>
      </p:pic>
      <p:sp>
        <p:nvSpPr>
          <p:cNvPr id="7" name="TextBox 6">
            <a:extLst>
              <a:ext uri="{FF2B5EF4-FFF2-40B4-BE49-F238E27FC236}">
                <a16:creationId xmlns:a16="http://schemas.microsoft.com/office/drawing/2014/main" id="{0E344F8F-C054-9D12-5218-596DF5F06F78}"/>
              </a:ext>
            </a:extLst>
          </p:cNvPr>
          <p:cNvSpPr txBox="1"/>
          <p:nvPr/>
        </p:nvSpPr>
        <p:spPr>
          <a:xfrm>
            <a:off x="130626" y="1009854"/>
            <a:ext cx="10919285" cy="400110"/>
          </a:xfrm>
          <a:prstGeom prst="rect">
            <a:avLst/>
          </a:prstGeom>
          <a:solidFill>
            <a:schemeClr val="bg1"/>
          </a:solidFill>
        </p:spPr>
        <p:txBody>
          <a:bodyPr wrap="square">
            <a:spAutoFit/>
          </a:bodyPr>
          <a:lstStyle/>
          <a:p>
            <a:pPr algn="ctr" defTabSz="914354">
              <a:defRPr/>
            </a:pPr>
            <a:r>
              <a:rPr lang="en-US" altLang="en-US" sz="2000" b="1" dirty="0">
                <a:solidFill>
                  <a:srgbClr val="C00000"/>
                </a:solidFill>
                <a:latin typeface="Calibri Light" panose="020F0302020204030204"/>
              </a:rPr>
              <a:t>Marketing Environment |</a:t>
            </a:r>
            <a:r>
              <a:rPr lang="en-US" sz="2000" b="1" dirty="0">
                <a:solidFill>
                  <a:srgbClr val="C00000"/>
                </a:solidFill>
                <a:latin typeface="Calibri" panose="020F0502020204030204"/>
              </a:rPr>
              <a:t>external environmental analysis </a:t>
            </a:r>
            <a:r>
              <a:rPr lang="en-US" sz="2000" b="1" i="1" dirty="0">
                <a:latin typeface="Arial"/>
                <a:cs typeface="Arial"/>
              </a:rPr>
              <a:t>favorable </a:t>
            </a:r>
            <a:r>
              <a:rPr lang="en-US" sz="2000" b="1" dirty="0">
                <a:solidFill>
                  <a:srgbClr val="C00000"/>
                </a:solidFill>
                <a:latin typeface="Calibri" panose="020F0502020204030204"/>
              </a:rPr>
              <a:t>or </a:t>
            </a:r>
            <a:r>
              <a:rPr lang="en-US" sz="2000" b="1" i="1" dirty="0">
                <a:latin typeface="Arial"/>
                <a:cs typeface="Arial"/>
              </a:rPr>
              <a:t>u</a:t>
            </a:r>
            <a:r>
              <a:rPr lang="en-US" sz="2000" b="1" i="1" spc="5" dirty="0">
                <a:latin typeface="Arial"/>
                <a:cs typeface="Arial"/>
              </a:rPr>
              <a:t>n</a:t>
            </a:r>
            <a:r>
              <a:rPr lang="en-US" sz="2000" b="1" i="1" dirty="0">
                <a:latin typeface="Arial"/>
                <a:cs typeface="Arial"/>
              </a:rPr>
              <a:t>fav</a:t>
            </a:r>
            <a:r>
              <a:rPr lang="en-US" sz="2000" b="1" i="1" spc="5" dirty="0">
                <a:latin typeface="Arial"/>
                <a:cs typeface="Arial"/>
              </a:rPr>
              <a:t>o</a:t>
            </a:r>
            <a:r>
              <a:rPr lang="en-US" sz="2000" b="1" i="1" dirty="0">
                <a:latin typeface="Arial"/>
                <a:cs typeface="Arial"/>
              </a:rPr>
              <a:t>rable</a:t>
            </a:r>
            <a:endParaRPr lang="en-US" sz="2000" b="1" dirty="0">
              <a:solidFill>
                <a:srgbClr val="C00000"/>
              </a:solidFill>
              <a:latin typeface="Calibri" panose="020F0502020204030204"/>
            </a:endParaRPr>
          </a:p>
        </p:txBody>
      </p:sp>
    </p:spTree>
    <p:extLst>
      <p:ext uri="{BB962C8B-B14F-4D97-AF65-F5344CB8AC3E}">
        <p14:creationId xmlns:p14="http://schemas.microsoft.com/office/powerpoint/2010/main" val="213132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9525" cap="flat" cmpd="sng" algn="ctr">
              <a:solidFill>
                <a:srgbClr val="3B7D91"/>
              </a:solidFill>
              <a:prstDash val="solid"/>
              <a:round/>
              <a:headEnd type="none" w="med" len="med"/>
              <a:tailEnd type="none" w="med" len="med"/>
            </a14:hiddenLine>
          </a:ext>
          <a:ext uri="{AF507438-7753-43E0-B8FC-AC1667EBCBE1}">
            <a14:hiddenEffects xmlns:a14="http://schemas.microsoft.com/office/drawing/2010/main">
              <a:effectLst>
                <a:outerShdw dist="45791" dir="3378596" algn="ctr" rotWithShape="0">
                  <a:schemeClr val="folHlink"/>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1" u="none" strike="noStrike" cap="none" normalizeH="0" baseline="0" smtClean="0">
            <a:ln>
              <a:noFill/>
            </a:ln>
            <a:solidFill>
              <a:schemeClr val="tx1"/>
            </a:solidFill>
            <a:effectLst>
              <a:outerShdw blurRad="38100" dist="38100" dir="2700000" algn="tl">
                <a:srgbClr val="000000">
                  <a:alpha val="43137"/>
                </a:srgbClr>
              </a:outerShdw>
            </a:effectLst>
            <a:latin typeface="Times New Roman" panose="02020603050405020304"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9525" cap="flat" cmpd="sng" algn="ctr">
              <a:solidFill>
                <a:srgbClr val="3B7D91"/>
              </a:solidFill>
              <a:prstDash val="solid"/>
              <a:round/>
              <a:headEnd type="none" w="med" len="med"/>
              <a:tailEnd type="none" w="med" len="med"/>
            </a14:hiddenLine>
          </a:ext>
          <a:ext uri="{AF507438-7753-43E0-B8FC-AC1667EBCBE1}">
            <a14:hiddenEffects xmlns:a14="http://schemas.microsoft.com/office/drawing/2010/main">
              <a:effectLst>
                <a:outerShdw dist="45791" dir="3378596" algn="ctr" rotWithShape="0">
                  <a:schemeClr val="folHlink"/>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1" u="none" strike="noStrike" cap="none" normalizeH="0" baseline="0" smtClean="0">
            <a:ln>
              <a:noFill/>
            </a:ln>
            <a:solidFill>
              <a:schemeClr val="tx1"/>
            </a:solidFill>
            <a:effectLst>
              <a:outerShdw blurRad="38100" dist="38100" dir="2700000" algn="tl">
                <a:srgbClr val="000000">
                  <a:alpha val="43137"/>
                </a:srgbClr>
              </a:outerShdw>
            </a:effectLst>
            <a:latin typeface="Times New Roman" panose="02020603050405020304" pitchFamily="1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2249</TotalTime>
  <Words>9136</Words>
  <Application>Microsoft Office PowerPoint</Application>
  <PresentationFormat>Widescreen</PresentationFormat>
  <Paragraphs>779</Paragraphs>
  <Slides>78</Slides>
  <Notes>54</Notes>
  <HiddenSlides>3</HiddenSlides>
  <MMClips>0</MMClips>
  <ScaleCrop>false</ScaleCrop>
  <HeadingPairs>
    <vt:vector size="6" baseType="variant">
      <vt:variant>
        <vt:lpstr>Fonts Used</vt:lpstr>
      </vt:variant>
      <vt:variant>
        <vt:i4>26</vt:i4>
      </vt:variant>
      <vt:variant>
        <vt:lpstr>Theme</vt:lpstr>
      </vt:variant>
      <vt:variant>
        <vt:i4>3</vt:i4>
      </vt:variant>
      <vt:variant>
        <vt:lpstr>Slide Titles</vt:lpstr>
      </vt:variant>
      <vt:variant>
        <vt:i4>78</vt:i4>
      </vt:variant>
    </vt:vector>
  </HeadingPairs>
  <TitlesOfParts>
    <vt:vector size="107" baseType="lpstr">
      <vt:lpstr>Abadi</vt:lpstr>
      <vt:lpstr>-apple-system</vt:lpstr>
      <vt:lpstr>Arial</vt:lpstr>
      <vt:lpstr>Arial</vt:lpstr>
      <vt:lpstr>Arial Unicode MS</vt:lpstr>
      <vt:lpstr>ArialMT</vt:lpstr>
      <vt:lpstr>Arimo</vt:lpstr>
      <vt:lpstr>Book Antiqua</vt:lpstr>
      <vt:lpstr>Cabin Condensed</vt:lpstr>
      <vt:lpstr>Cabin-semi-bold</vt:lpstr>
      <vt:lpstr>Calibri</vt:lpstr>
      <vt:lpstr>Calibri Light</vt:lpstr>
      <vt:lpstr>COELRA+Arial-BoldMT</vt:lpstr>
      <vt:lpstr>F37Moon</vt:lpstr>
      <vt:lpstr>Gill Sans MT</vt:lpstr>
      <vt:lpstr>Google Sans</vt:lpstr>
      <vt:lpstr>Impact</vt:lpstr>
      <vt:lpstr>MLWAMC+ArialMT</vt:lpstr>
      <vt:lpstr>Outfit</vt:lpstr>
      <vt:lpstr>Palatino Linotype</vt:lpstr>
      <vt:lpstr>Rockwell</vt:lpstr>
      <vt:lpstr>SourceSansPro</vt:lpstr>
      <vt:lpstr>Times</vt:lpstr>
      <vt:lpstr>Times New Roman</vt:lpstr>
      <vt:lpstr>Verdana</vt:lpstr>
      <vt:lpstr>Wingdings</vt:lpstr>
      <vt:lpstr>Office Theme</vt:lpstr>
      <vt:lpstr>2_Office Theme</vt:lpstr>
      <vt:lpstr>Blank</vt:lpstr>
      <vt:lpstr>PowerPoint Presentation</vt:lpstr>
      <vt:lpstr>PowerPoint Presentation</vt:lpstr>
      <vt:lpstr>PowerPoint Presentation</vt:lpstr>
      <vt:lpstr>PowerPoint Presentation</vt:lpstr>
      <vt:lpstr>Marketing in Nonprofit organizations </vt:lpstr>
      <vt:lpstr>PowerPoint Presentation</vt:lpstr>
      <vt:lpstr>PowerPoint Presentation</vt:lpstr>
      <vt:lpstr>PowerPoint Presentation</vt:lpstr>
      <vt:lpstr>PowerPoint Presentation</vt:lpstr>
      <vt:lpstr>Activity #1 practice  </vt:lpstr>
      <vt:lpstr>PowerPoint Presentation</vt:lpstr>
      <vt:lpstr>PowerPoint Presentation</vt:lpstr>
      <vt:lpstr>https://pestleanalysis.com/examples-of-pestle-analysis/ </vt:lpstr>
      <vt:lpstr>Activity #2 </vt:lpstr>
      <vt:lpstr>Quiz </vt:lpstr>
      <vt:lpstr>Quiz </vt:lpstr>
      <vt:lpstr>Quiz </vt:lpstr>
      <vt:lpstr>PowerPoint Presentation</vt:lpstr>
      <vt:lpstr>Growth-Share Matrix|BCG Matrix| </vt:lpstr>
      <vt:lpstr>PowerPoint Presentation</vt:lpstr>
      <vt:lpstr>BCG Matrix Example</vt:lpstr>
      <vt:lpstr>PLC-Product life cycle</vt:lpstr>
      <vt:lpstr>PowerPoint Presentation</vt:lpstr>
      <vt:lpstr>Business Portfolio, (product mix)</vt:lpstr>
      <vt:lpstr>PowerPoint Presentation</vt:lpstr>
      <vt:lpstr>PowerPoint Presentation</vt:lpstr>
      <vt:lpstr>PowerPoint Presentation</vt:lpstr>
      <vt:lpstr>PowerPoint Presentation</vt:lpstr>
      <vt:lpstr>PowerPoint Presentation</vt:lpstr>
      <vt:lpstr>SWOT Analysis</vt:lpstr>
      <vt:lpstr>Activity #3 SOWT practice </vt:lpstr>
      <vt:lpstr>PowerPoint Presentation</vt:lpstr>
      <vt:lpstr>PowerPoint Presentation</vt:lpstr>
      <vt:lpstr>PowerPoint Presentation</vt:lpstr>
      <vt:lpstr>PowerPoint Presentation</vt:lpstr>
      <vt:lpstr>PowerPoint Presentation</vt:lpstr>
      <vt:lpstr>1- Understanding customer needs/wants.</vt:lpstr>
      <vt:lpstr>PowerPoint Presentation</vt:lpstr>
      <vt:lpstr>Marketing Information</vt:lpstr>
      <vt:lpstr>PowerPoint Presentation</vt:lpstr>
      <vt:lpstr>PowerPoint Presentation</vt:lpstr>
      <vt:lpstr>Marketing Information System  (MIS)</vt:lpstr>
      <vt:lpstr>The Marketing Information System </vt:lpstr>
      <vt:lpstr>Internal Databases</vt:lpstr>
      <vt:lpstr>Amazon is very successful in using personalized marketing</vt:lpstr>
      <vt:lpstr>Examples of using Internal Databases</vt:lpstr>
      <vt:lpstr>Competitive Marketing Intelligence</vt:lpstr>
      <vt:lpstr>The Marketing Research</vt:lpstr>
      <vt:lpstr>PowerPoint Presentation</vt:lpstr>
      <vt:lpstr>Marketing Research Approaches </vt:lpstr>
      <vt:lpstr>PowerPoint Presentation</vt:lpstr>
      <vt:lpstr>PowerPoint Presentation</vt:lpstr>
      <vt:lpstr>PowerPoint Presentation</vt:lpstr>
      <vt:lpstr>PowerPoint Presentation</vt:lpstr>
      <vt:lpstr>The Marketing Research Process</vt:lpstr>
      <vt:lpstr>PowerPoint Presentation</vt:lpstr>
      <vt:lpstr>2- Define Research Objectives</vt:lpstr>
      <vt:lpstr>PowerPoint Presentation</vt:lpstr>
      <vt:lpstr>4-choosing Data sources</vt:lpstr>
      <vt:lpstr>4-choosing Data sources  4.1 Secondary Data (1/2)</vt:lpstr>
      <vt:lpstr>4-choosing Data sources  4.1 Secondary Data (2/2)</vt:lpstr>
      <vt:lpstr>4-choosing Data sources  4.2 Primary Data &amp; Data Collection Plan</vt:lpstr>
      <vt:lpstr>5-Chose Research methods</vt:lpstr>
      <vt:lpstr>6-Construct sample</vt:lpstr>
      <vt:lpstr>Type of samples</vt:lpstr>
      <vt:lpstr>7-Implementing the Research Plan</vt:lpstr>
      <vt:lpstr>8-Analysing the Research results</vt:lpstr>
      <vt:lpstr>9-Interpreting and Reporting Findings</vt:lpstr>
      <vt:lpstr>Distributing and Using Marketing Information</vt:lpstr>
      <vt:lpstr>Research Advantages and Disadvantages</vt:lpstr>
      <vt:lpstr>PowerPoint Presentation</vt:lpstr>
      <vt:lpstr>PowerPoint Presentation</vt:lpstr>
      <vt:lpstr>PowerPoint Presentation</vt:lpstr>
      <vt:lpstr>Case study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3 </dc:title>
  <dc:creator>Abdelrahman Saber</dc:creator>
  <cp:lastModifiedBy>Eman Arafa</cp:lastModifiedBy>
  <cp:revision>12</cp:revision>
  <dcterms:created xsi:type="dcterms:W3CDTF">2023-03-28T08:33:57Z</dcterms:created>
  <dcterms:modified xsi:type="dcterms:W3CDTF">2024-08-25T09:06:16Z</dcterms:modified>
</cp:coreProperties>
</file>