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7" r:id="rId2"/>
  </p:sldMasterIdLst>
  <p:notesMasterIdLst>
    <p:notesMasterId r:id="rId66"/>
  </p:notesMasterIdLst>
  <p:sldIdLst>
    <p:sldId id="2146849996" r:id="rId3"/>
    <p:sldId id="256" r:id="rId4"/>
    <p:sldId id="2146848511" r:id="rId5"/>
    <p:sldId id="2146849214" r:id="rId6"/>
    <p:sldId id="2146849208" r:id="rId7"/>
    <p:sldId id="2146848846" r:id="rId8"/>
    <p:sldId id="2146849206" r:id="rId9"/>
    <p:sldId id="317" r:id="rId10"/>
    <p:sldId id="2146849983" r:id="rId11"/>
    <p:sldId id="2146849984" r:id="rId12"/>
    <p:sldId id="2146849985" r:id="rId13"/>
    <p:sldId id="2146849986" r:id="rId14"/>
    <p:sldId id="2146849987" r:id="rId15"/>
    <p:sldId id="2146849988" r:id="rId16"/>
    <p:sldId id="310" r:id="rId17"/>
    <p:sldId id="311" r:id="rId18"/>
    <p:sldId id="312" r:id="rId19"/>
    <p:sldId id="313" r:id="rId20"/>
    <p:sldId id="314" r:id="rId21"/>
    <p:sldId id="315" r:id="rId22"/>
    <p:sldId id="316" r:id="rId23"/>
    <p:sldId id="2146849994" r:id="rId24"/>
    <p:sldId id="2146848840" r:id="rId25"/>
    <p:sldId id="318" r:id="rId26"/>
    <p:sldId id="2146848844" r:id="rId27"/>
    <p:sldId id="2146849995" r:id="rId28"/>
    <p:sldId id="2146849195" r:id="rId29"/>
    <p:sldId id="2146848268" r:id="rId30"/>
    <p:sldId id="2146849199" r:id="rId31"/>
    <p:sldId id="2146848833" r:id="rId32"/>
    <p:sldId id="2146849976" r:id="rId33"/>
    <p:sldId id="2146849989" r:id="rId34"/>
    <p:sldId id="2146848547" r:id="rId35"/>
    <p:sldId id="2146848538" r:id="rId36"/>
    <p:sldId id="2146848539" r:id="rId37"/>
    <p:sldId id="2146849993" r:id="rId38"/>
    <p:sldId id="2146848541" r:id="rId39"/>
    <p:sldId id="2146849990" r:id="rId40"/>
    <p:sldId id="2146848545" r:id="rId41"/>
    <p:sldId id="2146848543" r:id="rId42"/>
    <p:sldId id="2146848546" r:id="rId43"/>
    <p:sldId id="2146848274" r:id="rId44"/>
    <p:sldId id="2146848281" r:id="rId45"/>
    <p:sldId id="2146849453" r:id="rId46"/>
    <p:sldId id="2146849973" r:id="rId47"/>
    <p:sldId id="2146849454" r:id="rId48"/>
    <p:sldId id="2146849464" r:id="rId49"/>
    <p:sldId id="785" r:id="rId50"/>
    <p:sldId id="2146848824" r:id="rId51"/>
    <p:sldId id="2146848527" r:id="rId52"/>
    <p:sldId id="2146849991" r:id="rId53"/>
    <p:sldId id="2146848528" r:id="rId54"/>
    <p:sldId id="283" r:id="rId55"/>
    <p:sldId id="2146848529" r:id="rId56"/>
    <p:sldId id="2146848271" r:id="rId57"/>
    <p:sldId id="2146848530" r:id="rId58"/>
    <p:sldId id="2146848533" r:id="rId59"/>
    <p:sldId id="2146848532" r:id="rId60"/>
    <p:sldId id="2146848224" r:id="rId61"/>
    <p:sldId id="2146849992" r:id="rId62"/>
    <p:sldId id="2146849979" r:id="rId63"/>
    <p:sldId id="2146849981" r:id="rId64"/>
    <p:sldId id="214684998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86803"/>
  </p:normalViewPr>
  <p:slideViewPr>
    <p:cSldViewPr snapToGrid="0">
      <p:cViewPr varScale="1">
        <p:scale>
          <a:sx n="99" d="100"/>
          <a:sy n="99" d="100"/>
        </p:scale>
        <p:origin x="930" y="9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056324-8900-5C40-A06C-5C94B068E788}" type="doc">
      <dgm:prSet loTypeId="urn:microsoft.com/office/officeart/2005/8/layout/hChevron3" loCatId="" qsTypeId="urn:microsoft.com/office/officeart/2005/8/quickstyle/simple1" qsCatId="simple" csTypeId="urn:microsoft.com/office/officeart/2005/8/colors/accent1_2" csCatId="accent1" phldr="1"/>
      <dgm:spPr/>
    </dgm:pt>
    <dgm:pt modelId="{2A36D931-3B51-4B49-801F-81E61365D6CC}">
      <dgm:prSet phldrT="[Text]" custT="1"/>
      <dgm:spPr/>
      <dgm:t>
        <a:bodyPr/>
        <a:lstStyle/>
        <a:p>
          <a:pPr rtl="0"/>
          <a:r>
            <a:rPr lang="en-US" sz="4000" dirty="0"/>
            <a:t>1</a:t>
          </a:r>
        </a:p>
      </dgm:t>
    </dgm:pt>
    <dgm:pt modelId="{28A420FA-9E89-E04B-A2B4-E58896F680FA}" type="parTrans" cxnId="{F74A9A51-C4AF-124B-BE25-C2A85E2180E0}">
      <dgm:prSet/>
      <dgm:spPr/>
      <dgm:t>
        <a:bodyPr/>
        <a:lstStyle/>
        <a:p>
          <a:endParaRPr lang="en-US" sz="1600"/>
        </a:p>
      </dgm:t>
    </dgm:pt>
    <dgm:pt modelId="{EEFD7AE1-D9D9-CC41-BCCF-8FB289A68ACD}" type="sibTrans" cxnId="{F74A9A51-C4AF-124B-BE25-C2A85E2180E0}">
      <dgm:prSet/>
      <dgm:spPr/>
      <dgm:t>
        <a:bodyPr/>
        <a:lstStyle/>
        <a:p>
          <a:endParaRPr lang="en-US" sz="1600"/>
        </a:p>
      </dgm:t>
    </dgm:pt>
    <dgm:pt modelId="{C720F6A0-F651-6F46-993F-708D543D7048}">
      <dgm:prSet phldrT="[Text]" custT="1"/>
      <dgm:spPr/>
      <dgm:t>
        <a:bodyPr/>
        <a:lstStyle/>
        <a:p>
          <a:pPr rtl="0"/>
          <a:r>
            <a:rPr lang="en-US" sz="4000" dirty="0"/>
            <a:t>2</a:t>
          </a:r>
        </a:p>
      </dgm:t>
    </dgm:pt>
    <dgm:pt modelId="{8B666F6D-14FE-034B-8952-E1792C4AB82B}" type="parTrans" cxnId="{48BD6F72-9E8A-2541-93CA-FEA356B09981}">
      <dgm:prSet/>
      <dgm:spPr/>
      <dgm:t>
        <a:bodyPr/>
        <a:lstStyle/>
        <a:p>
          <a:endParaRPr lang="en-US" sz="1600"/>
        </a:p>
      </dgm:t>
    </dgm:pt>
    <dgm:pt modelId="{D213A4AF-3A82-D44C-9381-FAC286E7825E}" type="sibTrans" cxnId="{48BD6F72-9E8A-2541-93CA-FEA356B09981}">
      <dgm:prSet/>
      <dgm:spPr/>
      <dgm:t>
        <a:bodyPr/>
        <a:lstStyle/>
        <a:p>
          <a:endParaRPr lang="en-US" sz="1600"/>
        </a:p>
      </dgm:t>
    </dgm:pt>
    <dgm:pt modelId="{24885DEA-50EA-CC4C-9718-915707BFD215}">
      <dgm:prSet phldrT="[Text]" custT="1"/>
      <dgm:spPr/>
      <dgm:t>
        <a:bodyPr/>
        <a:lstStyle/>
        <a:p>
          <a:pPr rtl="0"/>
          <a:r>
            <a:rPr lang="en-US" sz="4000" dirty="0"/>
            <a:t>3</a:t>
          </a:r>
        </a:p>
      </dgm:t>
    </dgm:pt>
    <dgm:pt modelId="{E3D733A1-92BA-A441-90E9-CB4E609F2AE4}" type="parTrans" cxnId="{BFC12AFF-BB73-AD47-98D2-35A8E54E2D51}">
      <dgm:prSet/>
      <dgm:spPr/>
      <dgm:t>
        <a:bodyPr/>
        <a:lstStyle/>
        <a:p>
          <a:endParaRPr lang="en-US" sz="1600"/>
        </a:p>
      </dgm:t>
    </dgm:pt>
    <dgm:pt modelId="{4A690E8B-EDAD-D94B-94FA-C395B649655F}" type="sibTrans" cxnId="{BFC12AFF-BB73-AD47-98D2-35A8E54E2D51}">
      <dgm:prSet/>
      <dgm:spPr/>
      <dgm:t>
        <a:bodyPr/>
        <a:lstStyle/>
        <a:p>
          <a:endParaRPr lang="en-US" sz="1600"/>
        </a:p>
      </dgm:t>
    </dgm:pt>
    <dgm:pt modelId="{962CFEDA-121B-0049-A3AE-85F42AA2860D}">
      <dgm:prSet custT="1"/>
      <dgm:spPr/>
      <dgm:t>
        <a:bodyPr/>
        <a:lstStyle/>
        <a:p>
          <a:r>
            <a:rPr lang="en-US" sz="4000" dirty="0"/>
            <a:t>4</a:t>
          </a:r>
        </a:p>
      </dgm:t>
    </dgm:pt>
    <dgm:pt modelId="{5B2FE0A1-85FF-E64E-BA05-D9643D823024}" type="parTrans" cxnId="{812D9A66-1C8C-6543-B459-39FA464C9982}">
      <dgm:prSet/>
      <dgm:spPr/>
      <dgm:t>
        <a:bodyPr/>
        <a:lstStyle/>
        <a:p>
          <a:endParaRPr lang="en-US" sz="1600"/>
        </a:p>
      </dgm:t>
    </dgm:pt>
    <dgm:pt modelId="{2C9C4E4D-81E7-134B-B1CA-E3325711C4E9}" type="sibTrans" cxnId="{812D9A66-1C8C-6543-B459-39FA464C9982}">
      <dgm:prSet/>
      <dgm:spPr/>
      <dgm:t>
        <a:bodyPr/>
        <a:lstStyle/>
        <a:p>
          <a:endParaRPr lang="en-US" sz="1600"/>
        </a:p>
      </dgm:t>
    </dgm:pt>
    <dgm:pt modelId="{50D34EFF-C802-5D4A-8210-91D8BD5D00DB}">
      <dgm:prSet custT="1"/>
      <dgm:spPr/>
      <dgm:t>
        <a:bodyPr/>
        <a:lstStyle/>
        <a:p>
          <a:r>
            <a:rPr lang="en-US" sz="4000" dirty="0"/>
            <a:t>5</a:t>
          </a:r>
        </a:p>
      </dgm:t>
    </dgm:pt>
    <dgm:pt modelId="{5023482D-1DD7-C342-8064-47B2CE8E27FA}" type="parTrans" cxnId="{0DB6B16F-1642-644C-9EE8-2F85945CB5C3}">
      <dgm:prSet/>
      <dgm:spPr/>
      <dgm:t>
        <a:bodyPr/>
        <a:lstStyle/>
        <a:p>
          <a:endParaRPr lang="en-US" sz="1600"/>
        </a:p>
      </dgm:t>
    </dgm:pt>
    <dgm:pt modelId="{7B30C0D2-407E-8E4A-8C2A-73A39B95C1CB}" type="sibTrans" cxnId="{0DB6B16F-1642-644C-9EE8-2F85945CB5C3}">
      <dgm:prSet/>
      <dgm:spPr/>
      <dgm:t>
        <a:bodyPr/>
        <a:lstStyle/>
        <a:p>
          <a:endParaRPr lang="en-US" sz="1600"/>
        </a:p>
      </dgm:t>
    </dgm:pt>
    <dgm:pt modelId="{83C7FEB3-2CE7-D94B-A6BC-BED23E12785E}" type="pres">
      <dgm:prSet presAssocID="{C5056324-8900-5C40-A06C-5C94B068E788}" presName="Name0" presStyleCnt="0">
        <dgm:presLayoutVars>
          <dgm:dir/>
          <dgm:resizeHandles val="exact"/>
        </dgm:presLayoutVars>
      </dgm:prSet>
      <dgm:spPr/>
    </dgm:pt>
    <dgm:pt modelId="{57A0407C-52DE-374B-9B75-6A804D1F3CC4}" type="pres">
      <dgm:prSet presAssocID="{2A36D931-3B51-4B49-801F-81E61365D6CC}" presName="parTxOnly" presStyleLbl="node1" presStyleIdx="0" presStyleCnt="5" custScaleY="98673" custLinFactNeighborX="-3222" custLinFactNeighborY="49608">
        <dgm:presLayoutVars>
          <dgm:bulletEnabled val="1"/>
        </dgm:presLayoutVars>
      </dgm:prSet>
      <dgm:spPr/>
    </dgm:pt>
    <dgm:pt modelId="{895EAA8E-B0EB-0143-AAED-3C68F4C3BD14}" type="pres">
      <dgm:prSet presAssocID="{EEFD7AE1-D9D9-CC41-BCCF-8FB289A68ACD}" presName="parSpace" presStyleCnt="0"/>
      <dgm:spPr/>
    </dgm:pt>
    <dgm:pt modelId="{71EB3C80-405D-434D-B1CF-11ED143D84A7}" type="pres">
      <dgm:prSet presAssocID="{C720F6A0-F651-6F46-993F-708D543D7048}" presName="parTxOnly" presStyleLbl="node1" presStyleIdx="1" presStyleCnt="5" custScaleY="96735" custLinFactNeighborX="13037" custLinFactNeighborY="50577">
        <dgm:presLayoutVars>
          <dgm:bulletEnabled val="1"/>
        </dgm:presLayoutVars>
      </dgm:prSet>
      <dgm:spPr/>
    </dgm:pt>
    <dgm:pt modelId="{77718383-8A16-3A49-8E18-4470BA430AE7}" type="pres">
      <dgm:prSet presAssocID="{D213A4AF-3A82-D44C-9381-FAC286E7825E}" presName="parSpace" presStyleCnt="0"/>
      <dgm:spPr/>
    </dgm:pt>
    <dgm:pt modelId="{0CC37A7B-3580-3045-92A7-6BCD0540FB07}" type="pres">
      <dgm:prSet presAssocID="{24885DEA-50EA-CC4C-9718-915707BFD215}" presName="parTxOnly" presStyleLbl="node1" presStyleIdx="2" presStyleCnt="5" custLinFactNeighborX="32951" custLinFactNeighborY="48944">
        <dgm:presLayoutVars>
          <dgm:bulletEnabled val="1"/>
        </dgm:presLayoutVars>
      </dgm:prSet>
      <dgm:spPr/>
    </dgm:pt>
    <dgm:pt modelId="{3ACDC1BF-7347-6745-A1CB-5C5699AB5D43}" type="pres">
      <dgm:prSet presAssocID="{4A690E8B-EDAD-D94B-94FA-C395B649655F}" presName="parSpace" presStyleCnt="0"/>
      <dgm:spPr/>
    </dgm:pt>
    <dgm:pt modelId="{CAEE2037-8470-7048-9320-8B5A5618E52D}" type="pres">
      <dgm:prSet presAssocID="{962CFEDA-121B-0049-A3AE-85F42AA2860D}" presName="parTxOnly" presStyleLbl="node1" presStyleIdx="3" presStyleCnt="5" custLinFactNeighborX="15010" custLinFactNeighborY="48944">
        <dgm:presLayoutVars>
          <dgm:bulletEnabled val="1"/>
        </dgm:presLayoutVars>
      </dgm:prSet>
      <dgm:spPr/>
    </dgm:pt>
    <dgm:pt modelId="{E6E07894-6F19-CB46-837C-0F5CC2FEA7F4}" type="pres">
      <dgm:prSet presAssocID="{2C9C4E4D-81E7-134B-B1CA-E3325711C4E9}" presName="parSpace" presStyleCnt="0"/>
      <dgm:spPr/>
    </dgm:pt>
    <dgm:pt modelId="{081F89A5-A352-C247-9000-D2BC43B7F701}" type="pres">
      <dgm:prSet presAssocID="{50D34EFF-C802-5D4A-8210-91D8BD5D00DB}" presName="parTxOnly" presStyleLbl="node1" presStyleIdx="4" presStyleCnt="5" custLinFactNeighborX="1914" custLinFactNeighborY="48944">
        <dgm:presLayoutVars>
          <dgm:bulletEnabled val="1"/>
        </dgm:presLayoutVars>
      </dgm:prSet>
      <dgm:spPr/>
    </dgm:pt>
  </dgm:ptLst>
  <dgm:cxnLst>
    <dgm:cxn modelId="{68E6D95E-EDB4-6A4C-880C-3ECA60B81A4D}" type="presOf" srcId="{C720F6A0-F651-6F46-993F-708D543D7048}" destId="{71EB3C80-405D-434D-B1CF-11ED143D84A7}" srcOrd="0" destOrd="0" presId="urn:microsoft.com/office/officeart/2005/8/layout/hChevron3"/>
    <dgm:cxn modelId="{812D9A66-1C8C-6543-B459-39FA464C9982}" srcId="{C5056324-8900-5C40-A06C-5C94B068E788}" destId="{962CFEDA-121B-0049-A3AE-85F42AA2860D}" srcOrd="3" destOrd="0" parTransId="{5B2FE0A1-85FF-E64E-BA05-D9643D823024}" sibTransId="{2C9C4E4D-81E7-134B-B1CA-E3325711C4E9}"/>
    <dgm:cxn modelId="{0DB6B16F-1642-644C-9EE8-2F85945CB5C3}" srcId="{C5056324-8900-5C40-A06C-5C94B068E788}" destId="{50D34EFF-C802-5D4A-8210-91D8BD5D00DB}" srcOrd="4" destOrd="0" parTransId="{5023482D-1DD7-C342-8064-47B2CE8E27FA}" sibTransId="{7B30C0D2-407E-8E4A-8C2A-73A39B95C1CB}"/>
    <dgm:cxn modelId="{FBD21370-5D99-9C40-B95F-9AED2DB51381}" type="presOf" srcId="{962CFEDA-121B-0049-A3AE-85F42AA2860D}" destId="{CAEE2037-8470-7048-9320-8B5A5618E52D}" srcOrd="0" destOrd="0" presId="urn:microsoft.com/office/officeart/2005/8/layout/hChevron3"/>
    <dgm:cxn modelId="{F74A9A51-C4AF-124B-BE25-C2A85E2180E0}" srcId="{C5056324-8900-5C40-A06C-5C94B068E788}" destId="{2A36D931-3B51-4B49-801F-81E61365D6CC}" srcOrd="0" destOrd="0" parTransId="{28A420FA-9E89-E04B-A2B4-E58896F680FA}" sibTransId="{EEFD7AE1-D9D9-CC41-BCCF-8FB289A68ACD}"/>
    <dgm:cxn modelId="{48BD6F72-9E8A-2541-93CA-FEA356B09981}" srcId="{C5056324-8900-5C40-A06C-5C94B068E788}" destId="{C720F6A0-F651-6F46-993F-708D543D7048}" srcOrd="1" destOrd="0" parTransId="{8B666F6D-14FE-034B-8952-E1792C4AB82B}" sibTransId="{D213A4AF-3A82-D44C-9381-FAC286E7825E}"/>
    <dgm:cxn modelId="{C164AA7F-3EE2-BA42-B7BB-637C3D1A8437}" type="presOf" srcId="{C5056324-8900-5C40-A06C-5C94B068E788}" destId="{83C7FEB3-2CE7-D94B-A6BC-BED23E12785E}" srcOrd="0" destOrd="0" presId="urn:microsoft.com/office/officeart/2005/8/layout/hChevron3"/>
    <dgm:cxn modelId="{C996D280-4A2B-9D4D-BDF1-65F35873BE26}" type="presOf" srcId="{2A36D931-3B51-4B49-801F-81E61365D6CC}" destId="{57A0407C-52DE-374B-9B75-6A804D1F3CC4}" srcOrd="0" destOrd="0" presId="urn:microsoft.com/office/officeart/2005/8/layout/hChevron3"/>
    <dgm:cxn modelId="{D21340A8-4B58-A341-B786-7604C112ABC6}" type="presOf" srcId="{50D34EFF-C802-5D4A-8210-91D8BD5D00DB}" destId="{081F89A5-A352-C247-9000-D2BC43B7F701}" srcOrd="0" destOrd="0" presId="urn:microsoft.com/office/officeart/2005/8/layout/hChevron3"/>
    <dgm:cxn modelId="{828003AE-7A6A-394F-B273-3A0F97A3D3CF}" type="presOf" srcId="{24885DEA-50EA-CC4C-9718-915707BFD215}" destId="{0CC37A7B-3580-3045-92A7-6BCD0540FB07}" srcOrd="0" destOrd="0" presId="urn:microsoft.com/office/officeart/2005/8/layout/hChevron3"/>
    <dgm:cxn modelId="{BFC12AFF-BB73-AD47-98D2-35A8E54E2D51}" srcId="{C5056324-8900-5C40-A06C-5C94B068E788}" destId="{24885DEA-50EA-CC4C-9718-915707BFD215}" srcOrd="2" destOrd="0" parTransId="{E3D733A1-92BA-A441-90E9-CB4E609F2AE4}" sibTransId="{4A690E8B-EDAD-D94B-94FA-C395B649655F}"/>
    <dgm:cxn modelId="{0F04AD12-6515-4A4E-BF30-3CB24755AE96}" type="presParOf" srcId="{83C7FEB3-2CE7-D94B-A6BC-BED23E12785E}" destId="{57A0407C-52DE-374B-9B75-6A804D1F3CC4}" srcOrd="0" destOrd="0" presId="urn:microsoft.com/office/officeart/2005/8/layout/hChevron3"/>
    <dgm:cxn modelId="{B844CD17-0D8E-5B4B-B5E9-E3B7B6D3FB6E}" type="presParOf" srcId="{83C7FEB3-2CE7-D94B-A6BC-BED23E12785E}" destId="{895EAA8E-B0EB-0143-AAED-3C68F4C3BD14}" srcOrd="1" destOrd="0" presId="urn:microsoft.com/office/officeart/2005/8/layout/hChevron3"/>
    <dgm:cxn modelId="{D9C11C55-4492-A146-ADD3-F6030D02B1CF}" type="presParOf" srcId="{83C7FEB3-2CE7-D94B-A6BC-BED23E12785E}" destId="{71EB3C80-405D-434D-B1CF-11ED143D84A7}" srcOrd="2" destOrd="0" presId="urn:microsoft.com/office/officeart/2005/8/layout/hChevron3"/>
    <dgm:cxn modelId="{D5E2DD7E-3B65-9A4B-B7A7-6F4A7F0BD2B5}" type="presParOf" srcId="{83C7FEB3-2CE7-D94B-A6BC-BED23E12785E}" destId="{77718383-8A16-3A49-8E18-4470BA430AE7}" srcOrd="3" destOrd="0" presId="urn:microsoft.com/office/officeart/2005/8/layout/hChevron3"/>
    <dgm:cxn modelId="{DE6BFFAF-BFA3-7345-ABDE-8FAFC54B2FC9}" type="presParOf" srcId="{83C7FEB3-2CE7-D94B-A6BC-BED23E12785E}" destId="{0CC37A7B-3580-3045-92A7-6BCD0540FB07}" srcOrd="4" destOrd="0" presId="urn:microsoft.com/office/officeart/2005/8/layout/hChevron3"/>
    <dgm:cxn modelId="{F4BC683A-767C-EB4A-85E8-892E73B80F1E}" type="presParOf" srcId="{83C7FEB3-2CE7-D94B-A6BC-BED23E12785E}" destId="{3ACDC1BF-7347-6745-A1CB-5C5699AB5D43}" srcOrd="5" destOrd="0" presId="urn:microsoft.com/office/officeart/2005/8/layout/hChevron3"/>
    <dgm:cxn modelId="{53679DA8-58A8-F144-8A25-354FDC6D42B1}" type="presParOf" srcId="{83C7FEB3-2CE7-D94B-A6BC-BED23E12785E}" destId="{CAEE2037-8470-7048-9320-8B5A5618E52D}" srcOrd="6" destOrd="0" presId="urn:microsoft.com/office/officeart/2005/8/layout/hChevron3"/>
    <dgm:cxn modelId="{1A3761CD-8F43-2345-AC66-9DB146B5417D}" type="presParOf" srcId="{83C7FEB3-2CE7-D94B-A6BC-BED23E12785E}" destId="{E6E07894-6F19-CB46-837C-0F5CC2FEA7F4}" srcOrd="7" destOrd="0" presId="urn:microsoft.com/office/officeart/2005/8/layout/hChevron3"/>
    <dgm:cxn modelId="{E1E8DC5F-ED73-F34A-B5FF-3825A1D7F20B}" type="presParOf" srcId="{83C7FEB3-2CE7-D94B-A6BC-BED23E12785E}" destId="{081F89A5-A352-C247-9000-D2BC43B7F701}"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9D835142-4F1D-40B7-9099-C4243481852A}">
      <dgm:prSet custT="1"/>
      <dgm:spPr/>
      <dgm:t>
        <a:bodyPr/>
        <a:lstStyle/>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Macroenvironment analysis |PESTEL|</a:t>
          </a:r>
        </a:p>
      </dgm:t>
    </dgm:pt>
    <dgm:pt modelId="{0B2E9A99-2D28-4245-BAC6-8714A75D7213}" type="parTrans" cxnId="{83BDC2DC-4F4B-4FCD-8FAB-0C2B43F90B9D}">
      <dgm:prSet/>
      <dgm:spPr/>
      <dgm:t>
        <a:bodyPr/>
        <a:lstStyle/>
        <a:p>
          <a:endParaRPr lang="en-US"/>
        </a:p>
      </dgm:t>
    </dgm:pt>
    <dgm:pt modelId="{45250521-2C86-47CF-873D-92C6A3C9545C}" type="sibTrans" cxnId="{83BDC2DC-4F4B-4FCD-8FAB-0C2B43F90B9D}">
      <dgm:prSet/>
      <dgm:spPr/>
      <dgm:t>
        <a:bodyPr/>
        <a:lstStyle/>
        <a:p>
          <a:endParaRPr lang="en-US"/>
        </a:p>
      </dgm:t>
    </dgm:pt>
    <dgm:pt modelId="{554480FB-5E92-493C-88BB-AA3F7896DA07}">
      <dgm:prSet custT="1"/>
      <dgm:spPr/>
      <dgm:t>
        <a:bodyPr/>
        <a:lstStyle/>
        <a:p>
          <a:r>
            <a:rPr lang="en-US" sz="2400" kern="1200" dirty="0">
              <a:solidFill>
                <a:prstClr val="white"/>
              </a:solidFill>
              <a:latin typeface="Impact" panose="020B0806030902050204"/>
              <a:ea typeface="+mn-ea"/>
              <a:cs typeface="+mn-cs"/>
            </a:rPr>
            <a:t>SWOT</a:t>
          </a:r>
          <a:r>
            <a:rPr lang="en-US" sz="700" kern="1200" dirty="0"/>
            <a:t> </a:t>
          </a:r>
          <a:r>
            <a:rPr lang="en-US" sz="2400" kern="1200" dirty="0"/>
            <a:t>Analysis |integration of internal and external analyses|</a:t>
          </a:r>
          <a:r>
            <a:rPr lang="en-US" sz="700" kern="1200" dirty="0"/>
            <a:t> </a:t>
          </a:r>
        </a:p>
      </dgm:t>
    </dgm:pt>
    <dgm:pt modelId="{4D11D107-DC48-447F-B6B1-348249EE7CA4}" type="parTrans" cxnId="{D15E3E1A-FA73-483D-BF59-3369CD7DB2CF}">
      <dgm:prSet/>
      <dgm:spPr/>
      <dgm:t>
        <a:bodyPr/>
        <a:lstStyle/>
        <a:p>
          <a:endParaRPr lang="en-US"/>
        </a:p>
      </dgm:t>
    </dgm:pt>
    <dgm:pt modelId="{78BDCDCA-4268-41E1-8F47-08AD6962C751}" type="sibTrans" cxnId="{D15E3E1A-FA73-483D-BF59-3369CD7DB2CF}">
      <dgm:prSet/>
      <dgm:spPr/>
      <dgm:t>
        <a:bodyPr/>
        <a:lstStyle/>
        <a:p>
          <a:endParaRPr lang="en-US"/>
        </a:p>
      </dgm:t>
    </dgm:pt>
    <dgm:pt modelId="{26D1820D-ED34-4E0B-8B10-314FA778A321}">
      <dgm:prSet custT="1"/>
      <dgm:spPr/>
      <dgm:t>
        <a:bodyPr/>
        <a:lstStyle/>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Microenvironmental analysis |Porter 5 forces|</a:t>
          </a:r>
        </a:p>
      </dgm:t>
    </dgm:pt>
    <dgm:pt modelId="{5D22807D-A7A9-4496-9F20-D2940A0782D9}" type="parTrans" cxnId="{E70F38D5-7D53-4FDC-B82D-ED4AD1DBA2CF}">
      <dgm:prSet/>
      <dgm:spPr/>
      <dgm:t>
        <a:bodyPr/>
        <a:lstStyle/>
        <a:p>
          <a:endParaRPr lang="en-US"/>
        </a:p>
      </dgm:t>
    </dgm:pt>
    <dgm:pt modelId="{EECDD628-777E-4E80-8268-B9CF7DB27674}" type="sibTrans" cxnId="{E70F38D5-7D53-4FDC-B82D-ED4AD1DBA2CF}">
      <dgm:prSet/>
      <dgm:spPr/>
      <dgm:t>
        <a:bodyPr/>
        <a:lstStyle/>
        <a:p>
          <a:endParaRPr lang="en-US"/>
        </a:p>
      </dgm:t>
    </dgm:pt>
    <dgm:pt modelId="{8632DE3D-BF64-44AB-B8CE-9F87F5F0F9A6}">
      <dgm:prSet custT="1"/>
      <dgm:spPr/>
      <dgm:t>
        <a:bodyPr/>
        <a:lstStyle/>
        <a:p>
          <a:r>
            <a:rPr lang="en-US" sz="2400" dirty="0"/>
            <a:t>business portfolio analysis |internal environmental analysis|</a:t>
          </a:r>
        </a:p>
      </dgm:t>
    </dgm:pt>
    <dgm:pt modelId="{10188569-3BEE-458F-B2A2-2B60A200FDF1}" type="parTrans" cxnId="{10EC4505-7C13-48E2-9E23-9B7A22925AEF}">
      <dgm:prSet/>
      <dgm:spPr/>
      <dgm:t>
        <a:bodyPr/>
        <a:lstStyle/>
        <a:p>
          <a:endParaRPr lang="en-US"/>
        </a:p>
      </dgm:t>
    </dgm:pt>
    <dgm:pt modelId="{FFB76A7D-6DD0-4A54-95C9-7829B0444A5E}" type="sibTrans" cxnId="{10EC4505-7C13-48E2-9E23-9B7A22925AEF}">
      <dgm:prSet/>
      <dgm:spPr/>
      <dgm:t>
        <a:bodyPr/>
        <a:lstStyle/>
        <a:p>
          <a:endParaRPr lang="en-US"/>
        </a:p>
      </dgm:t>
    </dgm:pt>
    <dgm:pt modelId="{B79B4D79-2B96-8B44-9AFD-F36CB2CFB149}">
      <dgm:prSet custT="1"/>
      <dgm:spPr/>
      <dgm:t>
        <a:bodyPr/>
        <a:lstStyle/>
        <a:p>
          <a:r>
            <a:rPr lang="en-US" sz="2400" dirty="0"/>
            <a:t>PLC |product life cycle|</a:t>
          </a:r>
        </a:p>
      </dgm:t>
    </dgm:pt>
    <dgm:pt modelId="{6570CA07-E0DB-4649-BB95-70E75D7E8E80}" type="parTrans" cxnId="{3C63DD6D-5972-BB46-B8FD-E28140057404}">
      <dgm:prSet/>
      <dgm:spPr/>
      <dgm:t>
        <a:bodyPr/>
        <a:lstStyle/>
        <a:p>
          <a:endParaRPr lang="en-US"/>
        </a:p>
      </dgm:t>
    </dgm:pt>
    <dgm:pt modelId="{3D13594A-C0E1-144A-9DC1-C815EED8359D}" type="sibTrans" cxnId="{3C63DD6D-5972-BB46-B8FD-E28140057404}">
      <dgm:prSet/>
      <dgm:spPr/>
      <dgm:t>
        <a:bodyPr/>
        <a:lstStyle/>
        <a:p>
          <a:endParaRPr lang="en-US"/>
        </a:p>
      </dgm:t>
    </dgm:pt>
    <dgm:pt modelId="{C3E26AEC-6BDC-2248-A3FA-6635A15BDF65}">
      <dgm:prSet custT="1"/>
      <dgm:spPr/>
      <dgm:t>
        <a:bodyPr/>
        <a:lstStyle/>
        <a:p>
          <a:r>
            <a:rPr lang="en-US" sz="2400" dirty="0"/>
            <a:t>BCG |Growth share matrix|</a:t>
          </a:r>
        </a:p>
      </dgm:t>
    </dgm:pt>
    <dgm:pt modelId="{FF0C479F-0AD4-6A4E-ACA9-3238C7CAE089}" type="parTrans" cxnId="{197D5D81-2CCE-3947-96F5-70058A9E61DF}">
      <dgm:prSet/>
      <dgm:spPr/>
      <dgm:t>
        <a:bodyPr/>
        <a:lstStyle/>
        <a:p>
          <a:endParaRPr lang="en-US"/>
        </a:p>
      </dgm:t>
    </dgm:pt>
    <dgm:pt modelId="{36831632-5B0F-E141-865C-8A37E38245E5}" type="sibTrans" cxnId="{197D5D81-2CCE-3947-96F5-70058A9E61DF}">
      <dgm:prSet/>
      <dgm:spPr/>
      <dgm:t>
        <a:bodyPr/>
        <a:lstStyle/>
        <a:p>
          <a:endParaRPr lang="en-US"/>
        </a:p>
      </dgm:t>
    </dgm:pt>
    <dgm:pt modelId="{4DFE84D4-3960-AC43-8A68-D81321A49999}">
      <dgm:prSet custT="1"/>
      <dgm:spPr/>
      <dgm:t>
        <a:bodyPr/>
        <a:lstStyle/>
        <a:p>
          <a:r>
            <a:rPr lang="en-US" sz="2400" dirty="0"/>
            <a:t>Portfolio analysis</a:t>
          </a:r>
        </a:p>
      </dgm:t>
    </dgm:pt>
    <dgm:pt modelId="{534F83A3-11D6-C243-8851-7A0AC8D7391E}" type="parTrans" cxnId="{DF6A458E-166F-1146-8902-B3C516E820E6}">
      <dgm:prSet/>
      <dgm:spPr/>
      <dgm:t>
        <a:bodyPr/>
        <a:lstStyle/>
        <a:p>
          <a:endParaRPr lang="en-US"/>
        </a:p>
      </dgm:t>
    </dgm:pt>
    <dgm:pt modelId="{F5C6578F-CC6A-1B4D-8ECD-F43646B4C8BD}" type="sibTrans" cxnId="{DF6A458E-166F-1146-8902-B3C516E820E6}">
      <dgm:prSet/>
      <dgm:spPr/>
      <dgm:t>
        <a:bodyPr/>
        <a:lstStyle/>
        <a:p>
          <a:endParaRPr lang="en-US"/>
        </a:p>
      </dgm:t>
    </dgm:pt>
    <dgm:pt modelId="{AA7A8FED-8C1D-D447-ABFD-F6F08E6D0535}">
      <dgm:prSet/>
      <dgm:spPr/>
      <dgm:t>
        <a:bodyPr/>
        <a:lstStyle/>
        <a:p>
          <a:r>
            <a:rPr lang="en-US" altLang="en-US" dirty="0">
              <a:latin typeface="+mj-lt"/>
            </a:rPr>
            <a:t>Marketing Environment |</a:t>
          </a:r>
          <a:r>
            <a:rPr lang="en-US" dirty="0"/>
            <a:t>external environmental analysis|. </a:t>
          </a:r>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3">
        <dgm:presLayoutVars>
          <dgm:chMax val="0"/>
          <dgm:bulletEnabled val="1"/>
        </dgm:presLayoutVars>
      </dgm:prSet>
      <dgm:spPr/>
    </dgm:pt>
    <dgm:pt modelId="{26411FF9-FF83-D64E-9FFE-84C2B52E07C8}" type="pres">
      <dgm:prSet presAssocID="{AA7A8FED-8C1D-D447-ABFD-F6F08E6D0535}" presName="childText" presStyleLbl="revTx" presStyleIdx="0" presStyleCnt="2">
        <dgm:presLayoutVars>
          <dgm:bulletEnabled val="1"/>
        </dgm:presLayoutVars>
      </dgm:prSet>
      <dgm:spPr/>
    </dgm:pt>
    <dgm:pt modelId="{20362A1A-D917-45B3-A830-2DE440CF2242}" type="pres">
      <dgm:prSet presAssocID="{8632DE3D-BF64-44AB-B8CE-9F87F5F0F9A6}" presName="parentText" presStyleLbl="node1" presStyleIdx="1" presStyleCnt="3">
        <dgm:presLayoutVars>
          <dgm:chMax val="0"/>
          <dgm:bulletEnabled val="1"/>
        </dgm:presLayoutVars>
      </dgm:prSet>
      <dgm:spPr/>
    </dgm:pt>
    <dgm:pt modelId="{BA7F2752-3777-DA44-8C01-3A68CEA4D7F4}" type="pres">
      <dgm:prSet presAssocID="{8632DE3D-BF64-44AB-B8CE-9F87F5F0F9A6}" presName="childText" presStyleLbl="revTx" presStyleIdx="1" presStyleCnt="2">
        <dgm:presLayoutVars>
          <dgm:bulletEnabled val="1"/>
        </dgm:presLayoutVars>
      </dgm:prSet>
      <dgm:spPr/>
    </dgm:pt>
    <dgm:pt modelId="{F00E0C1A-1277-45A5-AC84-246FD1A1A749}" type="pres">
      <dgm:prSet presAssocID="{554480FB-5E92-493C-88BB-AA3F7896DA07}" presName="parentText" presStyleLbl="node1" presStyleIdx="2" presStyleCnt="3">
        <dgm:presLayoutVars>
          <dgm:chMax val="0"/>
          <dgm:bulletEnabled val="1"/>
        </dgm:presLayoutVars>
      </dgm:prSet>
      <dgm:spPr/>
    </dgm:pt>
  </dgm:ptLst>
  <dgm:cxnLst>
    <dgm:cxn modelId="{4F23A804-B0E9-C748-B67E-2D52C8B2D6F3}" type="presOf" srcId="{B79B4D79-2B96-8B44-9AFD-F36CB2CFB149}" destId="{BA7F2752-3777-DA44-8C01-3A68CEA4D7F4}" srcOrd="0" destOrd="1" presId="urn:microsoft.com/office/officeart/2005/8/layout/vList2"/>
    <dgm:cxn modelId="{10EC4505-7C13-48E2-9E23-9B7A22925AEF}" srcId="{6342B91B-0CE1-4D3C-AB21-B63BA0AD5684}" destId="{8632DE3D-BF64-44AB-B8CE-9F87F5F0F9A6}" srcOrd="1" destOrd="0" parTransId="{10188569-3BEE-458F-B2A2-2B60A200FDF1}" sibTransId="{FFB76A7D-6DD0-4A54-95C9-7829B0444A5E}"/>
    <dgm:cxn modelId="{D15E3E1A-FA73-483D-BF59-3369CD7DB2CF}" srcId="{6342B91B-0CE1-4D3C-AB21-B63BA0AD5684}" destId="{554480FB-5E92-493C-88BB-AA3F7896DA07}" srcOrd="2" destOrd="0" parTransId="{4D11D107-DC48-447F-B6B1-348249EE7CA4}" sibTransId="{78BDCDCA-4268-41E1-8F47-08AD6962C751}"/>
    <dgm:cxn modelId="{4D8A6229-413D-3C46-9A50-F5AFAA976B03}" type="presOf" srcId="{AA7A8FED-8C1D-D447-ABFD-F6F08E6D0535}" destId="{08FC531F-43F6-AA48-AB3B-6F4F1CCE841E}" srcOrd="0" destOrd="0" presId="urn:microsoft.com/office/officeart/2005/8/layout/vList2"/>
    <dgm:cxn modelId="{336FCC3A-0A1C-DD47-A3E1-18DE8B2E1432}" srcId="{6342B91B-0CE1-4D3C-AB21-B63BA0AD5684}" destId="{AA7A8FED-8C1D-D447-ABFD-F6F08E6D0535}" srcOrd="0" destOrd="0" parTransId="{1E67AB43-3BA8-F74C-AECE-D54B91722AD9}" sibTransId="{52A2456F-3ECB-3942-949D-4B2137F27A71}"/>
    <dgm:cxn modelId="{F982FE67-C838-3241-8F91-1AB9245293D9}" type="presOf" srcId="{9D835142-4F1D-40B7-9099-C4243481852A}" destId="{26411FF9-FF83-D64E-9FFE-84C2B52E07C8}" srcOrd="0" destOrd="1" presId="urn:microsoft.com/office/officeart/2005/8/layout/vList2"/>
    <dgm:cxn modelId="{3C63DD6D-5972-BB46-B8FD-E28140057404}" srcId="{8632DE3D-BF64-44AB-B8CE-9F87F5F0F9A6}" destId="{B79B4D79-2B96-8B44-9AFD-F36CB2CFB149}" srcOrd="1" destOrd="0" parTransId="{6570CA07-E0DB-4649-BB95-70E75D7E8E80}" sibTransId="{3D13594A-C0E1-144A-9DC1-C815EED8359D}"/>
    <dgm:cxn modelId="{95D5247C-59D4-2D4C-ABB6-AB8F5BD9E202}" type="presOf" srcId="{C3E26AEC-6BDC-2248-A3FA-6635A15BDF65}" destId="{BA7F2752-3777-DA44-8C01-3A68CEA4D7F4}" srcOrd="0" destOrd="0" presId="urn:microsoft.com/office/officeart/2005/8/layout/vList2"/>
    <dgm:cxn modelId="{197D5D81-2CCE-3947-96F5-70058A9E61DF}" srcId="{8632DE3D-BF64-44AB-B8CE-9F87F5F0F9A6}" destId="{C3E26AEC-6BDC-2248-A3FA-6635A15BDF65}" srcOrd="0" destOrd="0" parTransId="{FF0C479F-0AD4-6A4E-ACA9-3238C7CAE089}" sibTransId="{36831632-5B0F-E141-865C-8A37E38245E5}"/>
    <dgm:cxn modelId="{DF6A458E-166F-1146-8902-B3C516E820E6}" srcId="{8632DE3D-BF64-44AB-B8CE-9F87F5F0F9A6}" destId="{4DFE84D4-3960-AC43-8A68-D81321A49999}" srcOrd="2" destOrd="0" parTransId="{534F83A3-11D6-C243-8851-7A0AC8D7391E}" sibTransId="{F5C6578F-CC6A-1B4D-8ECD-F43646B4C8BD}"/>
    <dgm:cxn modelId="{AFCD2C94-321E-4349-A346-E0232FEC8604}" type="presOf" srcId="{4DFE84D4-3960-AC43-8A68-D81321A49999}" destId="{BA7F2752-3777-DA44-8C01-3A68CEA4D7F4}" srcOrd="0" destOrd="2" presId="urn:microsoft.com/office/officeart/2005/8/layout/vList2"/>
    <dgm:cxn modelId="{3FA68FA1-5C85-0C4C-843F-C569E9BA0023}" type="presOf" srcId="{26D1820D-ED34-4E0B-8B10-314FA778A321}" destId="{26411FF9-FF83-D64E-9FFE-84C2B52E07C8}" srcOrd="0" destOrd="0" presId="urn:microsoft.com/office/officeart/2005/8/layout/vList2"/>
    <dgm:cxn modelId="{045A69BA-4251-2340-B8C0-0D63FCC5315A}" type="presOf" srcId="{8632DE3D-BF64-44AB-B8CE-9F87F5F0F9A6}" destId="{20362A1A-D917-45B3-A830-2DE440CF2242}" srcOrd="0" destOrd="0" presId="urn:microsoft.com/office/officeart/2005/8/layout/vList2"/>
    <dgm:cxn modelId="{AC21CAD1-0E2D-664C-9F6B-86D2A877307B}" type="presOf" srcId="{554480FB-5E92-493C-88BB-AA3F7896DA07}" destId="{F00E0C1A-1277-45A5-AC84-246FD1A1A749}" srcOrd="0" destOrd="0" presId="urn:microsoft.com/office/officeart/2005/8/layout/vList2"/>
    <dgm:cxn modelId="{E70F38D5-7D53-4FDC-B82D-ED4AD1DBA2CF}" srcId="{AA7A8FED-8C1D-D447-ABFD-F6F08E6D0535}" destId="{26D1820D-ED34-4E0B-8B10-314FA778A321}" srcOrd="0" destOrd="0" parTransId="{5D22807D-A7A9-4496-9F20-D2940A0782D9}" sibTransId="{EECDD628-777E-4E80-8268-B9CF7DB27674}"/>
    <dgm:cxn modelId="{83BDC2DC-4F4B-4FCD-8FAB-0C2B43F90B9D}" srcId="{AA7A8FED-8C1D-D447-ABFD-F6F08E6D0535}" destId="{9D835142-4F1D-40B7-9099-C4243481852A}" srcOrd="1" destOrd="0" parTransId="{0B2E9A99-2D28-4245-BAC6-8714A75D7213}" sibTransId="{45250521-2C86-47CF-873D-92C6A3C9545C}"/>
    <dgm:cxn modelId="{EC1824F5-4922-4741-81E2-995DA5CC6C5C}" type="presOf" srcId="{6342B91B-0CE1-4D3C-AB21-B63BA0AD5684}" destId="{D241D699-D9BF-4E0D-86B0-CC1994057CDC}" srcOrd="0" destOrd="0" presId="urn:microsoft.com/office/officeart/2005/8/layout/vList2"/>
    <dgm:cxn modelId="{D7BA44D4-3E3F-5C4F-9DED-CBD818F4F8E2}" type="presParOf" srcId="{D241D699-D9BF-4E0D-86B0-CC1994057CDC}" destId="{08FC531F-43F6-AA48-AB3B-6F4F1CCE841E}" srcOrd="0" destOrd="0" presId="urn:microsoft.com/office/officeart/2005/8/layout/vList2"/>
    <dgm:cxn modelId="{E74B97DC-56EB-AA43-A09B-07F8F11B8694}" type="presParOf" srcId="{D241D699-D9BF-4E0D-86B0-CC1994057CDC}" destId="{26411FF9-FF83-D64E-9FFE-84C2B52E07C8}" srcOrd="1" destOrd="0" presId="urn:microsoft.com/office/officeart/2005/8/layout/vList2"/>
    <dgm:cxn modelId="{E319F40B-59CE-D248-8336-146642CDD02B}" type="presParOf" srcId="{D241D699-D9BF-4E0D-86B0-CC1994057CDC}" destId="{20362A1A-D917-45B3-A830-2DE440CF2242}" srcOrd="2" destOrd="0" presId="urn:microsoft.com/office/officeart/2005/8/layout/vList2"/>
    <dgm:cxn modelId="{0E71E6D7-D071-E44C-A831-E2F8EC6DE240}" type="presParOf" srcId="{D241D699-D9BF-4E0D-86B0-CC1994057CDC}" destId="{BA7F2752-3777-DA44-8C01-3A68CEA4D7F4}" srcOrd="3" destOrd="0" presId="urn:microsoft.com/office/officeart/2005/8/layout/vList2"/>
    <dgm:cxn modelId="{0E205B45-A509-2E49-AC7F-A159EA491254}" type="presParOf" srcId="{D241D699-D9BF-4E0D-86B0-CC1994057CDC}" destId="{F00E0C1A-1277-45A5-AC84-246FD1A1A74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AA7A8FED-8C1D-D447-ABFD-F6F08E6D0535}">
      <dgm:prSet/>
      <dgm:spPr/>
      <dgm:t>
        <a:bodyPr/>
        <a:lstStyle/>
        <a:p>
          <a:r>
            <a:rPr lang="en-US" dirty="0"/>
            <a:t>External Environment</a:t>
          </a:r>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77F58-8E78-7F4F-9EEE-1BED671EA131}">
      <dgm:prSet custT="1"/>
      <dgm:spPr/>
      <dgm:t>
        <a:bodyPr/>
        <a:lstStyle/>
        <a:p>
          <a:r>
            <a:rPr lang="en-US" sz="3600" kern="1200" dirty="0">
              <a:solidFill>
                <a:schemeClr val="accent5"/>
              </a:solidFill>
              <a:latin typeface="Impact" panose="020B0806030902050204"/>
              <a:ea typeface="+mn-ea"/>
              <a:cs typeface="+mn-cs"/>
            </a:rPr>
            <a:t>Microenvironmental analysis </a:t>
          </a:r>
          <a:endParaRPr lang="en-US" sz="3600" kern="1200" dirty="0">
            <a:solidFill>
              <a:srgbClr val="4472C4"/>
            </a:solidFill>
            <a:latin typeface="Impact" panose="020B0806030902050204"/>
            <a:ea typeface="+mn-ea"/>
            <a:cs typeface="+mn-cs"/>
          </a:endParaRPr>
        </a:p>
      </dgm:t>
    </dgm:pt>
    <dgm:pt modelId="{F08A8E7D-FBE7-AA4A-9B82-210CAB2C1A08}" type="parTrans" cxnId="{94779CD1-8A90-8945-9AAF-D3ADA246F431}">
      <dgm:prSet/>
      <dgm:spPr/>
      <dgm:t>
        <a:bodyPr/>
        <a:lstStyle/>
        <a:p>
          <a:endParaRPr lang="en-US"/>
        </a:p>
      </dgm:t>
    </dgm:pt>
    <dgm:pt modelId="{F8C55B96-1385-5042-8685-157FBD52B4B5}" type="sibTrans" cxnId="{94779CD1-8A90-8945-9AAF-D3ADA246F431}">
      <dgm:prSet/>
      <dgm:spPr/>
      <dgm:t>
        <a:bodyPr/>
        <a:lstStyle/>
        <a:p>
          <a:endParaRPr lang="en-US"/>
        </a:p>
      </dgm:t>
    </dgm:pt>
    <dgm:pt modelId="{AB40B6FD-38F7-E148-B621-167E10824166}">
      <dgm:prSet/>
      <dgm:spPr/>
      <dgm:t>
        <a:bodyPr/>
        <a:lstStyle/>
        <a:p>
          <a:r>
            <a:rPr lang="en-US" dirty="0">
              <a:solidFill>
                <a:srgbClr val="C00000"/>
              </a:solidFill>
              <a:latin typeface="Impact" panose="020B0806030902050204"/>
              <a:ea typeface="+mn-ea"/>
              <a:cs typeface="+mn-cs"/>
            </a:rPr>
            <a:t>|Porter 5 forces|</a:t>
          </a:r>
        </a:p>
      </dgm:t>
    </dgm:pt>
    <dgm:pt modelId="{0F12D2EA-700C-2E40-B381-5E1E2D6CF7C4}" type="parTrans" cxnId="{644CCE61-BC40-424D-B3DA-BC2D47B8658D}">
      <dgm:prSet/>
      <dgm:spPr/>
      <dgm:t>
        <a:bodyPr/>
        <a:lstStyle/>
        <a:p>
          <a:endParaRPr lang="en-US"/>
        </a:p>
      </dgm:t>
    </dgm:pt>
    <dgm:pt modelId="{1F19C26A-318A-BC45-9DCE-F1197EBDF7A2}" type="sibTrans" cxnId="{644CCE61-BC40-424D-B3DA-BC2D47B8658D}">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1" custLinFactY="-38219" custLinFactNeighborX="4027" custLinFactNeighborY="-100000">
        <dgm:presLayoutVars>
          <dgm:chMax val="0"/>
          <dgm:bulletEnabled val="1"/>
        </dgm:presLayoutVars>
      </dgm:prSet>
      <dgm:spPr/>
    </dgm:pt>
    <dgm:pt modelId="{26411FF9-FF83-D64E-9FFE-84C2B52E07C8}" type="pres">
      <dgm:prSet presAssocID="{AA7A8FED-8C1D-D447-ABFD-F6F08E6D0535}" presName="childText" presStyleLbl="revTx" presStyleIdx="0" presStyleCnt="1">
        <dgm:presLayoutVars>
          <dgm:bulletEnabled val="1"/>
        </dgm:presLayoutVars>
      </dgm:prSet>
      <dgm:spPr/>
    </dgm:pt>
  </dgm:ptLst>
  <dgm:cxnLst>
    <dgm:cxn modelId="{336FCC3A-0A1C-DD47-A3E1-18DE8B2E1432}" srcId="{6342B91B-0CE1-4D3C-AB21-B63BA0AD5684}" destId="{AA7A8FED-8C1D-D447-ABFD-F6F08E6D0535}" srcOrd="0" destOrd="0" parTransId="{1E67AB43-3BA8-F74C-AECE-D54B91722AD9}" sibTransId="{52A2456F-3ECB-3942-949D-4B2137F27A71}"/>
    <dgm:cxn modelId="{644CCE61-BC40-424D-B3DA-BC2D47B8658D}" srcId="{D2477F58-8E78-7F4F-9EEE-1BED671EA131}" destId="{AB40B6FD-38F7-E148-B621-167E10824166}" srcOrd="0" destOrd="0" parTransId="{0F12D2EA-700C-2E40-B381-5E1E2D6CF7C4}" sibTransId="{1F19C26A-318A-BC45-9DCE-F1197EBDF7A2}"/>
    <dgm:cxn modelId="{4C4211A9-3899-BD4F-B4AF-0D78810BF70E}" type="presOf" srcId="{AB40B6FD-38F7-E148-B621-167E10824166}" destId="{26411FF9-FF83-D64E-9FFE-84C2B52E07C8}" srcOrd="0" destOrd="1" presId="urn:microsoft.com/office/officeart/2005/8/layout/vList2"/>
    <dgm:cxn modelId="{94779CD1-8A90-8945-9AAF-D3ADA246F431}" srcId="{AA7A8FED-8C1D-D447-ABFD-F6F08E6D0535}" destId="{D2477F58-8E78-7F4F-9EEE-1BED671EA131}" srcOrd="0" destOrd="0" parTransId="{F08A8E7D-FBE7-AA4A-9B82-210CAB2C1A08}" sibTransId="{F8C55B96-1385-5042-8685-157FBD52B4B5}"/>
    <dgm:cxn modelId="{0C9A5DD9-96BA-8743-BCDC-696A7B9BA788}" type="presOf" srcId="{D2477F58-8E78-7F4F-9EEE-1BED671EA131}" destId="{26411FF9-FF83-D64E-9FFE-84C2B52E07C8}" srcOrd="0" destOrd="0" presId="urn:microsoft.com/office/officeart/2005/8/layout/vList2"/>
    <dgm:cxn modelId="{758FC9DD-5C3E-4946-B445-9390EFB9CB99}" type="presOf" srcId="{AA7A8FED-8C1D-D447-ABFD-F6F08E6D0535}" destId="{08FC531F-43F6-AA48-AB3B-6F4F1CCE841E}" srcOrd="0" destOrd="0" presId="urn:microsoft.com/office/officeart/2005/8/layout/vList2"/>
    <dgm:cxn modelId="{EC1824F5-4922-4741-81E2-995DA5CC6C5C}" type="presOf" srcId="{6342B91B-0CE1-4D3C-AB21-B63BA0AD5684}" destId="{D241D699-D9BF-4E0D-86B0-CC1994057CDC}" srcOrd="0" destOrd="0" presId="urn:microsoft.com/office/officeart/2005/8/layout/vList2"/>
    <dgm:cxn modelId="{C03BD7B3-EA5B-FB4E-AA2B-906DCFA426C9}" type="presParOf" srcId="{D241D699-D9BF-4E0D-86B0-CC1994057CDC}" destId="{08FC531F-43F6-AA48-AB3B-6F4F1CCE841E}" srcOrd="0" destOrd="0" presId="urn:microsoft.com/office/officeart/2005/8/layout/vList2"/>
    <dgm:cxn modelId="{3253A118-CD2D-C249-BC37-A0871F40171F}" type="presParOf" srcId="{D241D699-D9BF-4E0D-86B0-CC1994057CDC}" destId="{26411FF9-FF83-D64E-9FFE-84C2B52E07C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42B91B-0CE1-4D3C-AB21-B63BA0AD5684}"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AA7A8FED-8C1D-D447-ABFD-F6F08E6D0535}">
      <dgm:prSet/>
      <dgm:spPr/>
      <dgm:t>
        <a:bodyPr/>
        <a:lstStyle/>
        <a:p>
          <a:r>
            <a:rPr lang="en-US" altLang="en-US" dirty="0">
              <a:latin typeface="+mj-lt"/>
            </a:rPr>
            <a:t>Marketing Environment</a:t>
          </a:r>
          <a:endParaRPr lang="en-US" dirty="0"/>
        </a:p>
      </dgm:t>
    </dgm:pt>
    <dgm:pt modelId="{1E67AB43-3BA8-F74C-AECE-D54B91722AD9}" type="parTrans" cxnId="{336FCC3A-0A1C-DD47-A3E1-18DE8B2E1432}">
      <dgm:prSet/>
      <dgm:spPr/>
      <dgm:t>
        <a:bodyPr/>
        <a:lstStyle/>
        <a:p>
          <a:endParaRPr lang="en-US"/>
        </a:p>
      </dgm:t>
    </dgm:pt>
    <dgm:pt modelId="{52A2456F-3ECB-3942-949D-4B2137F27A71}" type="sibTrans" cxnId="{336FCC3A-0A1C-DD47-A3E1-18DE8B2E1432}">
      <dgm:prSet/>
      <dgm:spPr/>
      <dgm:t>
        <a:bodyPr/>
        <a:lstStyle/>
        <a:p>
          <a:endParaRPr lang="en-US"/>
        </a:p>
      </dgm:t>
    </dgm:pt>
    <dgm:pt modelId="{D2477F58-8E78-7F4F-9EEE-1BED671EA131}">
      <dgm:prSet custT="1"/>
      <dgm:spPr/>
      <dgm:t>
        <a:bodyPr/>
        <a:lstStyle/>
        <a:p>
          <a:r>
            <a:rPr lang="en-US" altLang="en-US" sz="3600" kern="1200">
              <a:latin typeface="Impact" panose="020B0806030902050204"/>
              <a:ea typeface="+mn-ea"/>
              <a:cs typeface="+mn-cs"/>
            </a:rPr>
            <a:t>Macroenvironment analysis </a:t>
          </a:r>
          <a:endParaRPr lang="en-US" sz="3600" kern="1200" dirty="0">
            <a:latin typeface="Impact" panose="020B0806030902050204"/>
            <a:ea typeface="+mn-ea"/>
            <a:cs typeface="+mn-cs"/>
          </a:endParaRPr>
        </a:p>
      </dgm:t>
    </dgm:pt>
    <dgm:pt modelId="{F08A8E7D-FBE7-AA4A-9B82-210CAB2C1A08}" type="parTrans" cxnId="{94779CD1-8A90-8945-9AAF-D3ADA246F431}">
      <dgm:prSet/>
      <dgm:spPr/>
      <dgm:t>
        <a:bodyPr/>
        <a:lstStyle/>
        <a:p>
          <a:endParaRPr lang="en-US"/>
        </a:p>
      </dgm:t>
    </dgm:pt>
    <dgm:pt modelId="{F8C55B96-1385-5042-8685-157FBD52B4B5}" type="sibTrans" cxnId="{94779CD1-8A90-8945-9AAF-D3ADA246F431}">
      <dgm:prSet/>
      <dgm:spPr/>
      <dgm:t>
        <a:bodyPr/>
        <a:lstStyle/>
        <a:p>
          <a:endParaRPr lang="en-US"/>
        </a:p>
      </dgm:t>
    </dgm:pt>
    <dgm:pt modelId="{F704A464-9738-4F44-9387-B763CFBAC936}">
      <dgm:prSet custT="1"/>
      <dgm:spPr/>
      <dgm:t>
        <a:bodyPr/>
        <a:lstStyle/>
        <a:p>
          <a:pPr rtl="0"/>
          <a:r>
            <a:rPr lang="en-US" sz="3600" kern="1200">
              <a:latin typeface="Impact" panose="020B0806030902050204"/>
              <a:ea typeface="+mn-ea"/>
              <a:cs typeface="+mn-cs"/>
            </a:rPr>
            <a:t>|PESTEL|</a:t>
          </a:r>
          <a:endParaRPr lang="en-US" sz="3600" kern="1200" dirty="0">
            <a:latin typeface="Impact" panose="020B0806030902050204"/>
            <a:ea typeface="+mn-ea"/>
            <a:cs typeface="+mn-cs"/>
          </a:endParaRPr>
        </a:p>
      </dgm:t>
    </dgm:pt>
    <dgm:pt modelId="{3DE7B1ED-3A51-AA4B-A4F2-939FB81E9D9E}" type="parTrans" cxnId="{B4F48830-F8D8-B343-BFC8-37B68A5B3661}">
      <dgm:prSet/>
      <dgm:spPr/>
      <dgm:t>
        <a:bodyPr/>
        <a:lstStyle/>
        <a:p>
          <a:endParaRPr lang="en-US"/>
        </a:p>
      </dgm:t>
    </dgm:pt>
    <dgm:pt modelId="{6EAB3C54-8DBA-B64A-8ECC-FB319470C50B}" type="sibTrans" cxnId="{B4F48830-F8D8-B343-BFC8-37B68A5B3661}">
      <dgm:prSet/>
      <dgm:spPr/>
      <dgm:t>
        <a:bodyPr/>
        <a:lstStyle/>
        <a:p>
          <a:endParaRPr lang="en-US"/>
        </a:p>
      </dgm:t>
    </dgm:pt>
    <dgm:pt modelId="{D241D699-D9BF-4E0D-86B0-CC1994057CDC}" type="pres">
      <dgm:prSet presAssocID="{6342B91B-0CE1-4D3C-AB21-B63BA0AD5684}" presName="linear" presStyleCnt="0">
        <dgm:presLayoutVars>
          <dgm:animLvl val="lvl"/>
          <dgm:resizeHandles val="exact"/>
        </dgm:presLayoutVars>
      </dgm:prSet>
      <dgm:spPr/>
    </dgm:pt>
    <dgm:pt modelId="{08FC531F-43F6-AA48-AB3B-6F4F1CCE841E}" type="pres">
      <dgm:prSet presAssocID="{AA7A8FED-8C1D-D447-ABFD-F6F08E6D0535}" presName="parentText" presStyleLbl="node1" presStyleIdx="0" presStyleCnt="1" custLinFactY="-38219" custLinFactNeighborX="4027" custLinFactNeighborY="-100000">
        <dgm:presLayoutVars>
          <dgm:chMax val="0"/>
          <dgm:bulletEnabled val="1"/>
        </dgm:presLayoutVars>
      </dgm:prSet>
      <dgm:spPr/>
    </dgm:pt>
    <dgm:pt modelId="{26411FF9-FF83-D64E-9FFE-84C2B52E07C8}" type="pres">
      <dgm:prSet presAssocID="{AA7A8FED-8C1D-D447-ABFD-F6F08E6D0535}" presName="childText" presStyleLbl="revTx" presStyleIdx="0" presStyleCnt="1">
        <dgm:presLayoutVars>
          <dgm:bulletEnabled val="1"/>
        </dgm:presLayoutVars>
      </dgm:prSet>
      <dgm:spPr/>
    </dgm:pt>
  </dgm:ptLst>
  <dgm:cxnLst>
    <dgm:cxn modelId="{23CD2F0F-DB78-9B47-B977-251C6DDE3583}" type="presOf" srcId="{F704A464-9738-4F44-9387-B763CFBAC936}" destId="{26411FF9-FF83-D64E-9FFE-84C2B52E07C8}" srcOrd="0" destOrd="1" presId="urn:microsoft.com/office/officeart/2005/8/layout/vList2"/>
    <dgm:cxn modelId="{B4F48830-F8D8-B343-BFC8-37B68A5B3661}" srcId="{D2477F58-8E78-7F4F-9EEE-1BED671EA131}" destId="{F704A464-9738-4F44-9387-B763CFBAC936}" srcOrd="0" destOrd="0" parTransId="{3DE7B1ED-3A51-AA4B-A4F2-939FB81E9D9E}" sibTransId="{6EAB3C54-8DBA-B64A-8ECC-FB319470C50B}"/>
    <dgm:cxn modelId="{336FCC3A-0A1C-DD47-A3E1-18DE8B2E1432}" srcId="{6342B91B-0CE1-4D3C-AB21-B63BA0AD5684}" destId="{AA7A8FED-8C1D-D447-ABFD-F6F08E6D0535}" srcOrd="0" destOrd="0" parTransId="{1E67AB43-3BA8-F74C-AECE-D54B91722AD9}" sibTransId="{52A2456F-3ECB-3942-949D-4B2137F27A71}"/>
    <dgm:cxn modelId="{94779CD1-8A90-8945-9AAF-D3ADA246F431}" srcId="{AA7A8FED-8C1D-D447-ABFD-F6F08E6D0535}" destId="{D2477F58-8E78-7F4F-9EEE-1BED671EA131}" srcOrd="0" destOrd="0" parTransId="{F08A8E7D-FBE7-AA4A-9B82-210CAB2C1A08}" sibTransId="{F8C55B96-1385-5042-8685-157FBD52B4B5}"/>
    <dgm:cxn modelId="{0C9A5DD9-96BA-8743-BCDC-696A7B9BA788}" type="presOf" srcId="{D2477F58-8E78-7F4F-9EEE-1BED671EA131}" destId="{26411FF9-FF83-D64E-9FFE-84C2B52E07C8}" srcOrd="0" destOrd="0" presId="urn:microsoft.com/office/officeart/2005/8/layout/vList2"/>
    <dgm:cxn modelId="{758FC9DD-5C3E-4946-B445-9390EFB9CB99}" type="presOf" srcId="{AA7A8FED-8C1D-D447-ABFD-F6F08E6D0535}" destId="{08FC531F-43F6-AA48-AB3B-6F4F1CCE841E}" srcOrd="0" destOrd="0" presId="urn:microsoft.com/office/officeart/2005/8/layout/vList2"/>
    <dgm:cxn modelId="{EC1824F5-4922-4741-81E2-995DA5CC6C5C}" type="presOf" srcId="{6342B91B-0CE1-4D3C-AB21-B63BA0AD5684}" destId="{D241D699-D9BF-4E0D-86B0-CC1994057CDC}" srcOrd="0" destOrd="0" presId="urn:microsoft.com/office/officeart/2005/8/layout/vList2"/>
    <dgm:cxn modelId="{C03BD7B3-EA5B-FB4E-AA2B-906DCFA426C9}" type="presParOf" srcId="{D241D699-D9BF-4E0D-86B0-CC1994057CDC}" destId="{08FC531F-43F6-AA48-AB3B-6F4F1CCE841E}" srcOrd="0" destOrd="0" presId="urn:microsoft.com/office/officeart/2005/8/layout/vList2"/>
    <dgm:cxn modelId="{3253A118-CD2D-C249-BC37-A0871F40171F}" type="presParOf" srcId="{D241D699-D9BF-4E0D-86B0-CC1994057CDC}" destId="{26411FF9-FF83-D64E-9FFE-84C2B52E07C8}"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41369A-5581-42BF-988E-63CB9B2D45C0}"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3885109C-1477-43F4-AC5C-8F3BDA542819}">
      <dgm:prSet/>
      <dgm:spPr/>
      <dgm:t>
        <a:bodyPr/>
        <a:lstStyle/>
        <a:p>
          <a:r>
            <a:rPr lang="en-US" dirty="0"/>
            <a:t>Economic growth</a:t>
          </a:r>
        </a:p>
      </dgm:t>
    </dgm:pt>
    <dgm:pt modelId="{79FED017-5B04-4F41-8B70-EC40F4FEB54B}" type="parTrans" cxnId="{87C9F40F-D068-40B6-B621-A3F880083384}">
      <dgm:prSet/>
      <dgm:spPr/>
      <dgm:t>
        <a:bodyPr/>
        <a:lstStyle/>
        <a:p>
          <a:endParaRPr lang="en-US"/>
        </a:p>
      </dgm:t>
    </dgm:pt>
    <dgm:pt modelId="{75AC3328-3F1E-4CA9-A41B-9EDB7383EB34}" type="sibTrans" cxnId="{87C9F40F-D068-40B6-B621-A3F880083384}">
      <dgm:prSet/>
      <dgm:spPr/>
      <dgm:t>
        <a:bodyPr/>
        <a:lstStyle/>
        <a:p>
          <a:endParaRPr lang="en-US"/>
        </a:p>
      </dgm:t>
    </dgm:pt>
    <dgm:pt modelId="{609911CD-67F0-4DD0-B4FB-9B5757E900AF}">
      <dgm:prSet/>
      <dgm:spPr/>
      <dgm:t>
        <a:bodyPr/>
        <a:lstStyle/>
        <a:p>
          <a:r>
            <a:rPr lang="en-US" dirty="0"/>
            <a:t>Employment</a:t>
          </a:r>
        </a:p>
      </dgm:t>
    </dgm:pt>
    <dgm:pt modelId="{21E015FC-5C0E-445E-9951-6F6E4BC6F574}" type="parTrans" cxnId="{E95D2FAA-074C-443A-9EA2-81D4CEC57592}">
      <dgm:prSet/>
      <dgm:spPr/>
      <dgm:t>
        <a:bodyPr/>
        <a:lstStyle/>
        <a:p>
          <a:endParaRPr lang="en-US"/>
        </a:p>
      </dgm:t>
    </dgm:pt>
    <dgm:pt modelId="{57571CFB-0FDE-468F-B940-07FD3ED2314E}" type="sibTrans" cxnId="{E95D2FAA-074C-443A-9EA2-81D4CEC57592}">
      <dgm:prSet/>
      <dgm:spPr/>
      <dgm:t>
        <a:bodyPr/>
        <a:lstStyle/>
        <a:p>
          <a:endParaRPr lang="en-US"/>
        </a:p>
      </dgm:t>
    </dgm:pt>
    <dgm:pt modelId="{09A814D6-4E31-494C-9883-823E33EC3225}">
      <dgm:prSet/>
      <dgm:spPr/>
      <dgm:t>
        <a:bodyPr/>
        <a:lstStyle/>
        <a:p>
          <a:r>
            <a:rPr lang="en-US" dirty="0"/>
            <a:t>Disposable income</a:t>
          </a:r>
        </a:p>
      </dgm:t>
    </dgm:pt>
    <dgm:pt modelId="{6DF5E510-15B6-4100-A965-CAE2295ABBF5}" type="parTrans" cxnId="{A91392FE-34AE-4795-8FE8-7C25145B1FB2}">
      <dgm:prSet/>
      <dgm:spPr/>
      <dgm:t>
        <a:bodyPr/>
        <a:lstStyle/>
        <a:p>
          <a:endParaRPr lang="en-US"/>
        </a:p>
      </dgm:t>
    </dgm:pt>
    <dgm:pt modelId="{B54E332F-A58F-4A0C-BAA3-5B14980AD756}" type="sibTrans" cxnId="{A91392FE-34AE-4795-8FE8-7C25145B1FB2}">
      <dgm:prSet/>
      <dgm:spPr/>
      <dgm:t>
        <a:bodyPr/>
        <a:lstStyle/>
        <a:p>
          <a:endParaRPr lang="en-US"/>
        </a:p>
      </dgm:t>
    </dgm:pt>
    <dgm:pt modelId="{8E84278A-4A68-43EB-BD5C-27B7E3249656}">
      <dgm:prSet/>
      <dgm:spPr/>
      <dgm:t>
        <a:bodyPr/>
        <a:lstStyle/>
        <a:p>
          <a:r>
            <a:rPr lang="en-US" dirty="0"/>
            <a:t>Interest rate</a:t>
          </a:r>
        </a:p>
      </dgm:t>
    </dgm:pt>
    <dgm:pt modelId="{CF187723-ADF7-46E7-97C8-41BA9E6CED15}" type="parTrans" cxnId="{A2BA8994-A802-4CED-B2AA-DB285A49D971}">
      <dgm:prSet/>
      <dgm:spPr/>
      <dgm:t>
        <a:bodyPr/>
        <a:lstStyle/>
        <a:p>
          <a:endParaRPr lang="en-US"/>
        </a:p>
      </dgm:t>
    </dgm:pt>
    <dgm:pt modelId="{3260B5C7-CC14-47BF-A775-FC1D7BDA8E6C}" type="sibTrans" cxnId="{A2BA8994-A802-4CED-B2AA-DB285A49D971}">
      <dgm:prSet/>
      <dgm:spPr/>
      <dgm:t>
        <a:bodyPr/>
        <a:lstStyle/>
        <a:p>
          <a:endParaRPr lang="en-US"/>
        </a:p>
      </dgm:t>
    </dgm:pt>
    <dgm:pt modelId="{60851EC9-6DFF-4187-81A2-021569EF9336}">
      <dgm:prSet/>
      <dgm:spPr/>
      <dgm:t>
        <a:bodyPr/>
        <a:lstStyle/>
        <a:p>
          <a:r>
            <a:rPr lang="en-US" dirty="0"/>
            <a:t>Inflation</a:t>
          </a:r>
        </a:p>
      </dgm:t>
    </dgm:pt>
    <dgm:pt modelId="{9BF893E1-9A5E-4098-9CCF-7AC5209389E6}" type="parTrans" cxnId="{8D0AE1CD-1834-4A2A-84DB-E9D434B009BB}">
      <dgm:prSet/>
      <dgm:spPr/>
      <dgm:t>
        <a:bodyPr/>
        <a:lstStyle/>
        <a:p>
          <a:endParaRPr lang="en-US"/>
        </a:p>
      </dgm:t>
    </dgm:pt>
    <dgm:pt modelId="{804C9DCF-F8E3-47FF-9922-5750A1774C97}" type="sibTrans" cxnId="{8D0AE1CD-1834-4A2A-84DB-E9D434B009BB}">
      <dgm:prSet/>
      <dgm:spPr/>
      <dgm:t>
        <a:bodyPr/>
        <a:lstStyle/>
        <a:p>
          <a:endParaRPr lang="en-US"/>
        </a:p>
      </dgm:t>
    </dgm:pt>
    <dgm:pt modelId="{F7A59144-2E7B-2E46-9668-A321ECA31645}">
      <dgm:prSet/>
      <dgm:spPr/>
      <dgm:t>
        <a:bodyPr/>
        <a:lstStyle/>
        <a:p>
          <a:r>
            <a:rPr lang="en-US" dirty="0"/>
            <a:t>FX</a:t>
          </a:r>
        </a:p>
      </dgm:t>
    </dgm:pt>
    <dgm:pt modelId="{B53ABCC4-55CD-414D-AC76-07D7BD8CD3FF}" type="parTrans" cxnId="{1274E530-8104-9849-B048-E1BA6A24076A}">
      <dgm:prSet/>
      <dgm:spPr/>
      <dgm:t>
        <a:bodyPr/>
        <a:lstStyle/>
        <a:p>
          <a:endParaRPr lang="en-US"/>
        </a:p>
      </dgm:t>
    </dgm:pt>
    <dgm:pt modelId="{E4469918-5C77-4E44-A39D-44F6EB347736}" type="sibTrans" cxnId="{1274E530-8104-9849-B048-E1BA6A24076A}">
      <dgm:prSet/>
      <dgm:spPr/>
      <dgm:t>
        <a:bodyPr/>
        <a:lstStyle/>
        <a:p>
          <a:endParaRPr lang="en-US"/>
        </a:p>
      </dgm:t>
    </dgm:pt>
    <dgm:pt modelId="{FEFC0517-FB11-42A0-8AF5-3A81C431414C}" type="pres">
      <dgm:prSet presAssocID="{C041369A-5581-42BF-988E-63CB9B2D45C0}" presName="diagram" presStyleCnt="0">
        <dgm:presLayoutVars>
          <dgm:dir/>
          <dgm:resizeHandles val="exact"/>
        </dgm:presLayoutVars>
      </dgm:prSet>
      <dgm:spPr/>
    </dgm:pt>
    <dgm:pt modelId="{763ABC64-55EF-424D-BCB3-B39FC6494E8C}" type="pres">
      <dgm:prSet presAssocID="{609911CD-67F0-4DD0-B4FB-9B5757E900AF}" presName="node" presStyleLbl="node1" presStyleIdx="0" presStyleCnt="6">
        <dgm:presLayoutVars>
          <dgm:bulletEnabled val="1"/>
        </dgm:presLayoutVars>
      </dgm:prSet>
      <dgm:spPr/>
    </dgm:pt>
    <dgm:pt modelId="{A9CDC562-CB90-4C49-B9E7-7F2949151CFC}" type="pres">
      <dgm:prSet presAssocID="{57571CFB-0FDE-468F-B940-07FD3ED2314E}" presName="sibTrans" presStyleCnt="0"/>
      <dgm:spPr/>
    </dgm:pt>
    <dgm:pt modelId="{3C4B4FB3-5120-4A22-B7B1-80D49884575D}" type="pres">
      <dgm:prSet presAssocID="{09A814D6-4E31-494C-9883-823E33EC3225}" presName="node" presStyleLbl="node1" presStyleIdx="1" presStyleCnt="6">
        <dgm:presLayoutVars>
          <dgm:bulletEnabled val="1"/>
        </dgm:presLayoutVars>
      </dgm:prSet>
      <dgm:spPr/>
    </dgm:pt>
    <dgm:pt modelId="{FBC63B59-3A65-AD4A-9AEE-664B3F3A31F1}" type="pres">
      <dgm:prSet presAssocID="{B54E332F-A58F-4A0C-BAA3-5B14980AD756}" presName="sibTrans" presStyleCnt="0"/>
      <dgm:spPr/>
    </dgm:pt>
    <dgm:pt modelId="{C7359DB3-131C-4808-9A31-6188E1F44C4E}" type="pres">
      <dgm:prSet presAssocID="{8E84278A-4A68-43EB-BD5C-27B7E3249656}" presName="node" presStyleLbl="node1" presStyleIdx="2" presStyleCnt="6">
        <dgm:presLayoutVars>
          <dgm:bulletEnabled val="1"/>
        </dgm:presLayoutVars>
      </dgm:prSet>
      <dgm:spPr/>
    </dgm:pt>
    <dgm:pt modelId="{2973B14D-1B2A-9C44-8CC5-99845BADB7A3}" type="pres">
      <dgm:prSet presAssocID="{3260B5C7-CC14-47BF-A775-FC1D7BDA8E6C}" presName="sibTrans" presStyleCnt="0"/>
      <dgm:spPr/>
    </dgm:pt>
    <dgm:pt modelId="{90FD81EE-B04F-2B48-ACC1-FF19EB02B052}" type="pres">
      <dgm:prSet presAssocID="{F7A59144-2E7B-2E46-9668-A321ECA31645}" presName="node" presStyleLbl="node1" presStyleIdx="3" presStyleCnt="6">
        <dgm:presLayoutVars>
          <dgm:bulletEnabled val="1"/>
        </dgm:presLayoutVars>
      </dgm:prSet>
      <dgm:spPr/>
    </dgm:pt>
    <dgm:pt modelId="{A21D5F82-5E8F-0146-8D84-41CABF67B8D6}" type="pres">
      <dgm:prSet presAssocID="{E4469918-5C77-4E44-A39D-44F6EB347736}" presName="sibTrans" presStyleCnt="0"/>
      <dgm:spPr/>
    </dgm:pt>
    <dgm:pt modelId="{BE5CA091-272D-4F08-A767-315DD0597CB3}" type="pres">
      <dgm:prSet presAssocID="{60851EC9-6DFF-4187-81A2-021569EF9336}" presName="node" presStyleLbl="node1" presStyleIdx="4" presStyleCnt="6">
        <dgm:presLayoutVars>
          <dgm:bulletEnabled val="1"/>
        </dgm:presLayoutVars>
      </dgm:prSet>
      <dgm:spPr/>
    </dgm:pt>
    <dgm:pt modelId="{5408C7BF-6D99-4761-9F9C-9DBAB109EBAA}" type="pres">
      <dgm:prSet presAssocID="{804C9DCF-F8E3-47FF-9922-5750A1774C97}" presName="sibTrans" presStyleCnt="0"/>
      <dgm:spPr/>
    </dgm:pt>
    <dgm:pt modelId="{A7407D64-96E7-4C4F-B83F-5C8615B32CA0}" type="pres">
      <dgm:prSet presAssocID="{3885109C-1477-43F4-AC5C-8F3BDA542819}" presName="node" presStyleLbl="node1" presStyleIdx="5" presStyleCnt="6">
        <dgm:presLayoutVars>
          <dgm:bulletEnabled val="1"/>
        </dgm:presLayoutVars>
      </dgm:prSet>
      <dgm:spPr/>
    </dgm:pt>
  </dgm:ptLst>
  <dgm:cxnLst>
    <dgm:cxn modelId="{DC709501-351B-7948-A3D8-58CCF074B9E8}" type="presOf" srcId="{09A814D6-4E31-494C-9883-823E33EC3225}" destId="{3C4B4FB3-5120-4A22-B7B1-80D49884575D}" srcOrd="0" destOrd="0" presId="urn:microsoft.com/office/officeart/2005/8/layout/default"/>
    <dgm:cxn modelId="{87C9F40F-D068-40B6-B621-A3F880083384}" srcId="{C041369A-5581-42BF-988E-63CB9B2D45C0}" destId="{3885109C-1477-43F4-AC5C-8F3BDA542819}" srcOrd="5" destOrd="0" parTransId="{79FED017-5B04-4F41-8B70-EC40F4FEB54B}" sibTransId="{75AC3328-3F1E-4CA9-A41B-9EDB7383EB34}"/>
    <dgm:cxn modelId="{DCDFA924-742F-1544-975F-49716691E69D}" type="presOf" srcId="{F7A59144-2E7B-2E46-9668-A321ECA31645}" destId="{90FD81EE-B04F-2B48-ACC1-FF19EB02B052}" srcOrd="0" destOrd="0" presId="urn:microsoft.com/office/officeart/2005/8/layout/default"/>
    <dgm:cxn modelId="{1274E530-8104-9849-B048-E1BA6A24076A}" srcId="{C041369A-5581-42BF-988E-63CB9B2D45C0}" destId="{F7A59144-2E7B-2E46-9668-A321ECA31645}" srcOrd="3" destOrd="0" parTransId="{B53ABCC4-55CD-414D-AC76-07D7BD8CD3FF}" sibTransId="{E4469918-5C77-4E44-A39D-44F6EB347736}"/>
    <dgm:cxn modelId="{BE889F6A-8F2F-1E4E-A01A-C3A82EE99EF1}" type="presOf" srcId="{8E84278A-4A68-43EB-BD5C-27B7E3249656}" destId="{C7359DB3-131C-4808-9A31-6188E1F44C4E}" srcOrd="0" destOrd="0" presId="urn:microsoft.com/office/officeart/2005/8/layout/default"/>
    <dgm:cxn modelId="{7F8EB758-C248-4327-89FF-4FCC0C4BC86A}" type="presOf" srcId="{C041369A-5581-42BF-988E-63CB9B2D45C0}" destId="{FEFC0517-FB11-42A0-8AF5-3A81C431414C}" srcOrd="0" destOrd="0" presId="urn:microsoft.com/office/officeart/2005/8/layout/default"/>
    <dgm:cxn modelId="{2FCBD381-C7AB-4A46-B638-080EF98FD776}" type="presOf" srcId="{609911CD-67F0-4DD0-B4FB-9B5757E900AF}" destId="{763ABC64-55EF-424D-BCB3-B39FC6494E8C}" srcOrd="0" destOrd="0" presId="urn:microsoft.com/office/officeart/2005/8/layout/default"/>
    <dgm:cxn modelId="{A2BA8994-A802-4CED-B2AA-DB285A49D971}" srcId="{C041369A-5581-42BF-988E-63CB9B2D45C0}" destId="{8E84278A-4A68-43EB-BD5C-27B7E3249656}" srcOrd="2" destOrd="0" parTransId="{CF187723-ADF7-46E7-97C8-41BA9E6CED15}" sibTransId="{3260B5C7-CC14-47BF-A775-FC1D7BDA8E6C}"/>
    <dgm:cxn modelId="{53E2AEA4-758F-6844-BFB3-401891E67254}" type="presOf" srcId="{60851EC9-6DFF-4187-81A2-021569EF9336}" destId="{BE5CA091-272D-4F08-A767-315DD0597CB3}" srcOrd="0" destOrd="0" presId="urn:microsoft.com/office/officeart/2005/8/layout/default"/>
    <dgm:cxn modelId="{E95D2FAA-074C-443A-9EA2-81D4CEC57592}" srcId="{C041369A-5581-42BF-988E-63CB9B2D45C0}" destId="{609911CD-67F0-4DD0-B4FB-9B5757E900AF}" srcOrd="0" destOrd="0" parTransId="{21E015FC-5C0E-445E-9951-6F6E4BC6F574}" sibTransId="{57571CFB-0FDE-468F-B940-07FD3ED2314E}"/>
    <dgm:cxn modelId="{ADB78CAF-FAE7-494B-8628-0CF7C5A0D68D}" type="presOf" srcId="{3885109C-1477-43F4-AC5C-8F3BDA542819}" destId="{A7407D64-96E7-4C4F-B83F-5C8615B32CA0}" srcOrd="0" destOrd="0" presId="urn:microsoft.com/office/officeart/2005/8/layout/default"/>
    <dgm:cxn modelId="{8D0AE1CD-1834-4A2A-84DB-E9D434B009BB}" srcId="{C041369A-5581-42BF-988E-63CB9B2D45C0}" destId="{60851EC9-6DFF-4187-81A2-021569EF9336}" srcOrd="4" destOrd="0" parTransId="{9BF893E1-9A5E-4098-9CCF-7AC5209389E6}" sibTransId="{804C9DCF-F8E3-47FF-9922-5750A1774C97}"/>
    <dgm:cxn modelId="{A91392FE-34AE-4795-8FE8-7C25145B1FB2}" srcId="{C041369A-5581-42BF-988E-63CB9B2D45C0}" destId="{09A814D6-4E31-494C-9883-823E33EC3225}" srcOrd="1" destOrd="0" parTransId="{6DF5E510-15B6-4100-A965-CAE2295ABBF5}" sibTransId="{B54E332F-A58F-4A0C-BAA3-5B14980AD756}"/>
    <dgm:cxn modelId="{D5744460-BB59-6A43-8A57-CE192BC2737C}" type="presParOf" srcId="{FEFC0517-FB11-42A0-8AF5-3A81C431414C}" destId="{763ABC64-55EF-424D-BCB3-B39FC6494E8C}" srcOrd="0" destOrd="0" presId="urn:microsoft.com/office/officeart/2005/8/layout/default"/>
    <dgm:cxn modelId="{AA5362AE-C558-CE47-8F1C-E3949DC10B17}" type="presParOf" srcId="{FEFC0517-FB11-42A0-8AF5-3A81C431414C}" destId="{A9CDC562-CB90-4C49-B9E7-7F2949151CFC}" srcOrd="1" destOrd="0" presId="urn:microsoft.com/office/officeart/2005/8/layout/default"/>
    <dgm:cxn modelId="{D3A5BA0A-7A4B-C742-A1E5-22CDC8A1CF7A}" type="presParOf" srcId="{FEFC0517-FB11-42A0-8AF5-3A81C431414C}" destId="{3C4B4FB3-5120-4A22-B7B1-80D49884575D}" srcOrd="2" destOrd="0" presId="urn:microsoft.com/office/officeart/2005/8/layout/default"/>
    <dgm:cxn modelId="{28DF2329-B1D9-C843-8AAA-C74C34A61AA0}" type="presParOf" srcId="{FEFC0517-FB11-42A0-8AF5-3A81C431414C}" destId="{FBC63B59-3A65-AD4A-9AEE-664B3F3A31F1}" srcOrd="3" destOrd="0" presId="urn:microsoft.com/office/officeart/2005/8/layout/default"/>
    <dgm:cxn modelId="{4288A466-4C84-8E4F-B4EA-E6938BD83E47}" type="presParOf" srcId="{FEFC0517-FB11-42A0-8AF5-3A81C431414C}" destId="{C7359DB3-131C-4808-9A31-6188E1F44C4E}" srcOrd="4" destOrd="0" presId="urn:microsoft.com/office/officeart/2005/8/layout/default"/>
    <dgm:cxn modelId="{629C0DD5-78C2-F34A-93C0-241FB5559FF3}" type="presParOf" srcId="{FEFC0517-FB11-42A0-8AF5-3A81C431414C}" destId="{2973B14D-1B2A-9C44-8CC5-99845BADB7A3}" srcOrd="5" destOrd="0" presId="urn:microsoft.com/office/officeart/2005/8/layout/default"/>
    <dgm:cxn modelId="{4BE949B6-0E07-CA4B-BFB0-E1A18EE2E5D9}" type="presParOf" srcId="{FEFC0517-FB11-42A0-8AF5-3A81C431414C}" destId="{90FD81EE-B04F-2B48-ACC1-FF19EB02B052}" srcOrd="6" destOrd="0" presId="urn:microsoft.com/office/officeart/2005/8/layout/default"/>
    <dgm:cxn modelId="{16F8F7A8-881E-4F4F-B994-6986D4943F6E}" type="presParOf" srcId="{FEFC0517-FB11-42A0-8AF5-3A81C431414C}" destId="{A21D5F82-5E8F-0146-8D84-41CABF67B8D6}" srcOrd="7" destOrd="0" presId="urn:microsoft.com/office/officeart/2005/8/layout/default"/>
    <dgm:cxn modelId="{CD2CEE17-D74C-734D-8A30-73EB4348E806}" type="presParOf" srcId="{FEFC0517-FB11-42A0-8AF5-3A81C431414C}" destId="{BE5CA091-272D-4F08-A767-315DD0597CB3}" srcOrd="8" destOrd="0" presId="urn:microsoft.com/office/officeart/2005/8/layout/default"/>
    <dgm:cxn modelId="{7428A59A-6724-7C41-8102-0B7D10D6DCD5}" type="presParOf" srcId="{FEFC0517-FB11-42A0-8AF5-3A81C431414C}" destId="{5408C7BF-6D99-4761-9F9C-9DBAB109EBAA}" srcOrd="9" destOrd="0" presId="urn:microsoft.com/office/officeart/2005/8/layout/default"/>
    <dgm:cxn modelId="{CE1142E2-7F24-8446-B412-4419B668A2D8}" type="presParOf" srcId="{FEFC0517-FB11-42A0-8AF5-3A81C431414C}" destId="{A7407D64-96E7-4C4F-B83F-5C8615B32CA0}" srcOrd="10" destOrd="0" presId="urn:microsoft.com/office/officeart/2005/8/layout/default"/>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2C1F90-AD40-4811-8B32-F8F6889F8FE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08DBB1AC-482E-4D8E-88B2-49D3162BBE7D}">
      <dgm:prSet/>
      <dgm:spPr/>
      <dgm:t>
        <a:bodyPr/>
        <a:lstStyle/>
        <a:p>
          <a:r>
            <a:rPr lang="en-US" dirty="0"/>
            <a:t>Emerging Technologies</a:t>
          </a:r>
        </a:p>
      </dgm:t>
    </dgm:pt>
    <dgm:pt modelId="{3A03D29B-AF81-4B89-94D6-57AA5C547678}" type="parTrans" cxnId="{59728C69-9C4A-4E59-89B1-A768325D91CB}">
      <dgm:prSet/>
      <dgm:spPr/>
      <dgm:t>
        <a:bodyPr/>
        <a:lstStyle/>
        <a:p>
          <a:endParaRPr lang="en-US"/>
        </a:p>
      </dgm:t>
    </dgm:pt>
    <dgm:pt modelId="{277DEF91-BF21-4BEB-A652-41A7F33E82A5}" type="sibTrans" cxnId="{59728C69-9C4A-4E59-89B1-A768325D91CB}">
      <dgm:prSet/>
      <dgm:spPr/>
      <dgm:t>
        <a:bodyPr/>
        <a:lstStyle/>
        <a:p>
          <a:endParaRPr lang="en-US"/>
        </a:p>
      </dgm:t>
    </dgm:pt>
    <dgm:pt modelId="{E467E82F-72DA-41FF-B733-2717896CD035}">
      <dgm:prSet/>
      <dgm:spPr/>
      <dgm:t>
        <a:bodyPr/>
        <a:lstStyle/>
        <a:p>
          <a:r>
            <a:rPr lang="en-US" dirty="0"/>
            <a:t>Copyright and Patents</a:t>
          </a:r>
        </a:p>
      </dgm:t>
    </dgm:pt>
    <dgm:pt modelId="{9C40045D-7CA3-4EFC-A9FB-5EA507A0D61B}" type="parTrans" cxnId="{1482C113-05A8-491B-8922-83AD306A3E7E}">
      <dgm:prSet/>
      <dgm:spPr/>
      <dgm:t>
        <a:bodyPr/>
        <a:lstStyle/>
        <a:p>
          <a:endParaRPr lang="en-US"/>
        </a:p>
      </dgm:t>
    </dgm:pt>
    <dgm:pt modelId="{4ADBDC87-02DB-45EC-A752-83583AB4E001}" type="sibTrans" cxnId="{1482C113-05A8-491B-8922-83AD306A3E7E}">
      <dgm:prSet/>
      <dgm:spPr/>
      <dgm:t>
        <a:bodyPr/>
        <a:lstStyle/>
        <a:p>
          <a:endParaRPr lang="en-US"/>
        </a:p>
      </dgm:t>
    </dgm:pt>
    <dgm:pt modelId="{88350D4C-E72D-4252-A2E1-99E07DEC337F}">
      <dgm:prSet/>
      <dgm:spPr/>
      <dgm:t>
        <a:bodyPr/>
        <a:lstStyle/>
        <a:p>
          <a:r>
            <a:rPr lang="en-US" dirty="0"/>
            <a:t>Production and Distribution</a:t>
          </a:r>
        </a:p>
      </dgm:t>
    </dgm:pt>
    <dgm:pt modelId="{0DD2B674-5D5A-4B54-AD91-F8C86BB0D96F}" type="parTrans" cxnId="{ACBD40BD-B097-4F6F-A5C7-08DD942409AB}">
      <dgm:prSet/>
      <dgm:spPr/>
      <dgm:t>
        <a:bodyPr/>
        <a:lstStyle/>
        <a:p>
          <a:endParaRPr lang="en-US"/>
        </a:p>
      </dgm:t>
    </dgm:pt>
    <dgm:pt modelId="{B5A9645E-F880-4777-8D7F-FBB1C0B87A9F}" type="sibTrans" cxnId="{ACBD40BD-B097-4F6F-A5C7-08DD942409AB}">
      <dgm:prSet/>
      <dgm:spPr/>
      <dgm:t>
        <a:bodyPr/>
        <a:lstStyle/>
        <a:p>
          <a:endParaRPr lang="en-US"/>
        </a:p>
      </dgm:t>
    </dgm:pt>
    <dgm:pt modelId="{DF397589-8EBE-49FD-A84D-EFA3889B4044}">
      <dgm:prSet/>
      <dgm:spPr/>
      <dgm:t>
        <a:bodyPr/>
        <a:lstStyle/>
        <a:p>
          <a:r>
            <a:rPr lang="en-US" dirty="0"/>
            <a:t>Research and Development</a:t>
          </a:r>
        </a:p>
      </dgm:t>
    </dgm:pt>
    <dgm:pt modelId="{927C807F-ADA5-4F2C-B645-ABB177AC68AD}" type="parTrans" cxnId="{658C7D85-82F9-455B-917E-E348E1880E07}">
      <dgm:prSet/>
      <dgm:spPr/>
      <dgm:t>
        <a:bodyPr/>
        <a:lstStyle/>
        <a:p>
          <a:endParaRPr lang="en-US"/>
        </a:p>
      </dgm:t>
    </dgm:pt>
    <dgm:pt modelId="{42C1A41E-59AC-4683-96DD-460146641CBA}" type="sibTrans" cxnId="{658C7D85-82F9-455B-917E-E348E1880E07}">
      <dgm:prSet/>
      <dgm:spPr/>
      <dgm:t>
        <a:bodyPr/>
        <a:lstStyle/>
        <a:p>
          <a:endParaRPr lang="en-US"/>
        </a:p>
      </dgm:t>
    </dgm:pt>
    <dgm:pt modelId="{1D7F70CC-0C4E-422A-B8EE-AFD6BBF47EF1}" type="pres">
      <dgm:prSet presAssocID="{A52C1F90-AD40-4811-8B32-F8F6889F8FEA}" presName="diagram" presStyleCnt="0">
        <dgm:presLayoutVars>
          <dgm:dir/>
          <dgm:resizeHandles val="exact"/>
        </dgm:presLayoutVars>
      </dgm:prSet>
      <dgm:spPr/>
    </dgm:pt>
    <dgm:pt modelId="{DABAB6D2-41F5-4595-BA27-4A7D9CD84AA8}" type="pres">
      <dgm:prSet presAssocID="{08DBB1AC-482E-4D8E-88B2-49D3162BBE7D}" presName="node" presStyleLbl="node1" presStyleIdx="0" presStyleCnt="4">
        <dgm:presLayoutVars>
          <dgm:bulletEnabled val="1"/>
        </dgm:presLayoutVars>
      </dgm:prSet>
      <dgm:spPr/>
    </dgm:pt>
    <dgm:pt modelId="{966D0E5C-ACBB-4948-8FD3-331EF33643A1}" type="pres">
      <dgm:prSet presAssocID="{277DEF91-BF21-4BEB-A652-41A7F33E82A5}" presName="sibTrans" presStyleCnt="0"/>
      <dgm:spPr/>
    </dgm:pt>
    <dgm:pt modelId="{707F2AC2-1188-432D-8355-432464209304}" type="pres">
      <dgm:prSet presAssocID="{E467E82F-72DA-41FF-B733-2717896CD035}" presName="node" presStyleLbl="node1" presStyleIdx="1" presStyleCnt="4">
        <dgm:presLayoutVars>
          <dgm:bulletEnabled val="1"/>
        </dgm:presLayoutVars>
      </dgm:prSet>
      <dgm:spPr/>
    </dgm:pt>
    <dgm:pt modelId="{CA3650B7-4F8D-4D2A-8B84-A78C38B1ACE2}" type="pres">
      <dgm:prSet presAssocID="{4ADBDC87-02DB-45EC-A752-83583AB4E001}" presName="sibTrans" presStyleCnt="0"/>
      <dgm:spPr/>
    </dgm:pt>
    <dgm:pt modelId="{D84109CB-36E4-42AD-9848-CD7E2CE49579}" type="pres">
      <dgm:prSet presAssocID="{88350D4C-E72D-4252-A2E1-99E07DEC337F}" presName="node" presStyleLbl="node1" presStyleIdx="2" presStyleCnt="4">
        <dgm:presLayoutVars>
          <dgm:bulletEnabled val="1"/>
        </dgm:presLayoutVars>
      </dgm:prSet>
      <dgm:spPr/>
    </dgm:pt>
    <dgm:pt modelId="{B0353856-3D1A-49AF-B984-5D90D9D8059E}" type="pres">
      <dgm:prSet presAssocID="{B5A9645E-F880-4777-8D7F-FBB1C0B87A9F}" presName="sibTrans" presStyleCnt="0"/>
      <dgm:spPr/>
    </dgm:pt>
    <dgm:pt modelId="{03BF0393-38E9-4203-A5F1-B8066ACFF6FF}" type="pres">
      <dgm:prSet presAssocID="{DF397589-8EBE-49FD-A84D-EFA3889B4044}" presName="node" presStyleLbl="node1" presStyleIdx="3" presStyleCnt="4">
        <dgm:presLayoutVars>
          <dgm:bulletEnabled val="1"/>
        </dgm:presLayoutVars>
      </dgm:prSet>
      <dgm:spPr/>
    </dgm:pt>
  </dgm:ptLst>
  <dgm:cxnLst>
    <dgm:cxn modelId="{1482C113-05A8-491B-8922-83AD306A3E7E}" srcId="{A52C1F90-AD40-4811-8B32-F8F6889F8FEA}" destId="{E467E82F-72DA-41FF-B733-2717896CD035}" srcOrd="1" destOrd="0" parTransId="{9C40045D-7CA3-4EFC-A9FB-5EA507A0D61B}" sibTransId="{4ADBDC87-02DB-45EC-A752-83583AB4E001}"/>
    <dgm:cxn modelId="{D6F1333B-7A8E-47A6-8AF8-85C12C8E8BE8}" type="presOf" srcId="{88350D4C-E72D-4252-A2E1-99E07DEC337F}" destId="{D84109CB-36E4-42AD-9848-CD7E2CE49579}" srcOrd="0" destOrd="0" presId="urn:microsoft.com/office/officeart/2005/8/layout/default"/>
    <dgm:cxn modelId="{51007A5B-AA70-4221-9570-7E0F87F134EC}" type="presOf" srcId="{DF397589-8EBE-49FD-A84D-EFA3889B4044}" destId="{03BF0393-38E9-4203-A5F1-B8066ACFF6FF}" srcOrd="0" destOrd="0" presId="urn:microsoft.com/office/officeart/2005/8/layout/default"/>
    <dgm:cxn modelId="{59728C69-9C4A-4E59-89B1-A768325D91CB}" srcId="{A52C1F90-AD40-4811-8B32-F8F6889F8FEA}" destId="{08DBB1AC-482E-4D8E-88B2-49D3162BBE7D}" srcOrd="0" destOrd="0" parTransId="{3A03D29B-AF81-4B89-94D6-57AA5C547678}" sibTransId="{277DEF91-BF21-4BEB-A652-41A7F33E82A5}"/>
    <dgm:cxn modelId="{658C7D85-82F9-455B-917E-E348E1880E07}" srcId="{A52C1F90-AD40-4811-8B32-F8F6889F8FEA}" destId="{DF397589-8EBE-49FD-A84D-EFA3889B4044}" srcOrd="3" destOrd="0" parTransId="{927C807F-ADA5-4F2C-B645-ABB177AC68AD}" sibTransId="{42C1A41E-59AC-4683-96DD-460146641CBA}"/>
    <dgm:cxn modelId="{E7AF0990-A4E1-49CF-BE7A-D528154311DA}" type="presOf" srcId="{08DBB1AC-482E-4D8E-88B2-49D3162BBE7D}" destId="{DABAB6D2-41F5-4595-BA27-4A7D9CD84AA8}" srcOrd="0" destOrd="0" presId="urn:microsoft.com/office/officeart/2005/8/layout/default"/>
    <dgm:cxn modelId="{ACBD40BD-B097-4F6F-A5C7-08DD942409AB}" srcId="{A52C1F90-AD40-4811-8B32-F8F6889F8FEA}" destId="{88350D4C-E72D-4252-A2E1-99E07DEC337F}" srcOrd="2" destOrd="0" parTransId="{0DD2B674-5D5A-4B54-AD91-F8C86BB0D96F}" sibTransId="{B5A9645E-F880-4777-8D7F-FBB1C0B87A9F}"/>
    <dgm:cxn modelId="{A68DFFE6-A3E6-49BF-B7FB-95A891A78B0F}" type="presOf" srcId="{A52C1F90-AD40-4811-8B32-F8F6889F8FEA}" destId="{1D7F70CC-0C4E-422A-B8EE-AFD6BBF47EF1}" srcOrd="0" destOrd="0" presId="urn:microsoft.com/office/officeart/2005/8/layout/default"/>
    <dgm:cxn modelId="{015DFDE9-65CE-4405-B18E-31A3B1DF1407}" type="presOf" srcId="{E467E82F-72DA-41FF-B733-2717896CD035}" destId="{707F2AC2-1188-432D-8355-432464209304}" srcOrd="0" destOrd="0" presId="urn:microsoft.com/office/officeart/2005/8/layout/default"/>
    <dgm:cxn modelId="{69AED2B8-C0C6-4A31-978D-450E28E2DAF4}" type="presParOf" srcId="{1D7F70CC-0C4E-422A-B8EE-AFD6BBF47EF1}" destId="{DABAB6D2-41F5-4595-BA27-4A7D9CD84AA8}" srcOrd="0" destOrd="0" presId="urn:microsoft.com/office/officeart/2005/8/layout/default"/>
    <dgm:cxn modelId="{0D438EA8-7339-4C5D-9331-DD49DA5AD45A}" type="presParOf" srcId="{1D7F70CC-0C4E-422A-B8EE-AFD6BBF47EF1}" destId="{966D0E5C-ACBB-4948-8FD3-331EF33643A1}" srcOrd="1" destOrd="0" presId="urn:microsoft.com/office/officeart/2005/8/layout/default"/>
    <dgm:cxn modelId="{CF2D59C6-7218-4AD7-8EE6-BC4AC08484E1}" type="presParOf" srcId="{1D7F70CC-0C4E-422A-B8EE-AFD6BBF47EF1}" destId="{707F2AC2-1188-432D-8355-432464209304}" srcOrd="2" destOrd="0" presId="urn:microsoft.com/office/officeart/2005/8/layout/default"/>
    <dgm:cxn modelId="{FCC7E31D-DFA8-45CD-880A-6C34319ACDDD}" type="presParOf" srcId="{1D7F70CC-0C4E-422A-B8EE-AFD6BBF47EF1}" destId="{CA3650B7-4F8D-4D2A-8B84-A78C38B1ACE2}" srcOrd="3" destOrd="0" presId="urn:microsoft.com/office/officeart/2005/8/layout/default"/>
    <dgm:cxn modelId="{3755477E-56C9-4C18-A4BD-7E9499D37E97}" type="presParOf" srcId="{1D7F70CC-0C4E-422A-B8EE-AFD6BBF47EF1}" destId="{D84109CB-36E4-42AD-9848-CD7E2CE49579}" srcOrd="4" destOrd="0" presId="urn:microsoft.com/office/officeart/2005/8/layout/default"/>
    <dgm:cxn modelId="{EE779A89-F0D0-4AB0-A767-874990FE8868}" type="presParOf" srcId="{1D7F70CC-0C4E-422A-B8EE-AFD6BBF47EF1}" destId="{B0353856-3D1A-49AF-B984-5D90D9D8059E}" srcOrd="5" destOrd="0" presId="urn:microsoft.com/office/officeart/2005/8/layout/default"/>
    <dgm:cxn modelId="{0CE74A7C-C6FE-45C7-9DCC-21616CA67DF3}" type="presParOf" srcId="{1D7F70CC-0C4E-422A-B8EE-AFD6BBF47EF1}" destId="{03BF0393-38E9-4203-A5F1-B8066ACFF6F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52C1F90-AD40-4811-8B32-F8F6889F8FEA}"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C8C4DD8D-95C4-D94D-A152-BE3787EE264E}">
      <dgm:prSet custT="1"/>
      <dgm:spPr/>
      <dgm: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dirty="0">
              <a:solidFill>
                <a:prstClr val="white"/>
              </a:solidFill>
              <a:latin typeface="Gill Sans MT" panose="020B0502020104020203"/>
              <a:ea typeface="+mn-ea"/>
              <a:cs typeface="+mn-cs"/>
            </a:rPr>
            <a:t>Pollution</a:t>
          </a:r>
        </a:p>
      </dgm:t>
    </dgm:pt>
    <dgm:pt modelId="{5EAF9B7C-BCFA-7149-B558-2CA6527F46EF}" type="parTrans" cxnId="{F55BB1A7-C521-4A42-8EFA-0725391F539A}">
      <dgm:prSet/>
      <dgm:spPr/>
      <dgm:t>
        <a:bodyPr/>
        <a:lstStyle/>
        <a:p>
          <a:endParaRPr lang="en-US" sz="1200"/>
        </a:p>
      </dgm:t>
    </dgm:pt>
    <dgm:pt modelId="{F4CB7C28-8BC7-EE4F-A161-B32B8579BAEF}" type="sibTrans" cxnId="{F55BB1A7-C521-4A42-8EFA-0725391F539A}">
      <dgm:prSet/>
      <dgm:spPr/>
      <dgm:t>
        <a:bodyPr/>
        <a:lstStyle/>
        <a:p>
          <a:endParaRPr lang="en-US" sz="1200"/>
        </a:p>
      </dgm:t>
    </dgm:pt>
    <dgm:pt modelId="{C1EE6762-154E-8A4A-AD10-3E7E41A22AC3}">
      <dgm:prSet custT="1"/>
      <dgm:spPr/>
      <dgm:t>
        <a:bodyPr/>
        <a:lstStyle/>
        <a:p>
          <a:pPr>
            <a:buFont typeface="Arial" panose="020B0604020202020204" pitchFamily="34" charset="0"/>
            <a:buChar char="•"/>
          </a:pPr>
          <a:r>
            <a:rPr lang="en-US" altLang="en-US" sz="1800" b="0" i="0" kern="1200" dirty="0">
              <a:solidFill>
                <a:prstClr val="white"/>
              </a:solidFill>
              <a:latin typeface="Gill Sans MT" panose="020B0502020104020203"/>
              <a:ea typeface="+mn-ea"/>
              <a:cs typeface="+mn-cs"/>
            </a:rPr>
            <a:t>Natural resource management</a:t>
          </a:r>
          <a:endParaRPr lang="en-US" sz="1800" b="0" i="0" kern="1200" dirty="0">
            <a:solidFill>
              <a:prstClr val="white"/>
            </a:solidFill>
            <a:latin typeface="Gill Sans MT" panose="020B0502020104020203"/>
            <a:ea typeface="+mn-ea"/>
            <a:cs typeface="+mn-cs"/>
          </a:endParaRPr>
        </a:p>
      </dgm:t>
    </dgm:pt>
    <dgm:pt modelId="{FC9E65D1-4449-C64D-9957-C0CCE809DB57}" type="parTrans" cxnId="{75C94913-2B6A-8647-A905-FB490BE53D6D}">
      <dgm:prSet/>
      <dgm:spPr/>
      <dgm:t>
        <a:bodyPr/>
        <a:lstStyle/>
        <a:p>
          <a:endParaRPr lang="en-US" sz="1200"/>
        </a:p>
      </dgm:t>
    </dgm:pt>
    <dgm:pt modelId="{D0FE05DE-D9FA-A445-BD89-A73C1A9CA248}" type="sibTrans" cxnId="{75C94913-2B6A-8647-A905-FB490BE53D6D}">
      <dgm:prSet/>
      <dgm:spPr/>
      <dgm:t>
        <a:bodyPr/>
        <a:lstStyle/>
        <a:p>
          <a:endParaRPr lang="en-US" sz="1200"/>
        </a:p>
      </dgm:t>
    </dgm:pt>
    <dgm:pt modelId="{A3702D28-56C6-8842-9839-52A63E27C5EC}">
      <dgm:prSet custT="1"/>
      <dgm:spPr/>
      <dgm:t>
        <a:bodyPr/>
        <a:lstStyle/>
        <a:p>
          <a:pPr>
            <a:buFont typeface="Arial" panose="020B0604020202020204" pitchFamily="34" charset="0"/>
            <a:buChar char="•"/>
          </a:pPr>
          <a:r>
            <a:rPr lang="en-US" sz="1800" b="0" i="0" dirty="0"/>
            <a:t>Climate change</a:t>
          </a:r>
        </a:p>
      </dgm:t>
    </dgm:pt>
    <dgm:pt modelId="{FABC2930-E534-BF4C-88F0-55494A8A8924}" type="sibTrans" cxnId="{4D4C9B19-3F26-4641-89E0-C3E8C07C0713}">
      <dgm:prSet/>
      <dgm:spPr/>
      <dgm:t>
        <a:bodyPr/>
        <a:lstStyle/>
        <a:p>
          <a:endParaRPr lang="en-US" sz="1200"/>
        </a:p>
      </dgm:t>
    </dgm:pt>
    <dgm:pt modelId="{F2A0ED1B-CB7F-DE4E-8688-BE4444BC50A6}" type="parTrans" cxnId="{4D4C9B19-3F26-4641-89E0-C3E8C07C0713}">
      <dgm:prSet/>
      <dgm:spPr/>
      <dgm:t>
        <a:bodyPr/>
        <a:lstStyle/>
        <a:p>
          <a:endParaRPr lang="en-US" sz="1200"/>
        </a:p>
      </dgm:t>
    </dgm:pt>
    <dgm:pt modelId="{63386BAA-DC8D-6D4D-8C47-45660B94BED4}">
      <dgm:prSet custT="1"/>
      <dgm:spPr/>
      <dgm:t>
        <a:bodyPr/>
        <a:lstStyle/>
        <a:p>
          <a:r>
            <a:rPr lang="en-US" altLang="en-US" sz="1800" b="0" i="0" kern="1200" dirty="0">
              <a:solidFill>
                <a:prstClr val="white"/>
              </a:solidFill>
              <a:latin typeface="Gill Sans MT" panose="020B0502020104020203"/>
              <a:ea typeface="+mn-ea"/>
              <a:cs typeface="+mn-cs"/>
            </a:rPr>
            <a:t>environmental sustainability</a:t>
          </a:r>
          <a:endParaRPr lang="en-US" sz="1800" b="0" i="0" kern="1200" dirty="0">
            <a:solidFill>
              <a:prstClr val="white"/>
            </a:solidFill>
            <a:latin typeface="Gill Sans MT" panose="020B0502020104020203"/>
            <a:ea typeface="+mn-ea"/>
            <a:cs typeface="+mn-cs"/>
          </a:endParaRPr>
        </a:p>
      </dgm:t>
    </dgm:pt>
    <dgm:pt modelId="{FAB678F5-489B-404D-8D12-DF5F2920F37E}" type="parTrans" cxnId="{E3CE37BC-FF57-EF40-A859-59DABDAAC36B}">
      <dgm:prSet/>
      <dgm:spPr/>
      <dgm:t>
        <a:bodyPr/>
        <a:lstStyle/>
        <a:p>
          <a:endParaRPr lang="en-US" sz="1200"/>
        </a:p>
      </dgm:t>
    </dgm:pt>
    <dgm:pt modelId="{D1D60FB3-1F8D-0449-8FFA-0AD73A467FAC}" type="sibTrans" cxnId="{E3CE37BC-FF57-EF40-A859-59DABDAAC36B}">
      <dgm:prSet/>
      <dgm:spPr/>
      <dgm:t>
        <a:bodyPr/>
        <a:lstStyle/>
        <a:p>
          <a:endParaRPr lang="en-US" sz="1200"/>
        </a:p>
      </dgm:t>
    </dgm:pt>
    <dgm:pt modelId="{1D7F70CC-0C4E-422A-B8EE-AFD6BBF47EF1}" type="pres">
      <dgm:prSet presAssocID="{A52C1F90-AD40-4811-8B32-F8F6889F8FEA}" presName="diagram" presStyleCnt="0">
        <dgm:presLayoutVars>
          <dgm:dir/>
          <dgm:resizeHandles val="exact"/>
        </dgm:presLayoutVars>
      </dgm:prSet>
      <dgm:spPr/>
    </dgm:pt>
    <dgm:pt modelId="{3209D609-EECE-AC46-A54C-1A71B2ED9416}" type="pres">
      <dgm:prSet presAssocID="{A3702D28-56C6-8842-9839-52A63E27C5EC}" presName="node" presStyleLbl="node1" presStyleIdx="0" presStyleCnt="4">
        <dgm:presLayoutVars>
          <dgm:bulletEnabled val="1"/>
        </dgm:presLayoutVars>
      </dgm:prSet>
      <dgm:spPr/>
    </dgm:pt>
    <dgm:pt modelId="{78DF53CA-9FFD-6A4D-833B-8FDA4B462B8E}" type="pres">
      <dgm:prSet presAssocID="{FABC2930-E534-BF4C-88F0-55494A8A8924}" presName="sibTrans" presStyleCnt="0"/>
      <dgm:spPr/>
    </dgm:pt>
    <dgm:pt modelId="{CADEAD6C-FCF5-C041-A861-0D2C9E2B7C07}" type="pres">
      <dgm:prSet presAssocID="{C8C4DD8D-95C4-D94D-A152-BE3787EE264E}" presName="node" presStyleLbl="node1" presStyleIdx="1" presStyleCnt="4">
        <dgm:presLayoutVars>
          <dgm:bulletEnabled val="1"/>
        </dgm:presLayoutVars>
      </dgm:prSet>
      <dgm:spPr/>
    </dgm:pt>
    <dgm:pt modelId="{68AC9CB0-1AA9-9848-9074-EA6F871D7AB5}" type="pres">
      <dgm:prSet presAssocID="{F4CB7C28-8BC7-EE4F-A161-B32B8579BAEF}" presName="sibTrans" presStyleCnt="0"/>
      <dgm:spPr/>
    </dgm:pt>
    <dgm:pt modelId="{6772AC00-E9A3-F349-92CD-27A958782F80}" type="pres">
      <dgm:prSet presAssocID="{C1EE6762-154E-8A4A-AD10-3E7E41A22AC3}" presName="node" presStyleLbl="node1" presStyleIdx="2" presStyleCnt="4">
        <dgm:presLayoutVars>
          <dgm:bulletEnabled val="1"/>
        </dgm:presLayoutVars>
      </dgm:prSet>
      <dgm:spPr/>
    </dgm:pt>
    <dgm:pt modelId="{4EA28530-3D02-5641-B3EA-C64798C7F5B3}" type="pres">
      <dgm:prSet presAssocID="{D0FE05DE-D9FA-A445-BD89-A73C1A9CA248}" presName="sibTrans" presStyleCnt="0"/>
      <dgm:spPr/>
    </dgm:pt>
    <dgm:pt modelId="{33627804-B413-A440-BD22-93FD147D916C}" type="pres">
      <dgm:prSet presAssocID="{63386BAA-DC8D-6D4D-8C47-45660B94BED4}" presName="node" presStyleLbl="node1" presStyleIdx="3" presStyleCnt="4">
        <dgm:presLayoutVars>
          <dgm:bulletEnabled val="1"/>
        </dgm:presLayoutVars>
      </dgm:prSet>
      <dgm:spPr/>
    </dgm:pt>
  </dgm:ptLst>
  <dgm:cxnLst>
    <dgm:cxn modelId="{75C94913-2B6A-8647-A905-FB490BE53D6D}" srcId="{A52C1F90-AD40-4811-8B32-F8F6889F8FEA}" destId="{C1EE6762-154E-8A4A-AD10-3E7E41A22AC3}" srcOrd="2" destOrd="0" parTransId="{FC9E65D1-4449-C64D-9957-C0CCE809DB57}" sibTransId="{D0FE05DE-D9FA-A445-BD89-A73C1A9CA248}"/>
    <dgm:cxn modelId="{4D4C9B19-3F26-4641-89E0-C3E8C07C0713}" srcId="{A52C1F90-AD40-4811-8B32-F8F6889F8FEA}" destId="{A3702D28-56C6-8842-9839-52A63E27C5EC}" srcOrd="0" destOrd="0" parTransId="{F2A0ED1B-CB7F-DE4E-8688-BE4444BC50A6}" sibTransId="{FABC2930-E534-BF4C-88F0-55494A8A8924}"/>
    <dgm:cxn modelId="{068ACB2F-0C74-6A4F-99C1-B136FC85D926}" type="presOf" srcId="{63386BAA-DC8D-6D4D-8C47-45660B94BED4}" destId="{33627804-B413-A440-BD22-93FD147D916C}" srcOrd="0" destOrd="0" presId="urn:microsoft.com/office/officeart/2005/8/layout/default"/>
    <dgm:cxn modelId="{613F5E5C-5B94-D243-AD09-4CD2A0CE3260}" type="presOf" srcId="{A3702D28-56C6-8842-9839-52A63E27C5EC}" destId="{3209D609-EECE-AC46-A54C-1A71B2ED9416}" srcOrd="0" destOrd="0" presId="urn:microsoft.com/office/officeart/2005/8/layout/default"/>
    <dgm:cxn modelId="{5A73B196-1CD1-C249-823C-F247B4FC50E7}" type="presOf" srcId="{C1EE6762-154E-8A4A-AD10-3E7E41A22AC3}" destId="{6772AC00-E9A3-F349-92CD-27A958782F80}" srcOrd="0" destOrd="0" presId="urn:microsoft.com/office/officeart/2005/8/layout/default"/>
    <dgm:cxn modelId="{F55BB1A7-C521-4A42-8EFA-0725391F539A}" srcId="{A52C1F90-AD40-4811-8B32-F8F6889F8FEA}" destId="{C8C4DD8D-95C4-D94D-A152-BE3787EE264E}" srcOrd="1" destOrd="0" parTransId="{5EAF9B7C-BCFA-7149-B558-2CA6527F46EF}" sibTransId="{F4CB7C28-8BC7-EE4F-A161-B32B8579BAEF}"/>
    <dgm:cxn modelId="{DDAEC2AB-5E27-1E43-85CA-EE75B92B8749}" type="presOf" srcId="{C8C4DD8D-95C4-D94D-A152-BE3787EE264E}" destId="{CADEAD6C-FCF5-C041-A861-0D2C9E2B7C07}" srcOrd="0" destOrd="0" presId="urn:microsoft.com/office/officeart/2005/8/layout/default"/>
    <dgm:cxn modelId="{E3CE37BC-FF57-EF40-A859-59DABDAAC36B}" srcId="{A52C1F90-AD40-4811-8B32-F8F6889F8FEA}" destId="{63386BAA-DC8D-6D4D-8C47-45660B94BED4}" srcOrd="3" destOrd="0" parTransId="{FAB678F5-489B-404D-8D12-DF5F2920F37E}" sibTransId="{D1D60FB3-1F8D-0449-8FFA-0AD73A467FAC}"/>
    <dgm:cxn modelId="{A68DFFE6-A3E6-49BF-B7FB-95A891A78B0F}" type="presOf" srcId="{A52C1F90-AD40-4811-8B32-F8F6889F8FEA}" destId="{1D7F70CC-0C4E-422A-B8EE-AFD6BBF47EF1}" srcOrd="0" destOrd="0" presId="urn:microsoft.com/office/officeart/2005/8/layout/default"/>
    <dgm:cxn modelId="{194E77BE-DB92-204B-A103-601F45571DD1}" type="presParOf" srcId="{1D7F70CC-0C4E-422A-B8EE-AFD6BBF47EF1}" destId="{3209D609-EECE-AC46-A54C-1A71B2ED9416}" srcOrd="0" destOrd="0" presId="urn:microsoft.com/office/officeart/2005/8/layout/default"/>
    <dgm:cxn modelId="{8BAB5260-2FC3-1C45-A526-1E913C953DBC}" type="presParOf" srcId="{1D7F70CC-0C4E-422A-B8EE-AFD6BBF47EF1}" destId="{78DF53CA-9FFD-6A4D-833B-8FDA4B462B8E}" srcOrd="1" destOrd="0" presId="urn:microsoft.com/office/officeart/2005/8/layout/default"/>
    <dgm:cxn modelId="{A44A92F1-A5D7-0C46-A705-3DFE05CCC715}" type="presParOf" srcId="{1D7F70CC-0C4E-422A-B8EE-AFD6BBF47EF1}" destId="{CADEAD6C-FCF5-C041-A861-0D2C9E2B7C07}" srcOrd="2" destOrd="0" presId="urn:microsoft.com/office/officeart/2005/8/layout/default"/>
    <dgm:cxn modelId="{B36C328E-0AC8-8F4E-80E6-A754CC81DC91}" type="presParOf" srcId="{1D7F70CC-0C4E-422A-B8EE-AFD6BBF47EF1}" destId="{68AC9CB0-1AA9-9848-9074-EA6F871D7AB5}" srcOrd="3" destOrd="0" presId="urn:microsoft.com/office/officeart/2005/8/layout/default"/>
    <dgm:cxn modelId="{8E899072-4E26-A94B-8926-8DB19CDD7AFE}" type="presParOf" srcId="{1D7F70CC-0C4E-422A-B8EE-AFD6BBF47EF1}" destId="{6772AC00-E9A3-F349-92CD-27A958782F80}" srcOrd="4" destOrd="0" presId="urn:microsoft.com/office/officeart/2005/8/layout/default"/>
    <dgm:cxn modelId="{EBE52775-3580-F144-849B-0BBAAD311BD3}" type="presParOf" srcId="{1D7F70CC-0C4E-422A-B8EE-AFD6BBF47EF1}" destId="{4EA28530-3D02-5641-B3EA-C64798C7F5B3}" srcOrd="5" destOrd="0" presId="urn:microsoft.com/office/officeart/2005/8/layout/default"/>
    <dgm:cxn modelId="{2DCA228C-FDD3-BB4D-87AD-26AF54C64CFF}" type="presParOf" srcId="{1D7F70CC-0C4E-422A-B8EE-AFD6BBF47EF1}" destId="{33627804-B413-A440-BD22-93FD147D916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96A0ED4-3E73-481B-9AF5-31B878953568}"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B4DF0D45-4D3A-034C-911C-CAF8184D6398}">
      <dgm:prSet custT="1"/>
      <dgm:spPr/>
      <dgm:t>
        <a:bodyPr/>
        <a:lstStyle/>
        <a:p>
          <a:r>
            <a:rPr lang="en-US" sz="1400" kern="1200" dirty="0">
              <a:solidFill>
                <a:prstClr val="white"/>
              </a:solidFill>
              <a:latin typeface="Gill Sans MT" panose="020B0502020104020203"/>
              <a:ea typeface="+mn-ea"/>
              <a:cs typeface="+mn-cs"/>
            </a:rPr>
            <a:t>Consumer Protection Laws</a:t>
          </a:r>
        </a:p>
      </dgm:t>
    </dgm:pt>
    <dgm:pt modelId="{9E8BABE8-BADA-BF48-B123-82C6C35298B5}" type="parTrans" cxnId="{654924AA-B692-2646-A3C2-104BBEF7B2CA}">
      <dgm:prSet/>
      <dgm:spPr/>
      <dgm:t>
        <a:bodyPr/>
        <a:lstStyle/>
        <a:p>
          <a:endParaRPr lang="en-US" sz="1400"/>
        </a:p>
      </dgm:t>
    </dgm:pt>
    <dgm:pt modelId="{60C1678D-F570-E043-9D3B-EB7D1F287667}" type="sibTrans" cxnId="{654924AA-B692-2646-A3C2-104BBEF7B2CA}">
      <dgm:prSet/>
      <dgm:spPr/>
      <dgm:t>
        <a:bodyPr/>
        <a:lstStyle/>
        <a:p>
          <a:endParaRPr lang="en-US" sz="1400"/>
        </a:p>
      </dgm:t>
    </dgm:pt>
    <dgm:pt modelId="{A369F0C2-106C-1146-B0D7-92AD448C2D24}">
      <dgm:prSet custT="1"/>
      <dgm:spPr/>
      <dgm:t>
        <a:bodyPr/>
        <a:lstStyle/>
        <a:p>
          <a:r>
            <a:rPr lang="en-US" sz="1400" kern="1200" dirty="0">
              <a:solidFill>
                <a:prstClr val="white"/>
              </a:solidFill>
              <a:latin typeface="Gill Sans MT" panose="020B0502020104020203"/>
              <a:ea typeface="+mn-ea"/>
              <a:cs typeface="+mn-cs"/>
            </a:rPr>
            <a:t>Anti-trust Laws</a:t>
          </a:r>
        </a:p>
      </dgm:t>
    </dgm:pt>
    <dgm:pt modelId="{DE2D475F-7D16-9944-B1D3-B5B4A3FEC311}" type="parTrans" cxnId="{20FE9A50-B806-3B4F-BC79-5E88639446B7}">
      <dgm:prSet/>
      <dgm:spPr/>
      <dgm:t>
        <a:bodyPr/>
        <a:lstStyle/>
        <a:p>
          <a:endParaRPr lang="en-US" sz="1400"/>
        </a:p>
      </dgm:t>
    </dgm:pt>
    <dgm:pt modelId="{EFC945AF-93DD-7B47-AF8B-D7F964AF5EBC}" type="sibTrans" cxnId="{20FE9A50-B806-3B4F-BC79-5E88639446B7}">
      <dgm:prSet/>
      <dgm:spPr/>
      <dgm:t>
        <a:bodyPr/>
        <a:lstStyle/>
        <a:p>
          <a:endParaRPr lang="en-US" sz="1400"/>
        </a:p>
      </dgm:t>
    </dgm:pt>
    <dgm:pt modelId="{7B584767-2F1F-4C41-8B95-BC1A33DDFDE6}">
      <dgm:prSet custT="1"/>
      <dgm:spPr/>
      <dgm:t>
        <a:bodyPr/>
        <a:lstStyle/>
        <a:p>
          <a:pPr algn="ctr"/>
          <a:r>
            <a:rPr lang="en-US" sz="1400" kern="1200" dirty="0">
              <a:solidFill>
                <a:prstClr val="white"/>
              </a:solidFill>
              <a:latin typeface="Gill Sans MT" panose="020B0502020104020203"/>
              <a:ea typeface="+mn-ea"/>
              <a:cs typeface="+mn-cs"/>
            </a:rPr>
            <a:t>Political Stability</a:t>
          </a:r>
        </a:p>
      </dgm:t>
    </dgm:pt>
    <dgm:pt modelId="{508C0B12-E662-5042-B2D6-C0A9C22D42A9}" type="parTrans" cxnId="{B425CDF5-19F7-004F-A684-70649DCF4988}">
      <dgm:prSet/>
      <dgm:spPr/>
      <dgm:t>
        <a:bodyPr/>
        <a:lstStyle/>
        <a:p>
          <a:endParaRPr lang="en-US" sz="1400"/>
        </a:p>
      </dgm:t>
    </dgm:pt>
    <dgm:pt modelId="{C4A9464A-8667-764E-9993-3A177E4C1209}" type="sibTrans" cxnId="{B425CDF5-19F7-004F-A684-70649DCF4988}">
      <dgm:prSet/>
      <dgm:spPr/>
      <dgm:t>
        <a:bodyPr/>
        <a:lstStyle/>
        <a:p>
          <a:endParaRPr lang="en-US" sz="1400"/>
        </a:p>
      </dgm:t>
    </dgm:pt>
    <dgm:pt modelId="{4B0D6E2B-DD0A-974B-9E04-3B164FE736F1}">
      <dgm:prSet custT="1"/>
      <dgm:spPr/>
      <dgm:t>
        <a:bodyPr/>
        <a:lstStyle/>
        <a:p>
          <a:pPr algn="ctr"/>
          <a:r>
            <a:rPr lang="en-US" sz="1400" kern="1200" dirty="0">
              <a:solidFill>
                <a:prstClr val="white"/>
              </a:solidFill>
              <a:latin typeface="Gill Sans MT" panose="020B0502020104020203"/>
              <a:ea typeface="+mn-ea"/>
              <a:cs typeface="+mn-cs"/>
            </a:rPr>
            <a:t>Taxation/Tariffs policy</a:t>
          </a:r>
        </a:p>
      </dgm:t>
    </dgm:pt>
    <dgm:pt modelId="{4CFF1D83-44A6-A449-9904-10C9C7431108}" type="parTrans" cxnId="{6FD103D8-B5EF-BD4A-8AA1-EF5D8F635DD1}">
      <dgm:prSet/>
      <dgm:spPr/>
      <dgm:t>
        <a:bodyPr/>
        <a:lstStyle/>
        <a:p>
          <a:endParaRPr lang="en-US" sz="2800"/>
        </a:p>
      </dgm:t>
    </dgm:pt>
    <dgm:pt modelId="{83659DB7-AF13-CA4B-AAD9-B788EF319604}" type="sibTrans" cxnId="{6FD103D8-B5EF-BD4A-8AA1-EF5D8F635DD1}">
      <dgm:prSet/>
      <dgm:spPr/>
      <dgm:t>
        <a:bodyPr/>
        <a:lstStyle/>
        <a:p>
          <a:endParaRPr lang="en-US" sz="2800"/>
        </a:p>
      </dgm:t>
    </dgm:pt>
    <dgm:pt modelId="{5DB1412D-C969-7045-A8EA-4F903BD88764}">
      <dgm:prSet custT="1"/>
      <dgm:spPr/>
      <dgm:t>
        <a:bodyPr/>
        <a:lstStyle/>
        <a:p>
          <a:pPr algn="ctr"/>
          <a:r>
            <a:rPr lang="en-US" sz="1400" kern="1200" dirty="0">
              <a:solidFill>
                <a:prstClr val="white"/>
              </a:solidFill>
              <a:latin typeface="Gill Sans MT" panose="020B0502020104020203"/>
              <a:ea typeface="+mn-ea"/>
              <a:cs typeface="+mn-cs"/>
            </a:rPr>
            <a:t>Foreign Trade policy</a:t>
          </a:r>
        </a:p>
      </dgm:t>
    </dgm:pt>
    <dgm:pt modelId="{C372D004-4576-4F48-A2E5-24A8357ACC79}" type="parTrans" cxnId="{85F78F61-2ABF-6A43-81D3-7E28BFA684A6}">
      <dgm:prSet/>
      <dgm:spPr/>
      <dgm:t>
        <a:bodyPr/>
        <a:lstStyle/>
        <a:p>
          <a:endParaRPr lang="en-US" sz="2800"/>
        </a:p>
      </dgm:t>
    </dgm:pt>
    <dgm:pt modelId="{2B56694E-2B54-FE47-B4CB-4DD0927A06A5}" type="sibTrans" cxnId="{85F78F61-2ABF-6A43-81D3-7E28BFA684A6}">
      <dgm:prSet/>
      <dgm:spPr/>
      <dgm:t>
        <a:bodyPr/>
        <a:lstStyle/>
        <a:p>
          <a:endParaRPr lang="en-US" sz="2800"/>
        </a:p>
      </dgm:t>
    </dgm:pt>
    <dgm:pt modelId="{EF9A7482-3C4E-A148-B7E2-611BB7C2C324}">
      <dgm:prSet custT="1"/>
      <dgm:spPr/>
      <dgm:t>
        <a:bodyPr/>
        <a:lstStyle/>
        <a:p>
          <a:pPr algn="ctr"/>
          <a:r>
            <a:rPr lang="en-US" sz="1400" kern="1200" dirty="0">
              <a:solidFill>
                <a:prstClr val="white"/>
              </a:solidFill>
              <a:latin typeface="Gill Sans MT" panose="020B0502020104020203"/>
              <a:ea typeface="+mn-ea"/>
              <a:cs typeface="+mn-cs"/>
            </a:rPr>
            <a:t>Pressure group </a:t>
          </a:r>
        </a:p>
      </dgm:t>
    </dgm:pt>
    <dgm:pt modelId="{80E22572-19FB-A142-BD53-6F5A5F4231E3}" type="parTrans" cxnId="{1A7A1F26-9C8A-C640-B73C-E9D8B86CB511}">
      <dgm:prSet/>
      <dgm:spPr/>
      <dgm:t>
        <a:bodyPr/>
        <a:lstStyle/>
        <a:p>
          <a:endParaRPr lang="en-US" sz="2800"/>
        </a:p>
      </dgm:t>
    </dgm:pt>
    <dgm:pt modelId="{802D4F7D-56AF-AA44-97FB-15FFCE16D17D}" type="sibTrans" cxnId="{1A7A1F26-9C8A-C640-B73C-E9D8B86CB511}">
      <dgm:prSet/>
      <dgm:spPr/>
      <dgm:t>
        <a:bodyPr/>
        <a:lstStyle/>
        <a:p>
          <a:endParaRPr lang="en-US" sz="2800"/>
        </a:p>
      </dgm:t>
    </dgm:pt>
    <dgm:pt modelId="{35F83CDE-AD2C-4B82-97D3-FAAF49946EA3}" type="pres">
      <dgm:prSet presAssocID="{896A0ED4-3E73-481B-9AF5-31B878953568}" presName="diagram" presStyleCnt="0">
        <dgm:presLayoutVars>
          <dgm:dir/>
          <dgm:resizeHandles val="exact"/>
        </dgm:presLayoutVars>
      </dgm:prSet>
      <dgm:spPr/>
    </dgm:pt>
    <dgm:pt modelId="{582C4340-B057-5440-9CF5-73C2ED68CAF5}" type="pres">
      <dgm:prSet presAssocID="{B4DF0D45-4D3A-034C-911C-CAF8184D6398}" presName="node" presStyleLbl="node1" presStyleIdx="0" presStyleCnt="6">
        <dgm:presLayoutVars>
          <dgm:bulletEnabled val="1"/>
        </dgm:presLayoutVars>
      </dgm:prSet>
      <dgm:spPr/>
    </dgm:pt>
    <dgm:pt modelId="{66E74A8F-9E9F-4647-B525-64AE5AA1089D}" type="pres">
      <dgm:prSet presAssocID="{60C1678D-F570-E043-9D3B-EB7D1F287667}" presName="sibTrans" presStyleCnt="0"/>
      <dgm:spPr/>
    </dgm:pt>
    <dgm:pt modelId="{0B7F2FC4-5582-1347-A8A7-5AB67FC5EC4A}" type="pres">
      <dgm:prSet presAssocID="{A369F0C2-106C-1146-B0D7-92AD448C2D24}" presName="node" presStyleLbl="node1" presStyleIdx="1" presStyleCnt="6">
        <dgm:presLayoutVars>
          <dgm:bulletEnabled val="1"/>
        </dgm:presLayoutVars>
      </dgm:prSet>
      <dgm:spPr/>
    </dgm:pt>
    <dgm:pt modelId="{4B9BC6E6-3D77-9444-AD07-58C8069F84CD}" type="pres">
      <dgm:prSet presAssocID="{EFC945AF-93DD-7B47-AF8B-D7F964AF5EBC}" presName="sibTrans" presStyleCnt="0"/>
      <dgm:spPr/>
    </dgm:pt>
    <dgm:pt modelId="{223D9B55-7278-914F-8CC0-8E54C0FEBEE6}" type="pres">
      <dgm:prSet presAssocID="{7B584767-2F1F-4C41-8B95-BC1A33DDFDE6}" presName="node" presStyleLbl="node1" presStyleIdx="2" presStyleCnt="6">
        <dgm:presLayoutVars>
          <dgm:bulletEnabled val="1"/>
        </dgm:presLayoutVars>
      </dgm:prSet>
      <dgm:spPr/>
    </dgm:pt>
    <dgm:pt modelId="{A4F5970E-D1D2-BD4A-88DD-C75D3A35C8F4}" type="pres">
      <dgm:prSet presAssocID="{C4A9464A-8667-764E-9993-3A177E4C1209}" presName="sibTrans" presStyleCnt="0"/>
      <dgm:spPr/>
    </dgm:pt>
    <dgm:pt modelId="{0E6BD485-F75E-5941-BCF1-42A603CF090B}" type="pres">
      <dgm:prSet presAssocID="{5DB1412D-C969-7045-A8EA-4F903BD88764}" presName="node" presStyleLbl="node1" presStyleIdx="3" presStyleCnt="6">
        <dgm:presLayoutVars>
          <dgm:bulletEnabled val="1"/>
        </dgm:presLayoutVars>
      </dgm:prSet>
      <dgm:spPr/>
    </dgm:pt>
    <dgm:pt modelId="{722B7B09-D4B7-B54C-9681-2B602FE99B51}" type="pres">
      <dgm:prSet presAssocID="{2B56694E-2B54-FE47-B4CB-4DD0927A06A5}" presName="sibTrans" presStyleCnt="0"/>
      <dgm:spPr/>
    </dgm:pt>
    <dgm:pt modelId="{42821BDF-4B77-714B-83B0-5C44D8C0ECAB}" type="pres">
      <dgm:prSet presAssocID="{4B0D6E2B-DD0A-974B-9E04-3B164FE736F1}" presName="node" presStyleLbl="node1" presStyleIdx="4" presStyleCnt="6">
        <dgm:presLayoutVars>
          <dgm:bulletEnabled val="1"/>
        </dgm:presLayoutVars>
      </dgm:prSet>
      <dgm:spPr/>
    </dgm:pt>
    <dgm:pt modelId="{F672F101-A095-E744-BC33-30B8B661D630}" type="pres">
      <dgm:prSet presAssocID="{83659DB7-AF13-CA4B-AAD9-B788EF319604}" presName="sibTrans" presStyleCnt="0"/>
      <dgm:spPr/>
    </dgm:pt>
    <dgm:pt modelId="{AC950329-E47A-854B-A0ED-CB4F98DB468D}" type="pres">
      <dgm:prSet presAssocID="{EF9A7482-3C4E-A148-B7E2-611BB7C2C324}" presName="node" presStyleLbl="node1" presStyleIdx="5" presStyleCnt="6">
        <dgm:presLayoutVars>
          <dgm:bulletEnabled val="1"/>
        </dgm:presLayoutVars>
      </dgm:prSet>
      <dgm:spPr/>
    </dgm:pt>
  </dgm:ptLst>
  <dgm:cxnLst>
    <dgm:cxn modelId="{3B11EC08-8D70-1C47-93EE-AB05107CAF5E}" type="presOf" srcId="{5DB1412D-C969-7045-A8EA-4F903BD88764}" destId="{0E6BD485-F75E-5941-BCF1-42A603CF090B}" srcOrd="0" destOrd="0" presId="urn:microsoft.com/office/officeart/2005/8/layout/default"/>
    <dgm:cxn modelId="{1A7A1F26-9C8A-C640-B73C-E9D8B86CB511}" srcId="{896A0ED4-3E73-481B-9AF5-31B878953568}" destId="{EF9A7482-3C4E-A148-B7E2-611BB7C2C324}" srcOrd="5" destOrd="0" parTransId="{80E22572-19FB-A142-BD53-6F5A5F4231E3}" sibTransId="{802D4F7D-56AF-AA44-97FB-15FFCE16D17D}"/>
    <dgm:cxn modelId="{C1C7083E-3BCB-EE42-8577-6E1414D3FAB3}" type="presOf" srcId="{7B584767-2F1F-4C41-8B95-BC1A33DDFDE6}" destId="{223D9B55-7278-914F-8CC0-8E54C0FEBEE6}" srcOrd="0" destOrd="0" presId="urn:microsoft.com/office/officeart/2005/8/layout/default"/>
    <dgm:cxn modelId="{85F78F61-2ABF-6A43-81D3-7E28BFA684A6}" srcId="{896A0ED4-3E73-481B-9AF5-31B878953568}" destId="{5DB1412D-C969-7045-A8EA-4F903BD88764}" srcOrd="3" destOrd="0" parTransId="{C372D004-4576-4F48-A2E5-24A8357ACC79}" sibTransId="{2B56694E-2B54-FE47-B4CB-4DD0927A06A5}"/>
    <dgm:cxn modelId="{A9E7D447-BD87-944A-8759-F41A17F6C29C}" type="presOf" srcId="{EF9A7482-3C4E-A148-B7E2-611BB7C2C324}" destId="{AC950329-E47A-854B-A0ED-CB4F98DB468D}" srcOrd="0" destOrd="0" presId="urn:microsoft.com/office/officeart/2005/8/layout/default"/>
    <dgm:cxn modelId="{20FE9A50-B806-3B4F-BC79-5E88639446B7}" srcId="{896A0ED4-3E73-481B-9AF5-31B878953568}" destId="{A369F0C2-106C-1146-B0D7-92AD448C2D24}" srcOrd="1" destOrd="0" parTransId="{DE2D475F-7D16-9944-B1D3-B5B4A3FEC311}" sibTransId="{EFC945AF-93DD-7B47-AF8B-D7F964AF5EBC}"/>
    <dgm:cxn modelId="{DF9D83A0-4568-444A-98CA-C5243C4ABB8D}" type="presOf" srcId="{4B0D6E2B-DD0A-974B-9E04-3B164FE736F1}" destId="{42821BDF-4B77-714B-83B0-5C44D8C0ECAB}" srcOrd="0" destOrd="0" presId="urn:microsoft.com/office/officeart/2005/8/layout/default"/>
    <dgm:cxn modelId="{654924AA-B692-2646-A3C2-104BBEF7B2CA}" srcId="{896A0ED4-3E73-481B-9AF5-31B878953568}" destId="{B4DF0D45-4D3A-034C-911C-CAF8184D6398}" srcOrd="0" destOrd="0" parTransId="{9E8BABE8-BADA-BF48-B123-82C6C35298B5}" sibTransId="{60C1678D-F570-E043-9D3B-EB7D1F287667}"/>
    <dgm:cxn modelId="{ABD686B0-3CB2-4B45-81DA-883884CD19D1}" type="presOf" srcId="{B4DF0D45-4D3A-034C-911C-CAF8184D6398}" destId="{582C4340-B057-5440-9CF5-73C2ED68CAF5}" srcOrd="0" destOrd="0" presId="urn:microsoft.com/office/officeart/2005/8/layout/default"/>
    <dgm:cxn modelId="{6FD103D8-B5EF-BD4A-8AA1-EF5D8F635DD1}" srcId="{896A0ED4-3E73-481B-9AF5-31B878953568}" destId="{4B0D6E2B-DD0A-974B-9E04-3B164FE736F1}" srcOrd="4" destOrd="0" parTransId="{4CFF1D83-44A6-A449-9904-10C9C7431108}" sibTransId="{83659DB7-AF13-CA4B-AAD9-B788EF319604}"/>
    <dgm:cxn modelId="{B425CDF5-19F7-004F-A684-70649DCF4988}" srcId="{896A0ED4-3E73-481B-9AF5-31B878953568}" destId="{7B584767-2F1F-4C41-8B95-BC1A33DDFDE6}" srcOrd="2" destOrd="0" parTransId="{508C0B12-E662-5042-B2D6-C0A9C22D42A9}" sibTransId="{C4A9464A-8667-764E-9993-3A177E4C1209}"/>
    <dgm:cxn modelId="{F7DB79FD-C79F-4639-85B5-DE4FE568A316}" type="presOf" srcId="{896A0ED4-3E73-481B-9AF5-31B878953568}" destId="{35F83CDE-AD2C-4B82-97D3-FAAF49946EA3}" srcOrd="0" destOrd="0" presId="urn:microsoft.com/office/officeart/2005/8/layout/default"/>
    <dgm:cxn modelId="{F7DBD7FE-E99A-6A4A-B702-3A304F9203E1}" type="presOf" srcId="{A369F0C2-106C-1146-B0D7-92AD448C2D24}" destId="{0B7F2FC4-5582-1347-A8A7-5AB67FC5EC4A}" srcOrd="0" destOrd="0" presId="urn:microsoft.com/office/officeart/2005/8/layout/default"/>
    <dgm:cxn modelId="{36F4B791-2F91-D746-92DE-84B6C12DB5C0}" type="presParOf" srcId="{35F83CDE-AD2C-4B82-97D3-FAAF49946EA3}" destId="{582C4340-B057-5440-9CF5-73C2ED68CAF5}" srcOrd="0" destOrd="0" presId="urn:microsoft.com/office/officeart/2005/8/layout/default"/>
    <dgm:cxn modelId="{8389CC51-1FF2-DD4E-85C4-09460D193348}" type="presParOf" srcId="{35F83CDE-AD2C-4B82-97D3-FAAF49946EA3}" destId="{66E74A8F-9E9F-4647-B525-64AE5AA1089D}" srcOrd="1" destOrd="0" presId="urn:microsoft.com/office/officeart/2005/8/layout/default"/>
    <dgm:cxn modelId="{27B87862-F269-BA42-B99B-A40C447EB709}" type="presParOf" srcId="{35F83CDE-AD2C-4B82-97D3-FAAF49946EA3}" destId="{0B7F2FC4-5582-1347-A8A7-5AB67FC5EC4A}" srcOrd="2" destOrd="0" presId="urn:microsoft.com/office/officeart/2005/8/layout/default"/>
    <dgm:cxn modelId="{CDEF7E2D-F56D-9A4C-8747-C7C0DD7D4E8D}" type="presParOf" srcId="{35F83CDE-AD2C-4B82-97D3-FAAF49946EA3}" destId="{4B9BC6E6-3D77-9444-AD07-58C8069F84CD}" srcOrd="3" destOrd="0" presId="urn:microsoft.com/office/officeart/2005/8/layout/default"/>
    <dgm:cxn modelId="{3ACCCFFB-76FF-174D-940C-78267E62F6AC}" type="presParOf" srcId="{35F83CDE-AD2C-4B82-97D3-FAAF49946EA3}" destId="{223D9B55-7278-914F-8CC0-8E54C0FEBEE6}" srcOrd="4" destOrd="0" presId="urn:microsoft.com/office/officeart/2005/8/layout/default"/>
    <dgm:cxn modelId="{D6C3822A-D081-FA4B-8A63-740568798913}" type="presParOf" srcId="{35F83CDE-AD2C-4B82-97D3-FAAF49946EA3}" destId="{A4F5970E-D1D2-BD4A-88DD-C75D3A35C8F4}" srcOrd="5" destOrd="0" presId="urn:microsoft.com/office/officeart/2005/8/layout/default"/>
    <dgm:cxn modelId="{3C451BFA-0DD6-4F4C-A186-3DDD64F4B6BF}" type="presParOf" srcId="{35F83CDE-AD2C-4B82-97D3-FAAF49946EA3}" destId="{0E6BD485-F75E-5941-BCF1-42A603CF090B}" srcOrd="6" destOrd="0" presId="urn:microsoft.com/office/officeart/2005/8/layout/default"/>
    <dgm:cxn modelId="{3A6615AB-231E-6D48-9390-2995B4C19587}" type="presParOf" srcId="{35F83CDE-AD2C-4B82-97D3-FAAF49946EA3}" destId="{722B7B09-D4B7-B54C-9681-2B602FE99B51}" srcOrd="7" destOrd="0" presId="urn:microsoft.com/office/officeart/2005/8/layout/default"/>
    <dgm:cxn modelId="{B50E31A1-31CC-CD48-B35B-A9DBBB16DDC1}" type="presParOf" srcId="{35F83CDE-AD2C-4B82-97D3-FAAF49946EA3}" destId="{42821BDF-4B77-714B-83B0-5C44D8C0ECAB}" srcOrd="8" destOrd="0" presId="urn:microsoft.com/office/officeart/2005/8/layout/default"/>
    <dgm:cxn modelId="{12C1EC3C-7F79-7B42-8AE1-6DCE6690A8E2}" type="presParOf" srcId="{35F83CDE-AD2C-4B82-97D3-FAAF49946EA3}" destId="{F672F101-A095-E744-BC33-30B8B661D630}" srcOrd="9" destOrd="0" presId="urn:microsoft.com/office/officeart/2005/8/layout/default"/>
    <dgm:cxn modelId="{8DE0F333-DA49-4942-B093-97A9579F5177}" type="presParOf" srcId="{35F83CDE-AD2C-4B82-97D3-FAAF49946EA3}" destId="{AC950329-E47A-854B-A0ED-CB4F98DB468D}"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0407C-52DE-374B-9B75-6A804D1F3CC4}">
      <dsp:nvSpPr>
        <dsp:cNvPr id="0" name=""/>
        <dsp:cNvSpPr/>
      </dsp:nvSpPr>
      <dsp:spPr>
        <a:xfrm>
          <a:off x="0" y="2490492"/>
          <a:ext cx="2163993" cy="85411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1</a:t>
          </a:r>
        </a:p>
      </dsp:txBody>
      <dsp:txXfrm>
        <a:off x="0" y="2490492"/>
        <a:ext cx="1950466" cy="854110"/>
      </dsp:txXfrm>
    </dsp:sp>
    <dsp:sp modelId="{71EB3C80-405D-434D-B1CF-11ED143D84A7}">
      <dsp:nvSpPr>
        <dsp:cNvPr id="0" name=""/>
        <dsp:cNvSpPr/>
      </dsp:nvSpPr>
      <dsp:spPr>
        <a:xfrm>
          <a:off x="1788728" y="2507267"/>
          <a:ext cx="2163993" cy="83733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2</a:t>
          </a:r>
        </a:p>
      </dsp:txBody>
      <dsp:txXfrm>
        <a:off x="2207396" y="2507267"/>
        <a:ext cx="1326658" cy="837335"/>
      </dsp:txXfrm>
    </dsp:sp>
    <dsp:sp modelId="{0CC37A7B-3580-3045-92A7-6BCD0540FB07}">
      <dsp:nvSpPr>
        <dsp:cNvPr id="0" name=""/>
        <dsp:cNvSpPr/>
      </dsp:nvSpPr>
      <dsp:spPr>
        <a:xfrm>
          <a:off x="3606110" y="2479001"/>
          <a:ext cx="2163993" cy="8655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rtl="0">
            <a:lnSpc>
              <a:spcPct val="90000"/>
            </a:lnSpc>
            <a:spcBef>
              <a:spcPct val="0"/>
            </a:spcBef>
            <a:spcAft>
              <a:spcPct val="35000"/>
            </a:spcAft>
            <a:buNone/>
          </a:pPr>
          <a:r>
            <a:rPr lang="en-US" sz="4000" kern="1200" dirty="0"/>
            <a:t>3</a:t>
          </a:r>
        </a:p>
      </dsp:txBody>
      <dsp:txXfrm>
        <a:off x="4038909" y="2479001"/>
        <a:ext cx="1298396" cy="865597"/>
      </dsp:txXfrm>
    </dsp:sp>
    <dsp:sp modelId="{CAEE2037-8470-7048-9320-8B5A5618E52D}">
      <dsp:nvSpPr>
        <dsp:cNvPr id="0" name=""/>
        <dsp:cNvSpPr/>
      </dsp:nvSpPr>
      <dsp:spPr>
        <a:xfrm>
          <a:off x="5259657" y="2479001"/>
          <a:ext cx="2163993" cy="8655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5692456" y="2479001"/>
        <a:ext cx="1298396" cy="865597"/>
      </dsp:txXfrm>
    </dsp:sp>
    <dsp:sp modelId="{081F89A5-A352-C247-9000-D2BC43B7F701}">
      <dsp:nvSpPr>
        <dsp:cNvPr id="0" name=""/>
        <dsp:cNvSpPr/>
      </dsp:nvSpPr>
      <dsp:spPr>
        <a:xfrm>
          <a:off x="6926998" y="2479001"/>
          <a:ext cx="2163993" cy="8655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06680" rIns="53340" bIns="10668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7359797" y="2479001"/>
        <a:ext cx="1298396" cy="865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508452"/>
          <a:ext cx="7829551" cy="599625"/>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altLang="en-US" sz="2500" kern="1200" dirty="0">
              <a:latin typeface="+mj-lt"/>
            </a:rPr>
            <a:t>Marketing Environment |</a:t>
          </a:r>
          <a:r>
            <a:rPr lang="en-US" sz="2500" kern="1200" dirty="0"/>
            <a:t>external environmental analysis|. </a:t>
          </a:r>
        </a:p>
      </dsp:txBody>
      <dsp:txXfrm>
        <a:off x="29271" y="537723"/>
        <a:ext cx="7771009" cy="541083"/>
      </dsp:txXfrm>
    </dsp:sp>
    <dsp:sp modelId="{26411FF9-FF83-D64E-9FFE-84C2B52E07C8}">
      <dsp:nvSpPr>
        <dsp:cNvPr id="0" name=""/>
        <dsp:cNvSpPr/>
      </dsp:nvSpPr>
      <dsp:spPr>
        <a:xfrm>
          <a:off x="0" y="1108077"/>
          <a:ext cx="7829551" cy="815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58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Microenvironmental analysis |Porter 5 forces|</a:t>
          </a:r>
        </a:p>
        <a:p>
          <a:pPr marL="228600" lvl="1" indent="-228600" algn="l" defTabSz="1066800">
            <a:lnSpc>
              <a:spcPct val="90000"/>
            </a:lnSpc>
            <a:spcBef>
              <a:spcPct val="0"/>
            </a:spcBef>
            <a:spcAft>
              <a:spcPct val="20000"/>
            </a:spcAft>
            <a:buChar char="•"/>
          </a:pPr>
          <a:r>
            <a:rPr lang="en-US" sz="2400" kern="1200" dirty="0">
              <a:solidFill>
                <a:prstClr val="black">
                  <a:hueOff val="0"/>
                  <a:satOff val="0"/>
                  <a:lumOff val="0"/>
                  <a:alphaOff val="0"/>
                </a:prstClr>
              </a:solidFill>
              <a:latin typeface="Calibri" panose="020F0502020204030204"/>
              <a:ea typeface="+mn-ea"/>
              <a:cs typeface="+mn-cs"/>
            </a:rPr>
            <a:t>Macroenvironment analysis |PESTEL|</a:t>
          </a:r>
        </a:p>
      </dsp:txBody>
      <dsp:txXfrm>
        <a:off x="0" y="1108077"/>
        <a:ext cx="7829551" cy="815062"/>
      </dsp:txXfrm>
    </dsp:sp>
    <dsp:sp modelId="{20362A1A-D917-45B3-A830-2DE440CF2242}">
      <dsp:nvSpPr>
        <dsp:cNvPr id="0" name=""/>
        <dsp:cNvSpPr/>
      </dsp:nvSpPr>
      <dsp:spPr>
        <a:xfrm>
          <a:off x="0" y="1923139"/>
          <a:ext cx="7829551" cy="599625"/>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business portfolio analysis |internal environmental analysis|</a:t>
          </a:r>
        </a:p>
      </dsp:txBody>
      <dsp:txXfrm>
        <a:off x="29271" y="1952410"/>
        <a:ext cx="7771009" cy="541083"/>
      </dsp:txXfrm>
    </dsp:sp>
    <dsp:sp modelId="{BA7F2752-3777-DA44-8C01-3A68CEA4D7F4}">
      <dsp:nvSpPr>
        <dsp:cNvPr id="0" name=""/>
        <dsp:cNvSpPr/>
      </dsp:nvSpPr>
      <dsp:spPr>
        <a:xfrm>
          <a:off x="0" y="2522764"/>
          <a:ext cx="7829551" cy="1216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588"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t>BCG |Growth share matrix|</a:t>
          </a:r>
        </a:p>
        <a:p>
          <a:pPr marL="228600" lvl="1" indent="-228600" algn="l" defTabSz="1066800">
            <a:lnSpc>
              <a:spcPct val="90000"/>
            </a:lnSpc>
            <a:spcBef>
              <a:spcPct val="0"/>
            </a:spcBef>
            <a:spcAft>
              <a:spcPct val="20000"/>
            </a:spcAft>
            <a:buChar char="•"/>
          </a:pPr>
          <a:r>
            <a:rPr lang="en-US" sz="2400" kern="1200" dirty="0"/>
            <a:t>PLC |product life cycle|</a:t>
          </a:r>
        </a:p>
        <a:p>
          <a:pPr marL="228600" lvl="1" indent="-228600" algn="l" defTabSz="1066800">
            <a:lnSpc>
              <a:spcPct val="90000"/>
            </a:lnSpc>
            <a:spcBef>
              <a:spcPct val="0"/>
            </a:spcBef>
            <a:spcAft>
              <a:spcPct val="20000"/>
            </a:spcAft>
            <a:buChar char="•"/>
          </a:pPr>
          <a:r>
            <a:rPr lang="en-US" sz="2400" kern="1200" dirty="0"/>
            <a:t>Portfolio analysis</a:t>
          </a:r>
        </a:p>
      </dsp:txBody>
      <dsp:txXfrm>
        <a:off x="0" y="2522764"/>
        <a:ext cx="7829551" cy="1216125"/>
      </dsp:txXfrm>
    </dsp:sp>
    <dsp:sp modelId="{F00E0C1A-1277-45A5-AC84-246FD1A1A749}">
      <dsp:nvSpPr>
        <dsp:cNvPr id="0" name=""/>
        <dsp:cNvSpPr/>
      </dsp:nvSpPr>
      <dsp:spPr>
        <a:xfrm>
          <a:off x="0" y="3738889"/>
          <a:ext cx="7829551" cy="599625"/>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prstClr val="white"/>
              </a:solidFill>
              <a:latin typeface="Impact" panose="020B0806030902050204"/>
              <a:ea typeface="+mn-ea"/>
              <a:cs typeface="+mn-cs"/>
            </a:rPr>
            <a:t>SWOT</a:t>
          </a:r>
          <a:r>
            <a:rPr lang="en-US" sz="700" kern="1200" dirty="0"/>
            <a:t> </a:t>
          </a:r>
          <a:r>
            <a:rPr lang="en-US" sz="2400" kern="1200" dirty="0"/>
            <a:t>Analysis |integration of internal and external analyses|</a:t>
          </a:r>
          <a:r>
            <a:rPr lang="en-US" sz="700" kern="1200" dirty="0"/>
            <a:t> </a:t>
          </a:r>
        </a:p>
      </dsp:txBody>
      <dsp:txXfrm>
        <a:off x="29271" y="3768160"/>
        <a:ext cx="7771009" cy="541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0"/>
          <a:ext cx="7829551" cy="25857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sz="6500" kern="1200" dirty="0"/>
            <a:t>External Environment</a:t>
          </a:r>
        </a:p>
      </dsp:txBody>
      <dsp:txXfrm>
        <a:off x="126223" y="126223"/>
        <a:ext cx="7577105" cy="2333254"/>
      </dsp:txXfrm>
    </dsp:sp>
    <dsp:sp modelId="{26411FF9-FF83-D64E-9FFE-84C2B52E07C8}">
      <dsp:nvSpPr>
        <dsp:cNvPr id="0" name=""/>
        <dsp:cNvSpPr/>
      </dsp:nvSpPr>
      <dsp:spPr>
        <a:xfrm>
          <a:off x="0" y="2587485"/>
          <a:ext cx="7829551"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588"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sz="3600" kern="1200" dirty="0">
              <a:solidFill>
                <a:schemeClr val="accent5"/>
              </a:solidFill>
              <a:latin typeface="Impact" panose="020B0806030902050204"/>
              <a:ea typeface="+mn-ea"/>
              <a:cs typeface="+mn-cs"/>
            </a:rPr>
            <a:t>Microenvironmental analysis </a:t>
          </a:r>
          <a:endParaRPr lang="en-US" sz="3600" kern="1200" dirty="0">
            <a:solidFill>
              <a:srgbClr val="4472C4"/>
            </a:solidFill>
            <a:latin typeface="Impact" panose="020B0806030902050204"/>
            <a:ea typeface="+mn-ea"/>
            <a:cs typeface="+mn-cs"/>
          </a:endParaRPr>
        </a:p>
        <a:p>
          <a:pPr marL="571500" lvl="2" indent="-285750" algn="l" defTabSz="1600200">
            <a:lnSpc>
              <a:spcPct val="90000"/>
            </a:lnSpc>
            <a:spcBef>
              <a:spcPct val="0"/>
            </a:spcBef>
            <a:spcAft>
              <a:spcPct val="20000"/>
            </a:spcAft>
            <a:buChar char="•"/>
          </a:pPr>
          <a:r>
            <a:rPr lang="en-US" sz="3600" kern="1200" dirty="0">
              <a:solidFill>
                <a:srgbClr val="C00000"/>
              </a:solidFill>
              <a:latin typeface="Impact" panose="020B0806030902050204"/>
              <a:ea typeface="+mn-ea"/>
              <a:cs typeface="+mn-cs"/>
            </a:rPr>
            <a:t>|Porter 5 forces|</a:t>
          </a:r>
        </a:p>
      </dsp:txBody>
      <dsp:txXfrm>
        <a:off x="0" y="2587485"/>
        <a:ext cx="7829551" cy="12109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FC531F-43F6-AA48-AB3B-6F4F1CCE841E}">
      <dsp:nvSpPr>
        <dsp:cNvPr id="0" name=""/>
        <dsp:cNvSpPr/>
      </dsp:nvSpPr>
      <dsp:spPr>
        <a:xfrm>
          <a:off x="0" y="0"/>
          <a:ext cx="7829551" cy="25857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pPr>
          <a:r>
            <a:rPr lang="en-US" altLang="en-US" sz="6500" kern="1200" dirty="0">
              <a:latin typeface="+mj-lt"/>
            </a:rPr>
            <a:t>Marketing Environment</a:t>
          </a:r>
          <a:endParaRPr lang="en-US" sz="6500" kern="1200" dirty="0"/>
        </a:p>
      </dsp:txBody>
      <dsp:txXfrm>
        <a:off x="126223" y="126223"/>
        <a:ext cx="7577105" cy="2333254"/>
      </dsp:txXfrm>
    </dsp:sp>
    <dsp:sp modelId="{26411FF9-FF83-D64E-9FFE-84C2B52E07C8}">
      <dsp:nvSpPr>
        <dsp:cNvPr id="0" name=""/>
        <dsp:cNvSpPr/>
      </dsp:nvSpPr>
      <dsp:spPr>
        <a:xfrm>
          <a:off x="0" y="2587485"/>
          <a:ext cx="7829551"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588" tIns="45720" rIns="256032" bIns="45720" numCol="1" spcCol="1270" anchor="t" anchorCtr="0">
          <a:noAutofit/>
        </a:bodyPr>
        <a:lstStyle/>
        <a:p>
          <a:pPr marL="285750" lvl="1" indent="-285750" algn="l" defTabSz="1600200">
            <a:lnSpc>
              <a:spcPct val="90000"/>
            </a:lnSpc>
            <a:spcBef>
              <a:spcPct val="0"/>
            </a:spcBef>
            <a:spcAft>
              <a:spcPct val="20000"/>
            </a:spcAft>
            <a:buChar char="•"/>
          </a:pPr>
          <a:r>
            <a:rPr lang="en-US" altLang="en-US" sz="3600" kern="1200">
              <a:latin typeface="Impact" panose="020B0806030902050204"/>
              <a:ea typeface="+mn-ea"/>
              <a:cs typeface="+mn-cs"/>
            </a:rPr>
            <a:t>Macroenvironment analysis </a:t>
          </a:r>
          <a:endParaRPr lang="en-US" sz="3600" kern="1200" dirty="0">
            <a:latin typeface="Impact" panose="020B0806030902050204"/>
            <a:ea typeface="+mn-ea"/>
            <a:cs typeface="+mn-cs"/>
          </a:endParaRPr>
        </a:p>
        <a:p>
          <a:pPr marL="571500" lvl="2" indent="-285750" algn="l" defTabSz="1600200" rtl="0">
            <a:lnSpc>
              <a:spcPct val="90000"/>
            </a:lnSpc>
            <a:spcBef>
              <a:spcPct val="0"/>
            </a:spcBef>
            <a:spcAft>
              <a:spcPct val="20000"/>
            </a:spcAft>
            <a:buChar char="•"/>
          </a:pPr>
          <a:r>
            <a:rPr lang="en-US" sz="3600" kern="1200">
              <a:latin typeface="Impact" panose="020B0806030902050204"/>
              <a:ea typeface="+mn-ea"/>
              <a:cs typeface="+mn-cs"/>
            </a:rPr>
            <a:t>|PESTEL|</a:t>
          </a:r>
          <a:endParaRPr lang="en-US" sz="3600" kern="1200" dirty="0">
            <a:latin typeface="Impact" panose="020B0806030902050204"/>
            <a:ea typeface="+mn-ea"/>
            <a:cs typeface="+mn-cs"/>
          </a:endParaRPr>
        </a:p>
      </dsp:txBody>
      <dsp:txXfrm>
        <a:off x="0" y="2587485"/>
        <a:ext cx="7829551" cy="12109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3ABC64-55EF-424D-BCB3-B39FC6494E8C}">
      <dsp:nvSpPr>
        <dsp:cNvPr id="0" name=""/>
        <dsp:cNvSpPr/>
      </dsp:nvSpPr>
      <dsp:spPr>
        <a:xfrm>
          <a:off x="239692" y="2003"/>
          <a:ext cx="1049870" cy="62992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Employment</a:t>
          </a:r>
        </a:p>
      </dsp:txBody>
      <dsp:txXfrm>
        <a:off x="239692" y="2003"/>
        <a:ext cx="1049870" cy="629922"/>
      </dsp:txXfrm>
    </dsp:sp>
    <dsp:sp modelId="{3C4B4FB3-5120-4A22-B7B1-80D49884575D}">
      <dsp:nvSpPr>
        <dsp:cNvPr id="0" name=""/>
        <dsp:cNvSpPr/>
      </dsp:nvSpPr>
      <dsp:spPr>
        <a:xfrm>
          <a:off x="239692" y="736912"/>
          <a:ext cx="1049870" cy="629922"/>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Disposable income</a:t>
          </a:r>
        </a:p>
      </dsp:txBody>
      <dsp:txXfrm>
        <a:off x="239692" y="736912"/>
        <a:ext cx="1049870" cy="629922"/>
      </dsp:txXfrm>
    </dsp:sp>
    <dsp:sp modelId="{C7359DB3-131C-4808-9A31-6188E1F44C4E}">
      <dsp:nvSpPr>
        <dsp:cNvPr id="0" name=""/>
        <dsp:cNvSpPr/>
      </dsp:nvSpPr>
      <dsp:spPr>
        <a:xfrm>
          <a:off x="239692" y="1471821"/>
          <a:ext cx="1049870" cy="629922"/>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Interest rate</a:t>
          </a:r>
        </a:p>
      </dsp:txBody>
      <dsp:txXfrm>
        <a:off x="239692" y="1471821"/>
        <a:ext cx="1049870" cy="629922"/>
      </dsp:txXfrm>
    </dsp:sp>
    <dsp:sp modelId="{90FD81EE-B04F-2B48-ACC1-FF19EB02B052}">
      <dsp:nvSpPr>
        <dsp:cNvPr id="0" name=""/>
        <dsp:cNvSpPr/>
      </dsp:nvSpPr>
      <dsp:spPr>
        <a:xfrm>
          <a:off x="239692" y="2206730"/>
          <a:ext cx="1049870" cy="629922"/>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FX</a:t>
          </a:r>
        </a:p>
      </dsp:txBody>
      <dsp:txXfrm>
        <a:off x="239692" y="2206730"/>
        <a:ext cx="1049870" cy="629922"/>
      </dsp:txXfrm>
    </dsp:sp>
    <dsp:sp modelId="{BE5CA091-272D-4F08-A767-315DD0597CB3}">
      <dsp:nvSpPr>
        <dsp:cNvPr id="0" name=""/>
        <dsp:cNvSpPr/>
      </dsp:nvSpPr>
      <dsp:spPr>
        <a:xfrm>
          <a:off x="239692" y="2941639"/>
          <a:ext cx="1049870" cy="629922"/>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Inflation</a:t>
          </a:r>
        </a:p>
      </dsp:txBody>
      <dsp:txXfrm>
        <a:off x="239692" y="2941639"/>
        <a:ext cx="1049870" cy="629922"/>
      </dsp:txXfrm>
    </dsp:sp>
    <dsp:sp modelId="{A7407D64-96E7-4C4F-B83F-5C8615B32CA0}">
      <dsp:nvSpPr>
        <dsp:cNvPr id="0" name=""/>
        <dsp:cNvSpPr/>
      </dsp:nvSpPr>
      <dsp:spPr>
        <a:xfrm>
          <a:off x="239692" y="3676548"/>
          <a:ext cx="1049870" cy="629922"/>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Economic growth</a:t>
          </a:r>
        </a:p>
      </dsp:txBody>
      <dsp:txXfrm>
        <a:off x="239692" y="3676548"/>
        <a:ext cx="1049870" cy="6299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AB6D2-41F5-4595-BA27-4A7D9CD84AA8}">
      <dsp:nvSpPr>
        <dsp:cNvPr id="0" name=""/>
        <dsp:cNvSpPr/>
      </dsp:nvSpPr>
      <dsp:spPr>
        <a:xfrm>
          <a:off x="326868" y="1289"/>
          <a:ext cx="1431704" cy="859022"/>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Emerging Technologies</a:t>
          </a:r>
        </a:p>
      </dsp:txBody>
      <dsp:txXfrm>
        <a:off x="326868" y="1289"/>
        <a:ext cx="1431704" cy="859022"/>
      </dsp:txXfrm>
    </dsp:sp>
    <dsp:sp modelId="{707F2AC2-1188-432D-8355-432464209304}">
      <dsp:nvSpPr>
        <dsp:cNvPr id="0" name=""/>
        <dsp:cNvSpPr/>
      </dsp:nvSpPr>
      <dsp:spPr>
        <a:xfrm>
          <a:off x="326868" y="1003482"/>
          <a:ext cx="1431704" cy="859022"/>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Copyright and Patents</a:t>
          </a:r>
        </a:p>
      </dsp:txBody>
      <dsp:txXfrm>
        <a:off x="326868" y="1003482"/>
        <a:ext cx="1431704" cy="859022"/>
      </dsp:txXfrm>
    </dsp:sp>
    <dsp:sp modelId="{D84109CB-36E4-42AD-9848-CD7E2CE49579}">
      <dsp:nvSpPr>
        <dsp:cNvPr id="0" name=""/>
        <dsp:cNvSpPr/>
      </dsp:nvSpPr>
      <dsp:spPr>
        <a:xfrm>
          <a:off x="326868" y="2005675"/>
          <a:ext cx="1431704" cy="859022"/>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Production and Distribution</a:t>
          </a:r>
        </a:p>
      </dsp:txBody>
      <dsp:txXfrm>
        <a:off x="326868" y="2005675"/>
        <a:ext cx="1431704" cy="859022"/>
      </dsp:txXfrm>
    </dsp:sp>
    <dsp:sp modelId="{03BF0393-38E9-4203-A5F1-B8066ACFF6FF}">
      <dsp:nvSpPr>
        <dsp:cNvPr id="0" name=""/>
        <dsp:cNvSpPr/>
      </dsp:nvSpPr>
      <dsp:spPr>
        <a:xfrm>
          <a:off x="326868" y="3007868"/>
          <a:ext cx="1431704" cy="859022"/>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Research and Development</a:t>
          </a:r>
        </a:p>
      </dsp:txBody>
      <dsp:txXfrm>
        <a:off x="326868" y="3007868"/>
        <a:ext cx="1431704" cy="8590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09D609-EECE-AC46-A54C-1A71B2ED9416}">
      <dsp:nvSpPr>
        <dsp:cNvPr id="0" name=""/>
        <dsp:cNvSpPr/>
      </dsp:nvSpPr>
      <dsp:spPr>
        <a:xfrm>
          <a:off x="0" y="875663"/>
          <a:ext cx="1477536" cy="8865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dirty="0"/>
            <a:t>Climate change</a:t>
          </a:r>
        </a:p>
      </dsp:txBody>
      <dsp:txXfrm>
        <a:off x="0" y="875663"/>
        <a:ext cx="1477536" cy="886521"/>
      </dsp:txXfrm>
    </dsp:sp>
    <dsp:sp modelId="{CADEAD6C-FCF5-C041-A861-0D2C9E2B7C07}">
      <dsp:nvSpPr>
        <dsp:cNvPr id="0" name=""/>
        <dsp:cNvSpPr/>
      </dsp:nvSpPr>
      <dsp:spPr>
        <a:xfrm>
          <a:off x="0" y="1909939"/>
          <a:ext cx="1477536" cy="886521"/>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sz="1800" b="0" i="0" kern="1200" dirty="0">
              <a:solidFill>
                <a:prstClr val="white"/>
              </a:solidFill>
              <a:latin typeface="Gill Sans MT" panose="020B0502020104020203"/>
              <a:ea typeface="+mn-ea"/>
              <a:cs typeface="+mn-cs"/>
            </a:rPr>
            <a:t>Pollution</a:t>
          </a:r>
        </a:p>
      </dsp:txBody>
      <dsp:txXfrm>
        <a:off x="0" y="1909939"/>
        <a:ext cx="1477536" cy="886521"/>
      </dsp:txXfrm>
    </dsp:sp>
    <dsp:sp modelId="{6772AC00-E9A3-F349-92CD-27A958782F80}">
      <dsp:nvSpPr>
        <dsp:cNvPr id="0" name=""/>
        <dsp:cNvSpPr/>
      </dsp:nvSpPr>
      <dsp:spPr>
        <a:xfrm>
          <a:off x="0" y="2944214"/>
          <a:ext cx="1477536" cy="886521"/>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Arial" panose="020B0604020202020204" pitchFamily="34" charset="0"/>
            <a:buNone/>
          </a:pPr>
          <a:r>
            <a:rPr lang="en-US" altLang="en-US" sz="1800" b="0" i="0" kern="1200" dirty="0">
              <a:solidFill>
                <a:prstClr val="white"/>
              </a:solidFill>
              <a:latin typeface="Gill Sans MT" panose="020B0502020104020203"/>
              <a:ea typeface="+mn-ea"/>
              <a:cs typeface="+mn-cs"/>
            </a:rPr>
            <a:t>Natural resource management</a:t>
          </a:r>
          <a:endParaRPr lang="en-US" sz="1800" b="0" i="0" kern="1200" dirty="0">
            <a:solidFill>
              <a:prstClr val="white"/>
            </a:solidFill>
            <a:latin typeface="Gill Sans MT" panose="020B0502020104020203"/>
            <a:ea typeface="+mn-ea"/>
            <a:cs typeface="+mn-cs"/>
          </a:endParaRPr>
        </a:p>
      </dsp:txBody>
      <dsp:txXfrm>
        <a:off x="0" y="2944214"/>
        <a:ext cx="1477536" cy="886521"/>
      </dsp:txXfrm>
    </dsp:sp>
    <dsp:sp modelId="{33627804-B413-A440-BD22-93FD147D916C}">
      <dsp:nvSpPr>
        <dsp:cNvPr id="0" name=""/>
        <dsp:cNvSpPr/>
      </dsp:nvSpPr>
      <dsp:spPr>
        <a:xfrm>
          <a:off x="0" y="3978489"/>
          <a:ext cx="1477536" cy="886521"/>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0" i="0" kern="1200" dirty="0">
              <a:solidFill>
                <a:prstClr val="white"/>
              </a:solidFill>
              <a:latin typeface="Gill Sans MT" panose="020B0502020104020203"/>
              <a:ea typeface="+mn-ea"/>
              <a:cs typeface="+mn-cs"/>
            </a:rPr>
            <a:t>environmental sustainability</a:t>
          </a:r>
          <a:endParaRPr lang="en-US" sz="1800" b="0" i="0" kern="1200" dirty="0">
            <a:solidFill>
              <a:prstClr val="white"/>
            </a:solidFill>
            <a:latin typeface="Gill Sans MT" panose="020B0502020104020203"/>
            <a:ea typeface="+mn-ea"/>
            <a:cs typeface="+mn-cs"/>
          </a:endParaRPr>
        </a:p>
      </dsp:txBody>
      <dsp:txXfrm>
        <a:off x="0" y="3978489"/>
        <a:ext cx="1477536" cy="8865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C4340-B057-5440-9CF5-73C2ED68CAF5}">
      <dsp:nvSpPr>
        <dsp:cNvPr id="0" name=""/>
        <dsp:cNvSpPr/>
      </dsp:nvSpPr>
      <dsp:spPr>
        <a:xfrm>
          <a:off x="194112" y="790"/>
          <a:ext cx="1123340" cy="67400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Gill Sans MT" panose="020B0502020104020203"/>
              <a:ea typeface="+mn-ea"/>
              <a:cs typeface="+mn-cs"/>
            </a:rPr>
            <a:t>Consumer Protection Laws</a:t>
          </a:r>
        </a:p>
      </dsp:txBody>
      <dsp:txXfrm>
        <a:off x="194112" y="790"/>
        <a:ext cx="1123340" cy="674004"/>
      </dsp:txXfrm>
    </dsp:sp>
    <dsp:sp modelId="{0B7F2FC4-5582-1347-A8A7-5AB67FC5EC4A}">
      <dsp:nvSpPr>
        <dsp:cNvPr id="0" name=""/>
        <dsp:cNvSpPr/>
      </dsp:nvSpPr>
      <dsp:spPr>
        <a:xfrm>
          <a:off x="194112" y="787129"/>
          <a:ext cx="1123340" cy="674004"/>
        </a:xfrm>
        <a:prstGeom prst="rect">
          <a:avLst/>
        </a:prstGeom>
        <a:gradFill rotWithShape="0">
          <a:gsLst>
            <a:gs pos="0">
              <a:schemeClr val="accent2">
                <a:hueOff val="-291073"/>
                <a:satOff val="-16786"/>
                <a:lumOff val="1726"/>
                <a:alphaOff val="0"/>
                <a:satMod val="103000"/>
                <a:lumMod val="102000"/>
                <a:tint val="94000"/>
              </a:schemeClr>
            </a:gs>
            <a:gs pos="50000">
              <a:schemeClr val="accent2">
                <a:hueOff val="-291073"/>
                <a:satOff val="-16786"/>
                <a:lumOff val="1726"/>
                <a:alphaOff val="0"/>
                <a:satMod val="110000"/>
                <a:lumMod val="100000"/>
                <a:shade val="100000"/>
              </a:schemeClr>
            </a:gs>
            <a:gs pos="100000">
              <a:schemeClr val="accent2">
                <a:hueOff val="-291073"/>
                <a:satOff val="-16786"/>
                <a:lumOff val="172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Gill Sans MT" panose="020B0502020104020203"/>
              <a:ea typeface="+mn-ea"/>
              <a:cs typeface="+mn-cs"/>
            </a:rPr>
            <a:t>Anti-trust Laws</a:t>
          </a:r>
        </a:p>
      </dsp:txBody>
      <dsp:txXfrm>
        <a:off x="194112" y="787129"/>
        <a:ext cx="1123340" cy="674004"/>
      </dsp:txXfrm>
    </dsp:sp>
    <dsp:sp modelId="{223D9B55-7278-914F-8CC0-8E54C0FEBEE6}">
      <dsp:nvSpPr>
        <dsp:cNvPr id="0" name=""/>
        <dsp:cNvSpPr/>
      </dsp:nvSpPr>
      <dsp:spPr>
        <a:xfrm>
          <a:off x="194112" y="1573467"/>
          <a:ext cx="1123340" cy="674004"/>
        </a:xfrm>
        <a:prstGeom prst="rect">
          <a:avLst/>
        </a:prstGeom>
        <a:gradFill rotWithShape="0">
          <a:gsLst>
            <a:gs pos="0">
              <a:schemeClr val="accent2">
                <a:hueOff val="-582145"/>
                <a:satOff val="-33571"/>
                <a:lumOff val="3451"/>
                <a:alphaOff val="0"/>
                <a:satMod val="103000"/>
                <a:lumMod val="102000"/>
                <a:tint val="94000"/>
              </a:schemeClr>
            </a:gs>
            <a:gs pos="50000">
              <a:schemeClr val="accent2">
                <a:hueOff val="-582145"/>
                <a:satOff val="-33571"/>
                <a:lumOff val="3451"/>
                <a:alphaOff val="0"/>
                <a:satMod val="110000"/>
                <a:lumMod val="100000"/>
                <a:shade val="100000"/>
              </a:schemeClr>
            </a:gs>
            <a:gs pos="100000">
              <a:schemeClr val="accent2">
                <a:hueOff val="-582145"/>
                <a:satOff val="-33571"/>
                <a:lumOff val="345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Gill Sans MT" panose="020B0502020104020203"/>
              <a:ea typeface="+mn-ea"/>
              <a:cs typeface="+mn-cs"/>
            </a:rPr>
            <a:t>Political Stability</a:t>
          </a:r>
        </a:p>
      </dsp:txBody>
      <dsp:txXfrm>
        <a:off x="194112" y="1573467"/>
        <a:ext cx="1123340" cy="674004"/>
      </dsp:txXfrm>
    </dsp:sp>
    <dsp:sp modelId="{0E6BD485-F75E-5941-BCF1-42A603CF090B}">
      <dsp:nvSpPr>
        <dsp:cNvPr id="0" name=""/>
        <dsp:cNvSpPr/>
      </dsp:nvSpPr>
      <dsp:spPr>
        <a:xfrm>
          <a:off x="194112" y="2359806"/>
          <a:ext cx="1123340" cy="674004"/>
        </a:xfrm>
        <a:prstGeom prst="rect">
          <a:avLst/>
        </a:prstGeom>
        <a:gradFill rotWithShape="0">
          <a:gsLst>
            <a:gs pos="0">
              <a:schemeClr val="accent2">
                <a:hueOff val="-873218"/>
                <a:satOff val="-50357"/>
                <a:lumOff val="5177"/>
                <a:alphaOff val="0"/>
                <a:satMod val="103000"/>
                <a:lumMod val="102000"/>
                <a:tint val="94000"/>
              </a:schemeClr>
            </a:gs>
            <a:gs pos="50000">
              <a:schemeClr val="accent2">
                <a:hueOff val="-873218"/>
                <a:satOff val="-50357"/>
                <a:lumOff val="5177"/>
                <a:alphaOff val="0"/>
                <a:satMod val="110000"/>
                <a:lumMod val="100000"/>
                <a:shade val="100000"/>
              </a:schemeClr>
            </a:gs>
            <a:gs pos="100000">
              <a:schemeClr val="accent2">
                <a:hueOff val="-873218"/>
                <a:satOff val="-50357"/>
                <a:lumOff val="5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Gill Sans MT" panose="020B0502020104020203"/>
              <a:ea typeface="+mn-ea"/>
              <a:cs typeface="+mn-cs"/>
            </a:rPr>
            <a:t>Foreign Trade policy</a:t>
          </a:r>
        </a:p>
      </dsp:txBody>
      <dsp:txXfrm>
        <a:off x="194112" y="2359806"/>
        <a:ext cx="1123340" cy="674004"/>
      </dsp:txXfrm>
    </dsp:sp>
    <dsp:sp modelId="{42821BDF-4B77-714B-83B0-5C44D8C0ECAB}">
      <dsp:nvSpPr>
        <dsp:cNvPr id="0" name=""/>
        <dsp:cNvSpPr/>
      </dsp:nvSpPr>
      <dsp:spPr>
        <a:xfrm>
          <a:off x="194112" y="3146145"/>
          <a:ext cx="1123340" cy="674004"/>
        </a:xfrm>
        <a:prstGeom prst="rect">
          <a:avLst/>
        </a:prstGeom>
        <a:gradFill rotWithShape="0">
          <a:gsLst>
            <a:gs pos="0">
              <a:schemeClr val="accent2">
                <a:hueOff val="-1164290"/>
                <a:satOff val="-67142"/>
                <a:lumOff val="6902"/>
                <a:alphaOff val="0"/>
                <a:satMod val="103000"/>
                <a:lumMod val="102000"/>
                <a:tint val="94000"/>
              </a:schemeClr>
            </a:gs>
            <a:gs pos="50000">
              <a:schemeClr val="accent2">
                <a:hueOff val="-1164290"/>
                <a:satOff val="-67142"/>
                <a:lumOff val="6902"/>
                <a:alphaOff val="0"/>
                <a:satMod val="110000"/>
                <a:lumMod val="100000"/>
                <a:shade val="100000"/>
              </a:schemeClr>
            </a:gs>
            <a:gs pos="100000">
              <a:schemeClr val="accent2">
                <a:hueOff val="-1164290"/>
                <a:satOff val="-67142"/>
                <a:lumOff val="690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Gill Sans MT" panose="020B0502020104020203"/>
              <a:ea typeface="+mn-ea"/>
              <a:cs typeface="+mn-cs"/>
            </a:rPr>
            <a:t>Taxation/Tariffs policy</a:t>
          </a:r>
        </a:p>
      </dsp:txBody>
      <dsp:txXfrm>
        <a:off x="194112" y="3146145"/>
        <a:ext cx="1123340" cy="674004"/>
      </dsp:txXfrm>
    </dsp:sp>
    <dsp:sp modelId="{AC950329-E47A-854B-A0ED-CB4F98DB468D}">
      <dsp:nvSpPr>
        <dsp:cNvPr id="0" name=""/>
        <dsp:cNvSpPr/>
      </dsp:nvSpPr>
      <dsp:spPr>
        <a:xfrm>
          <a:off x="194112" y="3932483"/>
          <a:ext cx="1123340" cy="674004"/>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prstClr val="white"/>
              </a:solidFill>
              <a:latin typeface="Gill Sans MT" panose="020B0502020104020203"/>
              <a:ea typeface="+mn-ea"/>
              <a:cs typeface="+mn-cs"/>
            </a:rPr>
            <a:t>Pressure group </a:t>
          </a:r>
        </a:p>
      </dsp:txBody>
      <dsp:txXfrm>
        <a:off x="194112" y="3932483"/>
        <a:ext cx="1123340" cy="67400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DEC4DF-3824-44D3-8E7E-668DC85B9780}" type="datetimeFigureOut">
              <a:rPr lang="en-US" smtClean="0"/>
              <a:t>8/25/2024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CCC157-3A54-40EB-85EC-00213BE0997C}" type="slidenum">
              <a:rPr lang="en-US" smtClean="0"/>
              <a:t>‹#›</a:t>
            </a:fld>
            <a:endParaRPr lang="en-US"/>
          </a:p>
        </p:txBody>
      </p:sp>
    </p:spTree>
    <p:extLst>
      <p:ext uri="{BB962C8B-B14F-4D97-AF65-F5344CB8AC3E}">
        <p14:creationId xmlns:p14="http://schemas.microsoft.com/office/powerpoint/2010/main" val="2353980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None/>
            </a:pPr>
            <a:endParaRPr/>
          </a:p>
        </p:txBody>
      </p:sp>
      <p:sp>
        <p:nvSpPr>
          <p:cNvPr id="95" name="Google Shape;9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2281d7fb39e_2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2281d7fb39e_2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g2281d7fb39e_2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solidFill>
                  <a:srgbClr val="008000"/>
                </a:solidFill>
                <a:latin typeface="Arial" panose="020B0604020202020204" pitchFamily="34" charset="0"/>
              </a:rPr>
              <a:t>Company-wide strategic planning guides marketing strategy and planning. Like the marketing strategy, the broader company strategy must be customer focused.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This figure illustrates the steps in strategic planning. At the corporate level, the company starts the strategic planning process by defining its overall purpose and mission. The mission is turned into detailed supporting objectives that guide the entire company. Then, headquarters decides what portfolio of businesses and products is best for the company and how much support to give each one.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In turn, each business and product develops detailed marketing and other departmental plans that support the company-wide plan. Thus, marketing planning occurs at the business-unit, product, and market levels. It supports company 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solidFill>
                  <a:srgbClr val="008000"/>
                </a:solidFill>
                <a:latin typeface="Arial" panose="020B0604020202020204" pitchFamily="34" charset="0"/>
              </a:rPr>
              <a:t>Strategic planning sets the stage for the rest of planning in the firm. Companies prepare annual plans, long-range plans, and strategic plans. The annual and long-range plans deal with the company’s current businesses and how to keep them going. In contrast, the strategic plan involves adapting the firm to take advantage of opportunities in its constantly changing environment.</a:t>
            </a:r>
          </a:p>
          <a:p>
            <a:r>
              <a:rPr lang="en-US" altLang="en-US" dirty="0">
                <a:solidFill>
                  <a:srgbClr val="008000"/>
                </a:solidFill>
                <a:latin typeface="Arial" panose="020B0604020202020204" pitchFamily="34" charset="0"/>
              </a:rPr>
              <a:t> with more detailed plans for specific marketing opportunities.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788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CCC157-3A54-40EB-85EC-00213BE0997C}" type="slidenum">
              <a:rPr lang="en-US" smtClean="0"/>
              <a:t>26</a:t>
            </a:fld>
            <a:endParaRPr lang="en-US"/>
          </a:p>
        </p:txBody>
      </p:sp>
    </p:spTree>
    <p:extLst>
      <p:ext uri="{BB962C8B-B14F-4D97-AF65-F5344CB8AC3E}">
        <p14:creationId xmlns:p14="http://schemas.microsoft.com/office/powerpoint/2010/main" val="51493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4407524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34627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figure shows the </a:t>
            </a:r>
            <a:r>
              <a:rPr lang="en-IN" sz="1200" b="0" i="0" u="none" strike="noStrike" kern="1200" baseline="0" dirty="0">
                <a:solidFill>
                  <a:schemeClr val="tx1"/>
                </a:solidFill>
                <a:latin typeface="+mn-lt"/>
                <a:ea typeface="+mn-ea"/>
                <a:cs typeface="+mn-cs"/>
              </a:rPr>
              <a:t>major actors in the marketer’s microenvironment.</a:t>
            </a:r>
            <a:r>
              <a:rPr lang="en-US" altLang="en-US" dirty="0">
                <a:solidFill>
                  <a:srgbClr val="FF0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Each of these actors are discussed in greater detail in the following slides.</a:t>
            </a:r>
            <a:r>
              <a:rPr lang="en-US" altLang="en-US" baseline="0" dirty="0">
                <a:solidFill>
                  <a:srgbClr val="008000"/>
                </a:solidFill>
                <a:latin typeface="Arial" panose="020B0604020202020204" pitchFamily="34" charset="0"/>
              </a:rPr>
              <a:t> </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211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latin typeface="Arial" panose="020B0604020202020204" pitchFamily="34" charset="0"/>
              </a:rPr>
              <a:t>This figure shows the </a:t>
            </a:r>
            <a:r>
              <a:rPr lang="en-IN" sz="1200" b="0" i="0" u="none" strike="noStrike" kern="1200" baseline="0" dirty="0">
                <a:solidFill>
                  <a:schemeClr val="tx1"/>
                </a:solidFill>
                <a:latin typeface="+mn-lt"/>
                <a:ea typeface="+mn-ea"/>
                <a:cs typeface="+mn-cs"/>
              </a:rPr>
              <a:t>major actors in the marketer’s microenvironment.</a:t>
            </a:r>
            <a:r>
              <a:rPr lang="en-US" altLang="en-US" dirty="0">
                <a:solidFill>
                  <a:srgbClr val="FF0000"/>
                </a:solidFill>
                <a:latin typeface="Arial" panose="020B0604020202020204" pitchFamily="34" charset="0"/>
              </a:rPr>
              <a: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Each of these actors are discussed in greater detail in the following slides.</a:t>
            </a:r>
            <a:r>
              <a:rPr lang="en-US" altLang="en-US" baseline="0" dirty="0">
                <a:solidFill>
                  <a:srgbClr val="008000"/>
                </a:solidFill>
                <a:latin typeface="Arial" panose="020B0604020202020204" pitchFamily="34" charset="0"/>
              </a:rPr>
              <a:t> </a:t>
            </a:r>
            <a:endParaRPr lang="en-US" altLang="en-US" dirty="0">
              <a:solidFill>
                <a:srgbClr val="008000"/>
              </a:solidFill>
              <a:latin typeface="Arial" panose="020B0604020202020204" pitchFamily="34" charset="0"/>
            </a:endParaRPr>
          </a:p>
          <a:p>
            <a:r>
              <a:rPr lang="ar-SA" b="0" i="0" u="none" strike="noStrike" dirty="0">
                <a:solidFill>
                  <a:srgbClr val="000000"/>
                </a:solidFill>
                <a:effectLst/>
                <a:latin typeface="Segoe UI Web (Arabic)"/>
              </a:rPr>
              <a:t>يوضح هذا الشكل الجهات الفاعلة الرئيسية في البيئة </a:t>
            </a:r>
            <a:r>
              <a:rPr lang="ar-SA" b="0" i="0" u="none" strike="noStrike" dirty="0" err="1">
                <a:solidFill>
                  <a:srgbClr val="000000"/>
                </a:solidFill>
                <a:effectLst/>
                <a:latin typeface="Segoe UI Web (Arabic)"/>
              </a:rPr>
              <a:t>المكروية</a:t>
            </a:r>
            <a:r>
              <a:rPr lang="ar-SA" b="0" i="0" u="none" strike="noStrike" dirty="0">
                <a:solidFill>
                  <a:srgbClr val="000000"/>
                </a:solidFill>
                <a:effectLst/>
                <a:latin typeface="Segoe UI Web (Arabic)"/>
              </a:rPr>
              <a:t> للمسوق. تتم مناقشة كل من هذه الجهات الفاعلة بمزيد من التفصيل في الشرائح التالية</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5531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i="0" dirty="0">
                <a:latin typeface="Arial" panose="020B0604020202020204" pitchFamily="34" charset="0"/>
              </a:rPr>
              <a:t>Consumer markets consist</a:t>
            </a:r>
            <a:r>
              <a:rPr lang="en-US" altLang="en-US" i="0" baseline="0" dirty="0">
                <a:latin typeface="Arial" panose="020B0604020202020204" pitchFamily="34" charset="0"/>
              </a:rPr>
              <a:t> of </a:t>
            </a:r>
            <a:r>
              <a:rPr lang="en-US" altLang="en-US" dirty="0">
                <a:latin typeface="Arial" panose="020B0604020202020204" pitchFamily="34" charset="0"/>
              </a:rPr>
              <a:t>individuals and households that buy goods and services for personal consumption. </a:t>
            </a:r>
          </a:p>
          <a:p>
            <a:endParaRPr lang="en-US" altLang="en-US" dirty="0">
              <a:latin typeface="Arial" panose="020B0604020202020204" pitchFamily="34" charset="0"/>
            </a:endParaRPr>
          </a:p>
          <a:p>
            <a:r>
              <a:rPr lang="en-US" altLang="en-US" i="0" dirty="0">
                <a:latin typeface="Arial" panose="020B0604020202020204" pitchFamily="34" charset="0"/>
              </a:rPr>
              <a:t>Business markets </a:t>
            </a:r>
            <a:r>
              <a:rPr lang="en-US" altLang="en-US" dirty="0">
                <a:latin typeface="Arial" panose="020B0604020202020204" pitchFamily="34" charset="0"/>
              </a:rPr>
              <a:t>buy goods and services for further processing or use in their production process. </a:t>
            </a:r>
          </a:p>
          <a:p>
            <a:endParaRPr lang="en-US" altLang="en-US" dirty="0">
              <a:latin typeface="Arial" panose="020B0604020202020204" pitchFamily="34" charset="0"/>
            </a:endParaRPr>
          </a:p>
          <a:p>
            <a:r>
              <a:rPr lang="en-US" altLang="en-US" i="0" dirty="0">
                <a:latin typeface="Arial" panose="020B0604020202020204" pitchFamily="34" charset="0"/>
              </a:rPr>
              <a:t>Reseller markets</a:t>
            </a:r>
            <a:r>
              <a:rPr lang="en-US" altLang="en-US" dirty="0">
                <a:latin typeface="Arial" panose="020B0604020202020204" pitchFamily="34" charset="0"/>
              </a:rPr>
              <a:t> buy goods and services to resell at a profit.</a:t>
            </a:r>
          </a:p>
          <a:p>
            <a:r>
              <a:rPr lang="en-US" altLang="en-US" dirty="0">
                <a:latin typeface="Arial" panose="020B0604020202020204" pitchFamily="34" charset="0"/>
              </a:rPr>
              <a:t> </a:t>
            </a:r>
          </a:p>
          <a:p>
            <a:r>
              <a:rPr lang="en-US" altLang="en-US" i="0" dirty="0">
                <a:latin typeface="Arial" panose="020B0604020202020204" pitchFamily="34" charset="0"/>
              </a:rPr>
              <a:t>Government markets</a:t>
            </a:r>
            <a:r>
              <a:rPr lang="en-US" altLang="en-US" dirty="0">
                <a:latin typeface="Arial" panose="020B0604020202020204" pitchFamily="34" charset="0"/>
              </a:rPr>
              <a:t> consist</a:t>
            </a:r>
            <a:r>
              <a:rPr lang="en-US" altLang="en-US" baseline="0" dirty="0">
                <a:latin typeface="Arial" panose="020B0604020202020204" pitchFamily="34" charset="0"/>
              </a:rPr>
              <a:t> </a:t>
            </a:r>
            <a:r>
              <a:rPr lang="en-US" altLang="en-US" dirty="0">
                <a:latin typeface="Arial" panose="020B0604020202020204" pitchFamily="34" charset="0"/>
              </a:rPr>
              <a:t>of government agencies that buy goods and services to produce public services. </a:t>
            </a:r>
          </a:p>
          <a:p>
            <a:endParaRPr lang="en-US" altLang="en-US" dirty="0">
              <a:latin typeface="Arial" panose="020B0604020202020204" pitchFamily="34" charset="0"/>
            </a:endParaRPr>
          </a:p>
          <a:p>
            <a:r>
              <a:rPr lang="en-US" altLang="en-US" i="0" dirty="0">
                <a:latin typeface="Arial" panose="020B0604020202020204" pitchFamily="34" charset="0"/>
              </a:rPr>
              <a:t>International markets</a:t>
            </a:r>
            <a:r>
              <a:rPr lang="en-US" altLang="en-US" i="1" baseline="0" dirty="0">
                <a:latin typeface="Arial" panose="020B0604020202020204" pitchFamily="34" charset="0"/>
              </a:rPr>
              <a:t> </a:t>
            </a:r>
            <a:r>
              <a:rPr lang="en-US" altLang="en-US" i="0" baseline="0" dirty="0">
                <a:latin typeface="Arial" panose="020B0604020202020204" pitchFamily="34" charset="0"/>
              </a:rPr>
              <a:t>consist of </a:t>
            </a:r>
            <a:r>
              <a:rPr lang="en-US" altLang="en-US" dirty="0">
                <a:latin typeface="Arial" panose="020B0604020202020204" pitchFamily="34" charset="0"/>
              </a:rPr>
              <a:t>buyers in other countries, including consumers, producers, resellers, and governments.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14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In designing marketing plans, marketing management takes other company groups into account—groups such as top management, finance, research and development (R&amp;D), purchasing, operations, human resources, and accounting. All of these interrelated groups form the internal environment.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With marketing taking the lead, all—from manufacturing and finance to legal and human resources—share the responsibility for understanding customer needs and creating customer value.</a:t>
            </a: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Departments</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Marshal</a:t>
            </a:r>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2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Suppliers form an important link in the company’s overall customer value delivery network. They provide the resources needed by the company to produce its goods and services.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Supplier problems can seriously affect marketing. Marketing managers must watch supply availability and costs. Supply shortages or delays can cost sales in the short run and damage customer satisfaction in the long run. Rising supply costs may force price increases that can harm the company’s sales volume.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19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7" name="Google Shape;797;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0" i="1" dirty="0">
                <a:latin typeface="Arial" panose="020B0604020202020204" pitchFamily="34" charset="0"/>
              </a:rPr>
              <a:t>Resellers</a:t>
            </a:r>
            <a:r>
              <a:rPr lang="en-US" altLang="en-US" i="0" dirty="0">
                <a:latin typeface="Arial" panose="020B0604020202020204" pitchFamily="34" charset="0"/>
              </a:rPr>
              <a:t> are distribution channel firms that help the company find customers or make sales to them. These include wholesalers and retailers. </a:t>
            </a:r>
          </a:p>
          <a:p>
            <a:r>
              <a:rPr lang="en-US" altLang="en-US" i="0" dirty="0">
                <a:latin typeface="Arial" panose="020B0604020202020204" pitchFamily="34" charset="0"/>
              </a:rPr>
              <a:t> </a:t>
            </a:r>
          </a:p>
          <a:p>
            <a:r>
              <a:rPr lang="en-US" altLang="en-US" b="0" i="1" dirty="0">
                <a:latin typeface="Arial" panose="020B0604020202020204" pitchFamily="34" charset="0"/>
              </a:rPr>
              <a:t>Physical distribution firms </a:t>
            </a:r>
            <a:r>
              <a:rPr lang="en-US" altLang="en-US" i="0" dirty="0">
                <a:latin typeface="Arial" panose="020B0604020202020204" pitchFamily="34" charset="0"/>
              </a:rPr>
              <a:t>help the company stock and move goods from their points of origin to their destinations. </a:t>
            </a:r>
          </a:p>
          <a:p>
            <a:r>
              <a:rPr lang="en-US" altLang="en-US" i="0" dirty="0">
                <a:latin typeface="Arial" panose="020B0604020202020204" pitchFamily="34" charset="0"/>
              </a:rPr>
              <a:t> </a:t>
            </a:r>
          </a:p>
          <a:p>
            <a:r>
              <a:rPr lang="en-US" altLang="en-US" b="0" i="1" dirty="0">
                <a:latin typeface="Arial" panose="020B0604020202020204" pitchFamily="34" charset="0"/>
              </a:rPr>
              <a:t>Marketing services agencies </a:t>
            </a:r>
            <a:r>
              <a:rPr lang="en-US" altLang="en-US" i="0" dirty="0">
                <a:latin typeface="Arial" panose="020B0604020202020204" pitchFamily="34" charset="0"/>
              </a:rPr>
              <a:t>are the marketing research firms, advertising agencies, media firms, and marketing consulting firms that help the company target and promote its products to the right markets. </a:t>
            </a:r>
          </a:p>
          <a:p>
            <a:r>
              <a:rPr lang="en-US" altLang="en-US" i="0" dirty="0">
                <a:latin typeface="Arial" panose="020B0604020202020204" pitchFamily="34" charset="0"/>
              </a:rPr>
              <a:t> </a:t>
            </a:r>
          </a:p>
          <a:p>
            <a:r>
              <a:rPr lang="en-US" altLang="en-US" b="0" i="1" dirty="0">
                <a:latin typeface="Arial" panose="020B0604020202020204" pitchFamily="34" charset="0"/>
              </a:rPr>
              <a:t>Financial intermediaries </a:t>
            </a:r>
            <a:r>
              <a:rPr lang="en-US" altLang="en-US" i="0" dirty="0">
                <a:latin typeface="Arial" panose="020B0604020202020204" pitchFamily="34" charset="0"/>
              </a:rPr>
              <a:t>include </a:t>
            </a:r>
            <a:r>
              <a:rPr lang="en-US" altLang="en-US" dirty="0">
                <a:latin typeface="Arial" panose="020B0604020202020204" pitchFamily="34" charset="0"/>
              </a:rPr>
              <a:t>banks, credit companies, insurance companies, and other businesses that help finance transactions or insure against the risks associated with the buying and selling of goods.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519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charset="0"/>
                <a:ea typeface="MS PGothic" panose="020B0600070205080204" pitchFamily="34" charset="-128"/>
                <a:cs typeface="ＭＳ Ｐゴシック" charset="0"/>
              </a:rPr>
              <a:t>The marketing concept states that, to be successful, a company must provide greater customer value and satisfaction than its competitors do. Thus, marketers must do more than simply adapt to the needs of target consumers. They also must gain strategic advantage by positioning their offerings strongly against competitors’ offerings in the minds of consumers. </a:t>
            </a:r>
          </a:p>
          <a:p>
            <a:endParaRPr lang="en-US" sz="12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No single competitive marketing strategy is best for all companies. Each firm should consider its own size and industry position compared with those of its competitors. Large firms with dominant positions in an industry can use certain strategies that smaller firms cannot afford. However, small firms can also develop winning strategies. </a:t>
            </a:r>
            <a:endParaRPr lang="en-US" altLang="en-US" dirty="0">
              <a:solidFill>
                <a:srgbClr val="008000"/>
              </a:solidFill>
              <a:latin typeface="Arial" panose="020B0604020202020204" pitchFamily="34" charset="0"/>
            </a:endParaRPr>
          </a:p>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3608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en-US" dirty="0">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6208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i="0" dirty="0">
                <a:latin typeface="Arial" panose="020B0604020202020204" pitchFamily="34" charset="0"/>
              </a:rPr>
              <a:t>Financial publics </a:t>
            </a:r>
            <a:r>
              <a:rPr lang="en-US" altLang="en-US" dirty="0">
                <a:latin typeface="Arial" panose="020B0604020202020204" pitchFamily="34" charset="0"/>
              </a:rPr>
              <a:t>influence the company’s ability to obtain funds. </a:t>
            </a:r>
          </a:p>
          <a:p>
            <a:endParaRPr lang="en-US" altLang="en-US" dirty="0">
              <a:latin typeface="Arial" panose="020B0604020202020204" pitchFamily="34" charset="0"/>
            </a:endParaRPr>
          </a:p>
          <a:p>
            <a:r>
              <a:rPr lang="en-US" altLang="en-US" i="0" dirty="0">
                <a:latin typeface="Arial" panose="020B0604020202020204" pitchFamily="34" charset="0"/>
              </a:rPr>
              <a:t>Media publics </a:t>
            </a:r>
            <a:r>
              <a:rPr lang="en-US" altLang="en-US" dirty="0">
                <a:latin typeface="Arial" panose="020B0604020202020204" pitchFamily="34" charset="0"/>
              </a:rPr>
              <a:t>carry news, features, and editorial opinions. </a:t>
            </a:r>
          </a:p>
          <a:p>
            <a:endParaRPr lang="en-US" altLang="en-US" dirty="0">
              <a:latin typeface="Arial" panose="020B0604020202020204" pitchFamily="34" charset="0"/>
            </a:endParaRPr>
          </a:p>
          <a:p>
            <a:r>
              <a:rPr lang="en-US" altLang="en-US" i="0" dirty="0">
                <a:latin typeface="Arial" panose="020B0604020202020204" pitchFamily="34" charset="0"/>
              </a:rPr>
              <a:t>Government publics:</a:t>
            </a:r>
            <a:r>
              <a:rPr lang="en-US" altLang="en-US" i="0" baseline="0" dirty="0">
                <a:latin typeface="Arial" panose="020B0604020202020204" pitchFamily="34" charset="0"/>
              </a:rPr>
              <a:t> </a:t>
            </a:r>
            <a:r>
              <a:rPr lang="en-US" altLang="en-US" dirty="0">
                <a:latin typeface="Arial" panose="020B0604020202020204" pitchFamily="34" charset="0"/>
              </a:rPr>
              <a:t>Management must take government developments into account. </a:t>
            </a:r>
          </a:p>
          <a:p>
            <a:endParaRPr lang="en-US" altLang="en-US" dirty="0">
              <a:latin typeface="Arial" panose="020B0604020202020204" pitchFamily="34" charset="0"/>
            </a:endParaRPr>
          </a:p>
          <a:p>
            <a:r>
              <a:rPr lang="en-US" altLang="en-US" i="0" dirty="0">
                <a:latin typeface="Arial" panose="020B0604020202020204" pitchFamily="34" charset="0"/>
              </a:rPr>
              <a:t>Citizen-action publics:</a:t>
            </a:r>
            <a:r>
              <a:rPr lang="en-US" altLang="en-US" dirty="0">
                <a:latin typeface="Arial" panose="020B0604020202020204" pitchFamily="34" charset="0"/>
              </a:rPr>
              <a:t> A company’s marketing decisions may be questioned by consumer organizations, environmental groups, etc.</a:t>
            </a:r>
          </a:p>
          <a:p>
            <a:endParaRPr lang="en-US" altLang="en-US" dirty="0">
              <a:latin typeface="Arial" panose="020B0604020202020204" pitchFamily="34" charset="0"/>
            </a:endParaRPr>
          </a:p>
          <a:p>
            <a:r>
              <a:rPr lang="en-US" altLang="en-US" i="0" dirty="0">
                <a:latin typeface="Arial" panose="020B0604020202020204" pitchFamily="34" charset="0"/>
              </a:rPr>
              <a:t>Local publics </a:t>
            </a:r>
            <a:r>
              <a:rPr lang="en-US" altLang="en-US" dirty="0">
                <a:latin typeface="Arial" panose="020B0604020202020204" pitchFamily="34" charset="0"/>
              </a:rPr>
              <a:t>include neighborhood residents and community organizations. </a:t>
            </a:r>
          </a:p>
          <a:p>
            <a:endParaRPr lang="en-US" altLang="en-US" dirty="0">
              <a:latin typeface="Arial" panose="020B0604020202020204" pitchFamily="34" charset="0"/>
            </a:endParaRPr>
          </a:p>
          <a:p>
            <a:r>
              <a:rPr lang="en-US" altLang="en-US" i="0" dirty="0">
                <a:latin typeface="Arial" panose="020B0604020202020204" pitchFamily="34" charset="0"/>
              </a:rPr>
              <a:t>General public:</a:t>
            </a:r>
            <a:r>
              <a:rPr lang="en-US" altLang="en-US" dirty="0">
                <a:latin typeface="Arial" panose="020B0604020202020204" pitchFamily="34" charset="0"/>
              </a:rPr>
              <a:t> The general public’s image of the company affects its buying. </a:t>
            </a:r>
          </a:p>
          <a:p>
            <a:endParaRPr lang="en-US" altLang="en-US" dirty="0">
              <a:latin typeface="Arial" panose="020B0604020202020204" pitchFamily="34" charset="0"/>
            </a:endParaRPr>
          </a:p>
          <a:p>
            <a:r>
              <a:rPr lang="en-US" altLang="en-US" i="0" dirty="0">
                <a:latin typeface="Arial" panose="020B0604020202020204" pitchFamily="34" charset="0"/>
              </a:rPr>
              <a:t>Internal</a:t>
            </a:r>
            <a:r>
              <a:rPr lang="en-US" altLang="en-US" i="0" baseline="0" dirty="0">
                <a:latin typeface="Arial" panose="020B0604020202020204" pitchFamily="34" charset="0"/>
              </a:rPr>
              <a:t> </a:t>
            </a:r>
            <a:r>
              <a:rPr lang="en-US" altLang="en-US" i="0" dirty="0">
                <a:latin typeface="Arial" panose="020B0604020202020204" pitchFamily="34" charset="0"/>
              </a:rPr>
              <a:t>publics </a:t>
            </a:r>
            <a:r>
              <a:rPr lang="en-US" altLang="en-US" dirty="0">
                <a:latin typeface="Arial" panose="020B0604020202020204" pitchFamily="34" charset="0"/>
              </a:rPr>
              <a:t>include workers, managers, volunteers, and the board of directors.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8686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en-US" dirty="0"/>
              <a:t>Purple substitute</a:t>
            </a:r>
          </a:p>
          <a:p>
            <a:pPr marL="0" algn="r" defTabSz="914400" rtl="1" eaLnBrk="1" latinLnBrk="0" hangingPunct="1"/>
            <a:r>
              <a:rPr lang="en-US" dirty="0"/>
              <a:t>Red completion</a:t>
            </a:r>
          </a:p>
          <a:p>
            <a:pPr marL="0" algn="r" defTabSz="914400" rtl="1" eaLnBrk="1" latinLnBrk="0" hangingPunct="1"/>
            <a:r>
              <a:rPr lang="en-US" dirty="0"/>
              <a:t>Blue </a:t>
            </a:r>
            <a:r>
              <a:rPr lang="en-US" dirty="0" err="1"/>
              <a:t>pyers</a:t>
            </a:r>
            <a:endParaRPr lang="en-US" dirty="0"/>
          </a:p>
          <a:p>
            <a:pPr marL="0" algn="r" defTabSz="914400" rtl="1" eaLnBrk="1" latinLnBrk="0" hangingPunct="1"/>
            <a:r>
              <a:rPr lang="en-US" dirty="0"/>
              <a:t>Grey new </a:t>
            </a:r>
            <a:r>
              <a:rPr lang="en-US" dirty="0" err="1"/>
              <a:t>entrans</a:t>
            </a:r>
            <a:endParaRPr lang="en-US" dirty="0"/>
          </a:p>
          <a:p>
            <a:pPr marL="0" algn="r" defTabSz="914400" rtl="1" eaLnBrk="1" latinLnBrk="0" hangingPunct="1"/>
            <a:r>
              <a:rPr lang="en-US" dirty="0"/>
              <a:t>Green supplier </a:t>
            </a:r>
            <a:endParaRPr lang="ar-SA" dirty="0"/>
          </a:p>
          <a:p>
            <a:pPr marL="0" algn="l" defTabSz="914400" rtl="0" eaLnBrk="1" latinLnBrk="0" hangingPunct="1"/>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E6D1D-3ADA-144F-9176-E289304D7579}"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16264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r>
              <a:rPr lang="en-US" dirty="0"/>
              <a:t>Purple substitute</a:t>
            </a:r>
          </a:p>
          <a:p>
            <a:pPr marL="0" algn="r" defTabSz="914400" rtl="1" eaLnBrk="1" latinLnBrk="0" hangingPunct="1"/>
            <a:r>
              <a:rPr lang="en-US" dirty="0"/>
              <a:t>Red completion</a:t>
            </a:r>
          </a:p>
          <a:p>
            <a:pPr marL="0" algn="r" defTabSz="914400" rtl="1" eaLnBrk="1" latinLnBrk="0" hangingPunct="1"/>
            <a:r>
              <a:rPr lang="en-US" dirty="0"/>
              <a:t>Blue </a:t>
            </a:r>
            <a:r>
              <a:rPr lang="en-US" dirty="0" err="1"/>
              <a:t>pyers</a:t>
            </a:r>
            <a:endParaRPr lang="en-US" dirty="0"/>
          </a:p>
          <a:p>
            <a:pPr marL="0" algn="r" defTabSz="914400" rtl="1" eaLnBrk="1" latinLnBrk="0" hangingPunct="1"/>
            <a:r>
              <a:rPr lang="en-US" dirty="0"/>
              <a:t>Grey new </a:t>
            </a:r>
            <a:r>
              <a:rPr lang="en-US" dirty="0" err="1"/>
              <a:t>entrans</a:t>
            </a:r>
            <a:endParaRPr lang="en-US" dirty="0"/>
          </a:p>
          <a:p>
            <a:pPr marL="0" algn="r" defTabSz="914400" rtl="1" eaLnBrk="1" latinLnBrk="0" hangingPunct="1"/>
            <a:r>
              <a:rPr lang="en-US" dirty="0"/>
              <a:t>Green supplier </a:t>
            </a:r>
            <a:endParaRPr lang="ar-S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7E6D1D-3ADA-144F-9176-E289304D7579}" type="slidenum">
              <a:rPr kumimoji="0" lang="ar-SA"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ar-SA"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152133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231068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This figure shows the six major forces in the company’s macroenvironment.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Each of these forces are discussed in greater detail in the following slides.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363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b="1" dirty="0">
                <a:solidFill>
                  <a:srgbClr val="008000"/>
                </a:solidFill>
                <a:latin typeface="Arial" panose="020B0604020202020204" pitchFamily="34" charset="0"/>
              </a:rPr>
              <a:t>Demography</a:t>
            </a:r>
            <a:r>
              <a:rPr lang="en-US" altLang="en-US" dirty="0">
                <a:solidFill>
                  <a:srgbClr val="008000"/>
                </a:solidFill>
                <a:latin typeface="Arial" panose="020B0604020202020204" pitchFamily="34" charset="0"/>
              </a:rPr>
              <a:t> is the study of human populations in terms of size, density, location, age, gender, race, occupation, and other statistics. Marketers analyze several important factors that affect the marketing environment.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factor is the changing age and family structures. The U.S. population contains several generational groups. These include the Baby Boomers, Generation X, Generation Y or Millennials, and Generation Z. These are discussed in more detail</a:t>
            </a:r>
            <a:r>
              <a:rPr lang="en-US" altLang="en-US" baseline="0" dirty="0">
                <a:solidFill>
                  <a:srgbClr val="008000"/>
                </a:solidFill>
                <a:latin typeface="Arial" panose="020B0604020202020204" pitchFamily="34" charset="0"/>
              </a:rPr>
              <a:t> on the next slide.</a:t>
            </a:r>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second factor is the changing American household. More people are divorcing or separating, choosing not to marry, marrying later, or marrying without intending to have children. Marketers must increasingly consider the special needs of nontraditional households because they are now growing more rapidly than traditional households. Each group has distinctive needs and buying habits.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third factor is geographic shifts in population. Population shifts interest marketers because people in different regions buy differently. For example, people in the Midwest buy more winter clothing than people in the Southeast.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And the final factor is increasing diversity. Marketers face increasingly diverse </a:t>
            </a:r>
            <a:r>
              <a:rPr lang="en-US" altLang="en-US" dirty="0" err="1">
                <a:solidFill>
                  <a:srgbClr val="008000"/>
                </a:solidFill>
                <a:latin typeface="Arial" panose="020B0604020202020204" pitchFamily="34" charset="0"/>
              </a:rPr>
              <a:t>marke</a:t>
            </a:r>
            <a:endParaRPr lang="en-US" altLang="en-US" dirty="0">
              <a:solidFill>
                <a:srgbClr val="008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err="1">
                <a:solidFill>
                  <a:srgbClr val="008000"/>
                </a:solidFill>
                <a:latin typeface="Arial" panose="020B0604020202020204" pitchFamily="34" charset="0"/>
              </a:rPr>
              <a:t>ts</a:t>
            </a:r>
            <a:r>
              <a:rPr lang="en-US" altLang="en-US" dirty="0">
                <a:solidFill>
                  <a:srgbClr val="008000"/>
                </a:solidFill>
                <a:latin typeface="Arial" panose="020B0604020202020204" pitchFamily="34" charset="0"/>
              </a:rPr>
              <a:t> as their operations become more international in scope. Some major companies also explicitly target gay and lesbian consumers.</a:t>
            </a:r>
          </a:p>
          <a:p>
            <a:pPr marL="0" marR="0" lvl="0" indent="0" algn="l" defTabSz="914400" rtl="0" eaLnBrk="1" fontAlgn="auto" latinLnBrk="0" hangingPunct="1">
              <a:lnSpc>
                <a:spcPct val="100000"/>
              </a:lnSpc>
              <a:spcBef>
                <a:spcPts val="0"/>
              </a:spcBef>
              <a:spcAft>
                <a:spcPts val="0"/>
              </a:spcAft>
              <a:buClrTx/>
              <a:buSzTx/>
              <a:buFontTx/>
              <a:buNone/>
              <a:tabLst/>
              <a:defRPr/>
            </a:pPr>
            <a:r>
              <a:rPr lang="en-SA" dirty="0"/>
              <a:t> https://www.youtube.com/watch?v=XVpZA2bect8</a:t>
            </a:r>
          </a:p>
          <a:p>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a:p>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805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9503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9" name="Google Shape;729;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a:t>
            </a:r>
            <a:r>
              <a:rPr lang="en-US" altLang="en-US" b="1" dirty="0">
                <a:solidFill>
                  <a:srgbClr val="008000"/>
                </a:solidFill>
                <a:latin typeface="Arial" panose="020B0604020202020204" pitchFamily="34" charset="0"/>
              </a:rPr>
              <a:t>economic environment </a:t>
            </a:r>
            <a:r>
              <a:rPr lang="en-US" altLang="en-US" dirty="0">
                <a:solidFill>
                  <a:srgbClr val="008000"/>
                </a:solidFill>
                <a:latin typeface="Arial" panose="020B0604020202020204" pitchFamily="34" charset="0"/>
              </a:rPr>
              <a:t>consists of economic factors that affect consumer purchasing power and spending patterns. </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Economic factors can have a dramatic effect on consumer spending and buying behavior.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Consumers have now adopted a back-to-basics sensibility in their lifestyles and spending patterns that will likely persist for years to come. They are buying less and looking for greater value in the things they do buy. In turn,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value marketing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has become the watchword for many marketers. </a:t>
            </a:r>
            <a:r>
              <a:rPr lang="en-US" altLang="en-US" dirty="0">
                <a:solidFill>
                  <a:srgbClr val="008000"/>
                </a:solidFill>
                <a:latin typeface="Arial" panose="020B0604020202020204" pitchFamily="34" charset="0"/>
              </a:rPr>
              <a:t>Marketers in all industries are looking for ways to offer today’s frugal buyers greater value.</a:t>
            </a:r>
          </a:p>
          <a:p>
            <a:endParaRPr lang="en-US" altLang="en-US" dirty="0">
              <a:solidFill>
                <a:srgbClr val="008000"/>
              </a:solidFill>
              <a:latin typeface="Arial" panose="020B0604020202020204" pitchFamily="34" charset="0"/>
            </a:endParaRPr>
          </a:p>
          <a:p>
            <a:r>
              <a:rPr lang="en-US" sz="1200" b="0" i="0" u="none" strike="noStrike" kern="1200" baseline="0" dirty="0">
                <a:solidFill>
                  <a:schemeClr val="tx1"/>
                </a:solidFill>
                <a:latin typeface="Arial" charset="0"/>
                <a:ea typeface="MS PGothic" panose="020B0600070205080204" pitchFamily="34" charset="-128"/>
                <a:cs typeface="ＭＳ Ｐゴシック" charset="0"/>
              </a:rPr>
              <a:t>Marketers should pay attention to </a:t>
            </a:r>
            <a:r>
              <a:rPr lang="en-US" sz="1200" b="1" i="0" u="none" strike="noStrike" kern="1200" baseline="0" dirty="0">
                <a:solidFill>
                  <a:schemeClr val="tx1"/>
                </a:solidFill>
                <a:latin typeface="Arial" charset="0"/>
                <a:ea typeface="MS PGothic" panose="020B0600070205080204" pitchFamily="34" charset="-128"/>
                <a:cs typeface="ＭＳ Ｐゴシック" charset="0"/>
              </a:rPr>
              <a:t>income distribution </a:t>
            </a:r>
            <a:r>
              <a:rPr lang="en-US" sz="1200" b="0" i="0" u="none" strike="noStrike" kern="1200" baseline="0" dirty="0">
                <a:solidFill>
                  <a:schemeClr val="tx1"/>
                </a:solidFill>
                <a:latin typeface="Arial" charset="0"/>
                <a:ea typeface="MS PGothic" panose="020B0600070205080204" pitchFamily="34" charset="-128"/>
                <a:cs typeface="ＭＳ Ｐゴシック" charset="0"/>
              </a:rPr>
              <a:t>as well as income levels. Over the past several decades, the rich have grown richer, the middle class has shrunk, and the poor have remained poor. </a:t>
            </a:r>
            <a:r>
              <a:rPr lang="en-US" altLang="en-US" dirty="0">
                <a:solidFill>
                  <a:srgbClr val="008000"/>
                </a:solidFill>
                <a:latin typeface="Arial" panose="020B0604020202020204" pitchFamily="34" charset="0"/>
              </a:rPr>
              <a:t>This distribution of income has created a tiered market. Many companies aggressively target the affluent, while other firms target those with more modest means. Still other companies tailor their marketing offers across a range of markets, from the affluent to the less affluent.</a:t>
            </a:r>
          </a:p>
          <a:p>
            <a:r>
              <a:rPr lang="en-US" sz="1200" b="0" i="0" kern="1200" dirty="0">
                <a:solidFill>
                  <a:schemeClr val="tx1"/>
                </a:solidFill>
                <a:effectLst/>
                <a:latin typeface="+mn-lt"/>
                <a:ea typeface="+mn-ea"/>
                <a:cs typeface="+mn-cs"/>
              </a:rPr>
              <a:t>Disposable income is total personal income minus current income taxes. In national accounts definitions, personal income minus personal current taxes equals disposable personal income.</a:t>
            </a:r>
            <a:endParaRPr lang="en-US" altLang="en-US" dirty="0">
              <a:solidFill>
                <a:srgbClr val="008000"/>
              </a:solidFill>
              <a:latin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533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b="1" i="0" dirty="0">
                <a:solidFill>
                  <a:srgbClr val="202124"/>
                </a:solidFill>
                <a:effectLst/>
                <a:latin typeface="arial" panose="020B0604020202020204" pitchFamily="34" charset="0"/>
              </a:rPr>
              <a:t>Radio Frequency Identification</a:t>
            </a:r>
            <a:r>
              <a:rPr lang="en-US" b="0" i="0" dirty="0">
                <a:solidFill>
                  <a:srgbClr val="202124"/>
                </a:solidFill>
                <a:effectLst/>
                <a:latin typeface="arial" panose="020B0604020202020204" pitchFamily="34" charset="0"/>
              </a:rPr>
              <a:t> (RFID) refers to a wireless system comprised of two components: tags and readers. The reader is a device that has one or more antennas that emit radio waves and receive signals back from the RFID tag</a:t>
            </a:r>
            <a:endParaRPr dirty="0"/>
          </a:p>
        </p:txBody>
      </p:sp>
    </p:spTree>
    <p:extLst>
      <p:ext uri="{BB962C8B-B14F-4D97-AF65-F5344CB8AC3E}">
        <p14:creationId xmlns:p14="http://schemas.microsoft.com/office/powerpoint/2010/main" val="3550368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solidFill>
                  <a:srgbClr val="008000"/>
                </a:solidFill>
                <a:latin typeface="Arial" panose="020B0604020202020204" pitchFamily="34" charset="0"/>
              </a:rPr>
              <a:t>The </a:t>
            </a:r>
            <a:r>
              <a:rPr lang="en-US" altLang="en-US" b="1" dirty="0">
                <a:solidFill>
                  <a:srgbClr val="008000"/>
                </a:solidFill>
                <a:latin typeface="Arial" panose="020B0604020202020204" pitchFamily="34" charset="0"/>
              </a:rPr>
              <a:t>natural environment </a:t>
            </a:r>
            <a:r>
              <a:rPr lang="en-US" altLang="en-US" dirty="0">
                <a:solidFill>
                  <a:srgbClr val="008000"/>
                </a:solidFill>
                <a:latin typeface="Arial" panose="020B0604020202020204" pitchFamily="34" charset="0"/>
              </a:rPr>
              <a:t>involves the physical environment and the natural resources that are needed as inputs by marketers or that are affected by marketing activities. Marketers should be aware of several trends </a:t>
            </a:r>
            <a:r>
              <a:rPr lang="en-US" altLang="en-US" b="0" dirty="0">
                <a:solidFill>
                  <a:srgbClr val="008000"/>
                </a:solidFill>
                <a:latin typeface="Arial" panose="020B0604020202020204" pitchFamily="34" charset="0"/>
              </a:rPr>
              <a:t>in the natural environment. </a:t>
            </a:r>
          </a:p>
          <a:p>
            <a:endParaRPr lang="en-US" altLang="en-US" b="0"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The first involves growing shortages of raw materials. Firms making products that require scarce resources face large cost increases, even if the materials remain available. The second trend is increased pollution. The third trend is increased government intervention in natural resource management. The governments of different countries vary in their concern and efforts to promote a clean environment.</a:t>
            </a:r>
          </a:p>
          <a:p>
            <a:endParaRPr lang="en-US" altLang="en-US" dirty="0">
              <a:solidFill>
                <a:srgbClr val="008000"/>
              </a:solidFill>
              <a:latin typeface="Arial" panose="020B0604020202020204" pitchFamily="34" charset="0"/>
            </a:endParaRPr>
          </a:p>
          <a:p>
            <a:r>
              <a:rPr lang="en-US" altLang="en-US" dirty="0">
                <a:solidFill>
                  <a:srgbClr val="008000"/>
                </a:solidFill>
                <a:latin typeface="Arial" panose="020B0604020202020204" pitchFamily="34" charset="0"/>
              </a:rPr>
              <a:t>Today, enlightened companies adopt practices that support </a:t>
            </a:r>
            <a:r>
              <a:rPr lang="en-US" altLang="en-US" b="1" dirty="0">
                <a:solidFill>
                  <a:srgbClr val="008000"/>
                </a:solidFill>
                <a:latin typeface="Arial" panose="020B0604020202020204" pitchFamily="34" charset="0"/>
              </a:rPr>
              <a:t>environmental sustainability</a:t>
            </a:r>
            <a:r>
              <a:rPr lang="en-US" altLang="en-US" dirty="0">
                <a:solidFill>
                  <a:srgbClr val="008000"/>
                </a:solidFill>
                <a:latin typeface="Arial" panose="020B0604020202020204" pitchFamily="34" charset="0"/>
              </a:rPr>
              <a:t>. This refers to the effort to create a world economy that the planet can support indefinitely.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4814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Socially responsible firms actively seek out ways to protect the long-run interests of their consumers and the environment. Almost every aspect of marketing involves ethics and social responsibility issues. Companies are now developing policies, guidelines, and other responses to complex social responsibility issues.</a:t>
            </a:r>
          </a:p>
          <a:p>
            <a:endParaRPr lang="en-US" altLang="en-US" dirty="0">
              <a:latin typeface="Arial" panose="020B0604020202020204" pitchFamily="34" charset="0"/>
            </a:endParaRPr>
          </a:p>
          <a:p>
            <a:pPr>
              <a:defRPr/>
            </a:pPr>
            <a:r>
              <a:rPr lang="en-US" dirty="0">
                <a:ea typeface="ＭＳ Ｐゴシック" charset="-128"/>
              </a:rPr>
              <a:t>Enlightened companies encourage their managers to look beyond what the regulatory system allows and simply “do the right thing.”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964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87330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69876" marR="5080" lvl="0" indent="-457178" algn="l" defTabSz="914400" rtl="0" eaLnBrk="1" fontAlgn="auto" latinLnBrk="0" hangingPunct="1">
              <a:lnSpc>
                <a:spcPct val="140000"/>
              </a:lnSpc>
              <a:spcBef>
                <a:spcPts val="0"/>
              </a:spcBef>
              <a:spcAft>
                <a:spcPts val="0"/>
              </a:spcAft>
              <a:buClr>
                <a:srgbClr val="000000"/>
              </a:buClr>
              <a:buSzPts val="1600"/>
              <a:buFontTx/>
              <a:buChar char="•"/>
              <a:tabLst/>
              <a:defRPr/>
            </a:pPr>
            <a:r>
              <a:rPr lang="en-US" sz="1200" dirty="0">
                <a:solidFill>
                  <a:srgbClr val="000000"/>
                </a:solidFill>
                <a:latin typeface="Calibri"/>
                <a:ea typeface="Calibri"/>
                <a:cs typeface="Calibri"/>
                <a:sym typeface="Calibri"/>
              </a:rPr>
              <a:t>MARKETING IS offerings of a products Goods or services to </a:t>
            </a:r>
            <a:r>
              <a:rPr lang="en-US" sz="1200" dirty="0">
                <a:solidFill>
                  <a:srgbClr val="000000"/>
                </a:solidFill>
              </a:rPr>
              <a:t>target customers</a:t>
            </a:r>
            <a:r>
              <a:rPr lang="en-US" sz="1200" dirty="0">
                <a:solidFill>
                  <a:srgbClr val="000000"/>
                </a:solidFill>
                <a:latin typeface="Calibri"/>
                <a:ea typeface="Calibri"/>
                <a:cs typeface="Calibri"/>
                <a:sym typeface="Calibri"/>
              </a:rPr>
              <a:t> </a:t>
            </a:r>
            <a:r>
              <a:rPr lang="en-US" sz="1200" dirty="0">
                <a:solidFill>
                  <a:srgbClr val="000000"/>
                </a:solidFill>
                <a:latin typeface="+mn-lt"/>
                <a:ea typeface="Calibri"/>
                <a:cs typeface="Calibri"/>
                <a:sym typeface="Calibri"/>
              </a:rPr>
              <a:t>&amp;  to have a</a:t>
            </a:r>
            <a:r>
              <a:rPr lang="en-US" sz="1200" dirty="0">
                <a:solidFill>
                  <a:schemeClr val="tx1"/>
                </a:solidFill>
                <a:latin typeface="+mn-lt"/>
                <a:ea typeface="+mn-ea"/>
                <a:cs typeface="+mn-cs"/>
                <a:sym typeface="Calibri"/>
              </a:rPr>
              <a:t>nd to </a:t>
            </a:r>
            <a:r>
              <a:rPr lang="en-US" sz="1200" dirty="0">
                <a:solidFill>
                  <a:srgbClr val="000000"/>
                </a:solidFill>
                <a:latin typeface="Calibri"/>
                <a:ea typeface="Calibri"/>
                <a:cs typeface="Calibri"/>
                <a:sym typeface="Calibri"/>
              </a:rPr>
              <a:t>mange a  profitable relationship </a:t>
            </a:r>
            <a:r>
              <a:rPr lang="en-US" sz="1200" dirty="0">
                <a:solidFill>
                  <a:srgbClr val="000000"/>
                </a:solidFill>
              </a:rPr>
              <a:t>to the</a:t>
            </a:r>
            <a:r>
              <a:rPr lang="en-US" sz="1200" dirty="0">
                <a:solidFill>
                  <a:srgbClr val="000000"/>
                </a:solidFill>
                <a:latin typeface="Calibri"/>
                <a:ea typeface="Calibri"/>
                <a:cs typeface="Calibri"/>
                <a:sym typeface="Calibri"/>
              </a:rPr>
              <a:t> audience However, not all businesses approach the market in the same way. </a:t>
            </a:r>
            <a:endParaRPr lang="en-US" dirty="0"/>
          </a:p>
          <a:p>
            <a:pPr marL="469876" marR="5080" lvl="0" indent="-457178" algn="l" rtl="0">
              <a:lnSpc>
                <a:spcPct val="140000"/>
              </a:lnSpc>
              <a:spcBef>
                <a:spcPts val="0"/>
              </a:spcBef>
              <a:spcAft>
                <a:spcPts val="0"/>
              </a:spcAft>
              <a:buClr>
                <a:srgbClr val="000000"/>
              </a:buClr>
              <a:buSzPts val="1600"/>
              <a:buChar char="•"/>
            </a:pPr>
            <a:r>
              <a:rPr lang="en-US" sz="1200" dirty="0">
                <a:solidFill>
                  <a:srgbClr val="000000"/>
                </a:solidFill>
                <a:latin typeface="Calibri"/>
                <a:ea typeface="Calibri"/>
                <a:cs typeface="Calibri"/>
                <a:sym typeface="Calibri"/>
              </a:rPr>
              <a:t>Organizations have a few different </a:t>
            </a:r>
            <a:r>
              <a:rPr lang="en-US" sz="1200" dirty="0">
                <a:solidFill>
                  <a:srgbClr val="000000"/>
                </a:solidFill>
              </a:rPr>
              <a:t>approaches,</a:t>
            </a:r>
            <a:r>
              <a:rPr lang="en-US" sz="1200" dirty="0">
                <a:solidFill>
                  <a:srgbClr val="000000"/>
                </a:solidFill>
                <a:latin typeface="Calibri"/>
                <a:ea typeface="Calibri"/>
                <a:cs typeface="Calibri"/>
                <a:sym typeface="Calibri"/>
              </a:rPr>
              <a:t> These approaches are called marketing concepts, </a:t>
            </a:r>
            <a:endParaRPr lang="en-US" dirty="0"/>
          </a:p>
          <a:p>
            <a:pPr marL="0" lvl="0" indent="0" algn="l" rtl="0">
              <a:spcBef>
                <a:spcPts val="0"/>
              </a:spcBef>
              <a:spcAft>
                <a:spcPts val="0"/>
              </a:spcAft>
              <a:buNone/>
            </a:pPr>
            <a:endParaRPr dirty="0"/>
          </a:p>
        </p:txBody>
      </p:sp>
      <p:sp>
        <p:nvSpPr>
          <p:cNvPr id="736" name="Google Shape;736;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49" name="Google Shape;749;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58" name="Google Shape;75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67" name="Google Shape;76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776" name="Google Shape;77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5" name="Google Shape;78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76200" algn="l" rtl="0">
              <a:spcBef>
                <a:spcPts val="0"/>
              </a:spcBef>
              <a:spcAft>
                <a:spcPts val="0"/>
              </a:spcAft>
              <a:buClr>
                <a:schemeClr val="dk1"/>
              </a:buClr>
              <a:buSzPts val="1200"/>
              <a:buFont typeface="Calibri"/>
              <a:buChar char="•"/>
            </a:pPr>
            <a:r>
              <a:rPr lang="en-US"/>
              <a:t>Many leading business and marketing thinkers are now preaching the concept of shared value, which recognizes that societal needs, not just economic needs, define markets</a:t>
            </a:r>
            <a:endParaRPr/>
          </a:p>
          <a:p>
            <a:pPr marL="0" lvl="0" indent="0" algn="l" rtl="0">
              <a:spcBef>
                <a:spcPts val="0"/>
              </a:spcBef>
              <a:spcAft>
                <a:spcPts val="0"/>
              </a:spcAft>
              <a:buClr>
                <a:schemeClr val="dk1"/>
              </a:buClr>
              <a:buSzPts val="1200"/>
              <a:buFont typeface="Calibri"/>
              <a:buNone/>
            </a:pPr>
            <a:endParaRPr/>
          </a:p>
          <a:p>
            <a:pPr marL="0" lvl="0" indent="-76200" algn="l" rtl="0">
              <a:spcBef>
                <a:spcPts val="0"/>
              </a:spcBef>
              <a:spcAft>
                <a:spcPts val="0"/>
              </a:spcAft>
              <a:buClr>
                <a:schemeClr val="dk1"/>
              </a:buClr>
              <a:buSzPts val="1200"/>
              <a:buFont typeface="Calibri"/>
              <a:buChar char="•"/>
            </a:pPr>
            <a:r>
              <a:rPr lang="en-US"/>
              <a:t>A growing number of companies known for their hardnosed approaches to business are rethinking the interactions between society and corporate performance. </a:t>
            </a:r>
            <a:endParaRPr/>
          </a:p>
          <a:p>
            <a:pPr marL="457200" lvl="1" indent="-76200" algn="l" rtl="0">
              <a:spcBef>
                <a:spcPts val="0"/>
              </a:spcBef>
              <a:spcAft>
                <a:spcPts val="0"/>
              </a:spcAft>
              <a:buClr>
                <a:schemeClr val="dk1"/>
              </a:buClr>
              <a:buSzPts val="1200"/>
              <a:buFont typeface="Calibri"/>
              <a:buChar char="•"/>
            </a:pPr>
            <a:r>
              <a:rPr lang="en-US"/>
              <a:t>They are concerned not just with short-term economic gains but also with the well-being of their customers, the depletion of natural resources vital to their businesses, the viability of key suppliers, and the economic well-being of the communities in which they produce and sell.</a:t>
            </a:r>
            <a:endParaRPr/>
          </a:p>
          <a:p>
            <a:pPr marL="0" lvl="0" indent="0" algn="l" rtl="0">
              <a:spcBef>
                <a:spcPts val="0"/>
              </a:spcBef>
              <a:spcAft>
                <a:spcPts val="0"/>
              </a:spcAft>
              <a:buClr>
                <a:schemeClr val="dk1"/>
              </a:buClr>
              <a:buSzPts val="1200"/>
              <a:buFont typeface="Calibri"/>
              <a:buNone/>
            </a:pPr>
            <a:endParaRPr/>
          </a:p>
          <a:p>
            <a:pPr marL="0" lvl="0" indent="-76200" algn="l" rtl="0">
              <a:spcBef>
                <a:spcPts val="0"/>
              </a:spcBef>
              <a:spcAft>
                <a:spcPts val="0"/>
              </a:spcAft>
              <a:buClr>
                <a:schemeClr val="dk1"/>
              </a:buClr>
              <a:buSzPts val="1200"/>
              <a:buFont typeface="Calibri"/>
              <a:buChar char="•"/>
            </a:pPr>
            <a:r>
              <a:rPr lang="en-US"/>
              <a:t>One prominent marketer calls this Marketing 3.0. "Marketing 3.0 organizations are values-driven," he says. "I'm not talking about being value-driven. I'm talking about 'values' plural, where values amount to caring about the state of the world."</a:t>
            </a:r>
            <a:endParaRPr/>
          </a:p>
          <a:p>
            <a:pPr marL="457200" lvl="1" indent="-76200" algn="l" rtl="0">
              <a:spcBef>
                <a:spcPts val="0"/>
              </a:spcBef>
              <a:spcAft>
                <a:spcPts val="0"/>
              </a:spcAft>
              <a:buClr>
                <a:schemeClr val="dk1"/>
              </a:buClr>
              <a:buSzPts val="1200"/>
              <a:buFont typeface="Calibri"/>
              <a:buChar char="•"/>
            </a:pPr>
            <a:r>
              <a:rPr lang="en-US"/>
              <a:t>As this slide shows [Figure 1–4 in the text] shows, companies should balance three considerations in setting their marketing strategies: consumer wants, company profits, and society's interests.</a:t>
            </a:r>
            <a:endParaRPr/>
          </a:p>
        </p:txBody>
      </p:sp>
      <p:sp>
        <p:nvSpPr>
          <p:cNvPr id="786" name="Google Shape;786;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B813-58B9-4CD7-987B-1D93B9FC9A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AD8818-A648-4EA8-9F91-76EF470E4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DD0724-5DBC-43D6-A546-0552AC66C3AC}"/>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5" name="Footer Placeholder 4">
            <a:extLst>
              <a:ext uri="{FF2B5EF4-FFF2-40B4-BE49-F238E27FC236}">
                <a16:creationId xmlns:a16="http://schemas.microsoft.com/office/drawing/2014/main" id="{2B45B05C-F4E0-4CE4-9467-21112CFE6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FB0A-57BC-4D71-8549-EC049DC50AB2}"/>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589775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9C908-4726-4B03-B9E5-2FC04F78A1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0BBEFD-7DB0-487E-B94A-F00327397A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E83BEC-1102-438A-9DFF-DD7C55859319}"/>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5" name="Footer Placeholder 4">
            <a:extLst>
              <a:ext uri="{FF2B5EF4-FFF2-40B4-BE49-F238E27FC236}">
                <a16:creationId xmlns:a16="http://schemas.microsoft.com/office/drawing/2014/main" id="{27AE31CA-1BA0-478E-8D77-A54A3C1EE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1B21A-66D8-4AEC-9801-9B7521DD644C}"/>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155772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833983-007C-4E66-A4C3-40F822A230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26BB06-5D4E-4CB2-AC1C-36A3AF52F8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CAE4AE-FC35-4E77-A9A4-8AEF8F374C47}"/>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5" name="Footer Placeholder 4">
            <a:extLst>
              <a:ext uri="{FF2B5EF4-FFF2-40B4-BE49-F238E27FC236}">
                <a16:creationId xmlns:a16="http://schemas.microsoft.com/office/drawing/2014/main" id="{1BEF23E9-0B67-4BB6-9ECD-7224AA8D3C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F38E16-7A8C-4700-A857-CB82ABD94D88}"/>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445080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7796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666237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686092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536F02-B6CC-4ABB-A292-245A71D8D899}" type="datetimeFigureOut">
              <a:rPr lang="en-US" smtClean="0"/>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257989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536F02-B6CC-4ABB-A292-245A71D8D899}" type="datetimeFigureOut">
              <a:rPr lang="en-US" smtClean="0"/>
              <a:t>8/25/2024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2191079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536F02-B6CC-4ABB-A292-245A71D8D899}" type="datetimeFigureOut">
              <a:rPr lang="en-US" smtClean="0"/>
              <a:t>8/25/2024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779871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36F02-B6CC-4ABB-A292-245A71D8D899}" type="datetimeFigureOut">
              <a:rPr lang="en-US" smtClean="0"/>
              <a:t>8/25/2024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2611452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536F02-B6CC-4ABB-A292-245A71D8D899}" type="datetimeFigureOut">
              <a:rPr lang="en-US" smtClean="0"/>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377112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ADD92-20B8-4230-8EC8-97A8088F5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DADDA4-DA25-4BCF-9B96-3D8A37C735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04C3D-C65E-42B4-8B70-08F4976BE31C}"/>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5" name="Footer Placeholder 4">
            <a:extLst>
              <a:ext uri="{FF2B5EF4-FFF2-40B4-BE49-F238E27FC236}">
                <a16:creationId xmlns:a16="http://schemas.microsoft.com/office/drawing/2014/main" id="{7A752407-6DC2-42BF-8472-1AD1CDA0C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E357D-D915-41C9-8CCB-A836359BC173}"/>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804377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536F02-B6CC-4ABB-A292-245A71D8D899}" type="datetimeFigureOut">
              <a:rPr lang="en-US" smtClean="0"/>
              <a:t>8/25/2024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2697334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1181880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536F02-B6CC-4ABB-A292-245A71D8D899}" type="datetimeFigureOut">
              <a:rPr lang="en-US" smtClean="0"/>
              <a:t>8/25/2024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893CC6-DDFC-4AF8-A33F-FAB58110DDB1}" type="slidenum">
              <a:rPr lang="en-US" smtClean="0"/>
              <a:t>‹#›</a:t>
            </a:fld>
            <a:endParaRPr lang="en-US"/>
          </a:p>
        </p:txBody>
      </p:sp>
    </p:spTree>
    <p:extLst>
      <p:ext uri="{BB962C8B-B14F-4D97-AF65-F5344CB8AC3E}">
        <p14:creationId xmlns:p14="http://schemas.microsoft.com/office/powerpoint/2010/main" val="3731781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8/25/2024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964045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143000"/>
          </a:xfr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8/25/2024</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
        <p:nvSpPr>
          <p:cNvPr id="4" name="Content Placeholder 3"/>
          <p:cNvSpPr>
            <a:spLocks noGrp="1"/>
          </p:cNvSpPr>
          <p:nvPr>
            <p:ph sz="quarter" idx="13"/>
          </p:nvPr>
        </p:nvSpPr>
        <p:spPr>
          <a:xfrm>
            <a:off x="609600" y="3000375"/>
            <a:ext cx="10972800" cy="1009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Content Placeholder 6"/>
          <p:cNvSpPr>
            <a:spLocks noGrp="1"/>
          </p:cNvSpPr>
          <p:nvPr>
            <p:ph sz="quarter" idx="14"/>
          </p:nvPr>
        </p:nvSpPr>
        <p:spPr>
          <a:xfrm>
            <a:off x="609600" y="4381500"/>
            <a:ext cx="10972800" cy="106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244568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p:cSld name="3_Title and Content">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609600" y="215372"/>
            <a:ext cx="10972800" cy="109728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007FA3"/>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609600" y="1600201"/>
            <a:ext cx="10972800" cy="4525963"/>
          </a:xfrm>
          <a:prstGeom prst="rect">
            <a:avLst/>
          </a:prstGeom>
          <a:noFill/>
          <a:ln>
            <a:noFill/>
          </a:ln>
        </p:spPr>
        <p:txBody>
          <a:bodyPr spcFirstLastPara="1" wrap="square" lIns="0" tIns="0" rIns="0" bIns="0" anchor="t" anchorCtr="0">
            <a:noAutofit/>
          </a:bodyPr>
          <a:lstStyle>
            <a:lvl1pPr marL="457200" lvl="0" indent="-330200" algn="l">
              <a:spcBef>
                <a:spcPts val="1500"/>
              </a:spcBef>
              <a:spcAft>
                <a:spcPts val="0"/>
              </a:spcAft>
              <a:buClr>
                <a:srgbClr val="007FA3"/>
              </a:buClr>
              <a:buSzPts val="1600"/>
              <a:buChar char="•"/>
              <a:defRPr/>
            </a:lvl1pPr>
            <a:lvl2pPr marL="914400" lvl="1" indent="-330200" algn="l">
              <a:spcBef>
                <a:spcPts val="600"/>
              </a:spcBef>
              <a:spcAft>
                <a:spcPts val="0"/>
              </a:spcAft>
              <a:buClr>
                <a:srgbClr val="007FA3"/>
              </a:buClr>
              <a:buSzPts val="1600"/>
              <a:buChar char="–"/>
              <a:defRPr/>
            </a:lvl2pPr>
            <a:lvl3pPr marL="1371600" lvl="2" indent="-330200" algn="l">
              <a:spcBef>
                <a:spcPts val="600"/>
              </a:spcBef>
              <a:spcAft>
                <a:spcPts val="0"/>
              </a:spcAft>
              <a:buClr>
                <a:srgbClr val="007FA3"/>
              </a:buClr>
              <a:buSzPts val="1600"/>
              <a:buChar char="▪"/>
              <a:defRPr/>
            </a:lvl3pPr>
            <a:lvl4pPr marL="1828800" lvl="3" indent="-330200" algn="l">
              <a:spcBef>
                <a:spcPts val="600"/>
              </a:spcBef>
              <a:spcAft>
                <a:spcPts val="0"/>
              </a:spcAft>
              <a:buClr>
                <a:srgbClr val="007FA3"/>
              </a:buClr>
              <a:buSzPts val="1600"/>
              <a:buChar char="–"/>
              <a:defRPr/>
            </a:lvl4pPr>
            <a:lvl5pPr marL="2286000" lvl="4" indent="-330200" algn="l">
              <a:spcBef>
                <a:spcPts val="600"/>
              </a:spcBef>
              <a:spcAft>
                <a:spcPts val="0"/>
              </a:spcAft>
              <a:buClr>
                <a:srgbClr val="007FA3"/>
              </a:buClr>
              <a:buSzPts val="1600"/>
              <a:buChar char="•"/>
              <a:defRPr/>
            </a:lvl5pPr>
            <a:lvl6pPr marL="2743200" lvl="5" indent="-330200" algn="l">
              <a:spcBef>
                <a:spcPts val="300"/>
              </a:spcBef>
              <a:spcAft>
                <a:spcPts val="0"/>
              </a:spcAft>
              <a:buClr>
                <a:srgbClr val="007FA3"/>
              </a:buClr>
              <a:buSzPts val="1600"/>
              <a:buChar char="•"/>
              <a:defRPr/>
            </a:lvl6pPr>
            <a:lvl7pPr marL="3200400" lvl="6" indent="-330200" algn="l">
              <a:spcBef>
                <a:spcPts val="300"/>
              </a:spcBef>
              <a:spcAft>
                <a:spcPts val="0"/>
              </a:spcAft>
              <a:buClr>
                <a:srgbClr val="007FA3"/>
              </a:buClr>
              <a:buSzPts val="1600"/>
              <a:buChar char="•"/>
              <a:defRPr/>
            </a:lvl7pPr>
            <a:lvl8pPr marL="3657600" lvl="7" indent="-330200" algn="l">
              <a:spcBef>
                <a:spcPts val="300"/>
              </a:spcBef>
              <a:spcAft>
                <a:spcPts val="0"/>
              </a:spcAft>
              <a:buClr>
                <a:srgbClr val="007FA3"/>
              </a:buClr>
              <a:buSzPts val="1600"/>
              <a:buChar char="•"/>
              <a:defRPr/>
            </a:lvl8pPr>
            <a:lvl9pPr marL="4114800" lvl="8" indent="-330200" algn="l">
              <a:spcBef>
                <a:spcPts val="300"/>
              </a:spcBef>
              <a:spcAft>
                <a:spcPts val="0"/>
              </a:spcAft>
              <a:buClr>
                <a:srgbClr val="007FA3"/>
              </a:buClr>
              <a:buSzPts val="1600"/>
              <a:buChar char="•"/>
              <a:defRPr/>
            </a:lvl9pPr>
          </a:lstStyle>
          <a:p>
            <a:endParaRPr/>
          </a:p>
        </p:txBody>
      </p:sp>
      <p:sp>
        <p:nvSpPr>
          <p:cNvPr id="36" name="Google Shape;36;p55"/>
          <p:cNvSpPr txBox="1">
            <a:spLocks noGrp="1"/>
          </p:cNvSpPr>
          <p:nvPr>
            <p:ph type="ftr" idx="11"/>
          </p:nvPr>
        </p:nvSpPr>
        <p:spPr>
          <a:xfrm>
            <a:off x="125292" y="6172201"/>
            <a:ext cx="11460480" cy="235463"/>
          </a:xfrm>
          <a:prstGeom prst="rect">
            <a:avLst/>
          </a:prstGeom>
          <a:noFill/>
          <a:ln>
            <a:noFill/>
          </a:ln>
        </p:spPr>
        <p:txBody>
          <a:bodyPr spcFirstLastPara="1" wrap="square" lIns="0" tIns="0" rIns="0" bIns="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5"/>
          <p:cNvSpPr txBox="1">
            <a:spLocks noGrp="1"/>
          </p:cNvSpPr>
          <p:nvPr>
            <p:ph type="dt" idx="10"/>
          </p:nvPr>
        </p:nvSpPr>
        <p:spPr>
          <a:xfrm>
            <a:off x="8447617" y="113072"/>
            <a:ext cx="2844800" cy="18288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5"/>
          <p:cNvSpPr txBox="1">
            <a:spLocks noGrp="1"/>
          </p:cNvSpPr>
          <p:nvPr>
            <p:ph type="sldNum" idx="12"/>
          </p:nvPr>
        </p:nvSpPr>
        <p:spPr>
          <a:xfrm>
            <a:off x="11292417" y="113072"/>
            <a:ext cx="735711" cy="18288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695699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613325" y="388628"/>
            <a:ext cx="5123935" cy="1097280"/>
          </a:xfrm>
        </p:spPr>
        <p:txBody>
          <a:bodyPr/>
          <a:lstStyle/>
          <a:p>
            <a:r>
              <a:rPr lang="en-US" dirty="0"/>
              <a:t>Click to edit Master title style</a:t>
            </a:r>
          </a:p>
        </p:txBody>
      </p:sp>
    </p:spTree>
    <p:extLst>
      <p:ext uri="{BB962C8B-B14F-4D97-AF65-F5344CB8AC3E}">
        <p14:creationId xmlns:p14="http://schemas.microsoft.com/office/powerpoint/2010/main" val="1837451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Figure + Caption">
  <p:cSld name="Figure + Caption">
    <p:spTree>
      <p:nvGrpSpPr>
        <p:cNvPr id="1" name="Shape 39"/>
        <p:cNvGrpSpPr/>
        <p:nvPr/>
      </p:nvGrpSpPr>
      <p:grpSpPr>
        <a:xfrm>
          <a:off x="0" y="0"/>
          <a:ext cx="0" cy="0"/>
          <a:chOff x="0" y="0"/>
          <a:chExt cx="0" cy="0"/>
        </a:xfrm>
      </p:grpSpPr>
      <p:sp>
        <p:nvSpPr>
          <p:cNvPr id="40" name="Google Shape;40;p56"/>
          <p:cNvSpPr txBox="1">
            <a:spLocks noGrp="1"/>
          </p:cNvSpPr>
          <p:nvPr>
            <p:ph type="title"/>
          </p:nvPr>
        </p:nvSpPr>
        <p:spPr>
          <a:xfrm>
            <a:off x="6705600" y="302741"/>
            <a:ext cx="10972800" cy="10668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007FA3"/>
              </a:buClr>
              <a:buSzPts val="3400"/>
              <a:buFont typeface="Times New Roman"/>
              <a:buNone/>
              <a:defRPr sz="3400">
                <a:solidFill>
                  <a:srgbClr val="007FA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20578561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0315320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1_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09600" y="228600"/>
            <a:ext cx="10972800" cy="1066800"/>
          </a:xfrm>
        </p:spPr>
        <p:txBody>
          <a:bodyPr anchor="t"/>
          <a:lstStyle>
            <a:lvl1pPr>
              <a:defRPr sz="3400">
                <a:solidFill>
                  <a:srgbClr val="007FA3"/>
                </a:solidFill>
              </a:defRPr>
            </a:lvl1pPr>
          </a:lstStyle>
          <a:p>
            <a:r>
              <a:rPr lang="en-US"/>
              <a:t>Click to add figure number and title</a:t>
            </a:r>
          </a:p>
        </p:txBody>
      </p:sp>
      <p:sp>
        <p:nvSpPr>
          <p:cNvPr id="10" name="Text Placeholder 9"/>
          <p:cNvSpPr>
            <a:spLocks noGrp="1"/>
          </p:cNvSpPr>
          <p:nvPr>
            <p:ph type="body" sz="quarter" idx="13" hasCustomPrompt="1"/>
          </p:nvPr>
        </p:nvSpPr>
        <p:spPr>
          <a:xfrm>
            <a:off x="609600" y="5368160"/>
            <a:ext cx="109728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a:t>Click to add caption</a:t>
            </a:r>
          </a:p>
        </p:txBody>
      </p:sp>
      <p:sp>
        <p:nvSpPr>
          <p:cNvPr id="11" name="Footer Placeholder 2"/>
          <p:cNvSpPr>
            <a:spLocks noGrp="1"/>
          </p:cNvSpPr>
          <p:nvPr>
            <p:ph type="ftr" sz="quarter" idx="11"/>
          </p:nvPr>
        </p:nvSpPr>
        <p:spPr>
          <a:xfrm>
            <a:off x="125292" y="6172201"/>
            <a:ext cx="11460480" cy="235463"/>
          </a:xfrm>
        </p:spPr>
        <p:txBody>
          <a:bodyPr/>
          <a:lstStyle/>
          <a:p>
            <a:endParaRPr lang="en-US"/>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8/25/2024</a:t>
            </a:fld>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a:p>
        </p:txBody>
      </p:sp>
      <p:pic>
        <p:nvPicPr>
          <p:cNvPr id="9" name="Picture 8" descr="Pears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376790"/>
            <a:ext cx="1224000" cy="279915"/>
          </a:xfrm>
          <a:prstGeom prst="rect">
            <a:avLst/>
          </a:prstGeom>
        </p:spPr>
      </p:pic>
      <p:sp>
        <p:nvSpPr>
          <p:cNvPr id="14" name="TextBox 13"/>
          <p:cNvSpPr txBox="1"/>
          <p:nvPr/>
        </p:nvSpPr>
        <p:spPr>
          <a:xfrm>
            <a:off x="2133600" y="6429346"/>
            <a:ext cx="9550400" cy="276999"/>
          </a:xfrm>
          <a:prstGeom prst="rect">
            <a:avLst/>
          </a:prstGeom>
          <a:noFill/>
        </p:spPr>
        <p:txBody>
          <a:bodyPr wrap="square" rtlCol="0">
            <a:spAutoFit/>
          </a:bodyPr>
          <a:lstStyle/>
          <a:p>
            <a:pPr algn="r">
              <a:buClrTx/>
              <a:defRPr/>
            </a:pPr>
            <a:r>
              <a:rPr lang="en-US" altLang="en-US" sz="1200">
                <a:latin typeface="Verdana" panose="020B0604030504040204" pitchFamily="34" charset="0"/>
                <a:ea typeface="Verdana" panose="020B0604030504040204" pitchFamily="34" charset="0"/>
                <a:cs typeface="Verdana" panose="020B0604030504040204" pitchFamily="34" charset="0"/>
              </a:rPr>
              <a:t>Copyright © 2016, 2012, 2009 Pearson Education, Inc. All Rights Reserved</a:t>
            </a:r>
          </a:p>
        </p:txBody>
      </p:sp>
      <p:pic>
        <p:nvPicPr>
          <p:cNvPr id="5" name="Picture 4">
            <a:extLst>
              <a:ext uri="{FF2B5EF4-FFF2-40B4-BE49-F238E27FC236}">
                <a16:creationId xmlns:a16="http://schemas.microsoft.com/office/drawing/2014/main" id="{0A4472FA-CAB5-41AA-BE4C-8ADE90B5C92A}"/>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61974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21C62-AA0A-431A-8B20-5E6E0284BD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40ED5A-C2BE-499A-B721-F2932479BD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C51153-BF8B-4DE9-A96D-A1F4D1462160}"/>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5" name="Footer Placeholder 4">
            <a:extLst>
              <a:ext uri="{FF2B5EF4-FFF2-40B4-BE49-F238E27FC236}">
                <a16:creationId xmlns:a16="http://schemas.microsoft.com/office/drawing/2014/main" id="{B2299BAD-0BAB-4840-9B42-AB2CAD809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18630-D18C-42C9-AF9D-F54D52D231CF}"/>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6811670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125292" y="6172201"/>
            <a:ext cx="11460480" cy="2354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F6EFB-3F44-496C-A842-1E0B3D3B975A}" type="datetimeFigureOut">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8/25/2024</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0B2350-5261-4F5C-9DF5-EF0D264FC8D2}" type="slidenum">
              <a:rPr kumimoji="0" lang="en-US"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5031472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600201"/>
            <a:ext cx="10972800" cy="1066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609600" y="3200401"/>
            <a:ext cx="10972800" cy="990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125292" y="6172201"/>
            <a:ext cx="1146048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8/25/2024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609600" y="4876800"/>
            <a:ext cx="10972800" cy="1066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92081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2233432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1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p:spPr>
        <p:txBody>
          <a:bodyPr anchor="t"/>
          <a:lstStyle/>
          <a:p>
            <a:r>
              <a:rPr lang="en-US"/>
              <a:t>Click to edit Master title style</a:t>
            </a:r>
          </a:p>
        </p:txBody>
      </p:sp>
      <p:sp>
        <p:nvSpPr>
          <p:cNvPr id="7" name="Text Placeholder 6"/>
          <p:cNvSpPr>
            <a:spLocks noGrp="1"/>
          </p:cNvSpPr>
          <p:nvPr>
            <p:ph type="body" sz="quarter" idx="13" hasCustomPrompt="1"/>
          </p:nvPr>
        </p:nvSpPr>
        <p:spPr>
          <a:xfrm>
            <a:off x="609600" y="816430"/>
            <a:ext cx="109728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Add edition here</a:t>
            </a:r>
          </a:p>
        </p:txBody>
      </p:sp>
      <p:sp>
        <p:nvSpPr>
          <p:cNvPr id="9" name="Text Placeholder 8"/>
          <p:cNvSpPr>
            <a:spLocks noGrp="1"/>
          </p:cNvSpPr>
          <p:nvPr>
            <p:ph type="body" sz="quarter" idx="14" hasCustomPrompt="1"/>
          </p:nvPr>
        </p:nvSpPr>
        <p:spPr>
          <a:xfrm>
            <a:off x="6705600" y="1600202"/>
            <a:ext cx="48768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Chapter ##</a:t>
            </a:r>
          </a:p>
        </p:txBody>
      </p:sp>
      <p:sp>
        <p:nvSpPr>
          <p:cNvPr id="10" name="Text Placeholder 8"/>
          <p:cNvSpPr>
            <a:spLocks noGrp="1"/>
          </p:cNvSpPr>
          <p:nvPr>
            <p:ph type="body" sz="quarter" idx="15" hasCustomPrompt="1"/>
          </p:nvPr>
        </p:nvSpPr>
        <p:spPr>
          <a:xfrm>
            <a:off x="6705600" y="3200401"/>
            <a:ext cx="48768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Chapter title</a:t>
            </a:r>
          </a:p>
        </p:txBody>
      </p:sp>
      <p:sp>
        <p:nvSpPr>
          <p:cNvPr id="16" name="Footer Placeholder 2"/>
          <p:cNvSpPr>
            <a:spLocks noGrp="1"/>
          </p:cNvSpPr>
          <p:nvPr>
            <p:ph type="ftr" sz="quarter" idx="10"/>
          </p:nvPr>
        </p:nvSpPr>
        <p:spPr>
          <a:xfrm>
            <a:off x="125292" y="6165338"/>
            <a:ext cx="11460480" cy="235463"/>
          </a:xfrm>
        </p:spPr>
        <p:txBody>
          <a:bodyPr/>
          <a:lstStyle/>
          <a:p>
            <a:endParaRPr lang="en-US"/>
          </a:p>
        </p:txBody>
      </p:sp>
      <p:sp>
        <p:nvSpPr>
          <p:cNvPr id="4" name="Date Placeholder 3"/>
          <p:cNvSpPr>
            <a:spLocks noGrp="1"/>
          </p:cNvSpPr>
          <p:nvPr>
            <p:ph type="dt" sz="half" idx="11"/>
          </p:nvPr>
        </p:nvSpPr>
        <p:spPr/>
        <p:txBody>
          <a:bodyPr/>
          <a:lstStyle/>
          <a:p>
            <a:fld id="{A9DF6EFB-3F44-496C-A842-1E0B3D3B975A}" type="datetimeFigureOut">
              <a:rPr lang="en-US" smtClean="0"/>
              <a:pPr/>
              <a:t>8/25/2024</a:t>
            </a:fld>
            <a:endParaRPr lang="en-US"/>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a:p>
        </p:txBody>
      </p:sp>
      <p:sp>
        <p:nvSpPr>
          <p:cNvPr id="20" name="Text Placeholder 17"/>
          <p:cNvSpPr>
            <a:spLocks noGrp="1"/>
          </p:cNvSpPr>
          <p:nvPr>
            <p:ph type="body" sz="quarter" idx="16" hasCustomPrompt="1"/>
          </p:nvPr>
        </p:nvSpPr>
        <p:spPr>
          <a:xfrm>
            <a:off x="4064000" y="6529255"/>
            <a:ext cx="7823200" cy="187537"/>
          </a:xfrm>
        </p:spPr>
        <p:txBody>
          <a:bodyPr/>
          <a:lstStyle>
            <a:lvl1pPr marL="0" indent="0" algn="r">
              <a:buNone/>
              <a:defRPr sz="800" baseline="0"/>
            </a:lvl1pPr>
          </a:lstStyle>
          <a:p>
            <a:pPr lvl="0"/>
            <a:r>
              <a:rPr lang="en-US"/>
              <a:t>Click to add copyright line</a:t>
            </a:r>
            <a:endParaRPr lang="en-IN"/>
          </a:p>
        </p:txBody>
      </p:sp>
      <p:pic>
        <p:nvPicPr>
          <p:cNvPr id="12" name="Picture 11" descr="Pears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376790"/>
            <a:ext cx="1224000" cy="279915"/>
          </a:xfrm>
          <a:prstGeom prst="rect">
            <a:avLst/>
          </a:prstGeom>
        </p:spPr>
      </p:pic>
      <p:pic>
        <p:nvPicPr>
          <p:cNvPr id="3" name="Picture 2">
            <a:extLst>
              <a:ext uri="{FF2B5EF4-FFF2-40B4-BE49-F238E27FC236}">
                <a16:creationId xmlns:a16="http://schemas.microsoft.com/office/drawing/2014/main" id="{926E4422-6787-48D4-A7B3-9B6771F1F527}"/>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918059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609600" y="3962401"/>
            <a:ext cx="109728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1"/>
          </p:nvPr>
        </p:nvSpPr>
        <p:spPr>
          <a:xfrm>
            <a:off x="125292" y="6172201"/>
            <a:ext cx="11460480" cy="235463"/>
          </a:xfrm>
        </p:spPr>
        <p:txBody>
          <a:bodyPr/>
          <a:lstStyle/>
          <a:p>
            <a:endParaRPr lang="en-US"/>
          </a:p>
        </p:txBody>
      </p:sp>
      <p:sp>
        <p:nvSpPr>
          <p:cNvPr id="4" name="Date Placeholder 3"/>
          <p:cNvSpPr>
            <a:spLocks noGrp="1"/>
          </p:cNvSpPr>
          <p:nvPr>
            <p:ph type="dt" sz="half" idx="10"/>
          </p:nvPr>
        </p:nvSpPr>
        <p:spPr/>
        <p:txBody>
          <a:bodyPr/>
          <a:lstStyle/>
          <a:p>
            <a:fld id="{A9DF6EFB-3F44-496C-A842-1E0B3D3B975A}" type="datetimeFigureOut">
              <a:rPr lang="en-US" smtClean="0"/>
              <a:t>8/25/2024</a:t>
            </a:fld>
            <a:endParaRPr lang="en-US"/>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a:p>
        </p:txBody>
      </p:sp>
    </p:spTree>
    <p:extLst>
      <p:ext uri="{BB962C8B-B14F-4D97-AF65-F5344CB8AC3E}">
        <p14:creationId xmlns:p14="http://schemas.microsoft.com/office/powerpoint/2010/main" val="826741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609600" y="215372"/>
            <a:ext cx="10972800" cy="622828"/>
          </a:xfrm>
          <a:prstGeom prst="rect">
            <a:avLst/>
          </a:prstGeom>
        </p:spPr>
        <p:txBody>
          <a:bodyPr anchor="t"/>
          <a:lstStyle/>
          <a:p>
            <a:r>
              <a:rPr lang="en-US"/>
              <a:t>Click to edit Master title style</a:t>
            </a:r>
          </a:p>
        </p:txBody>
      </p:sp>
      <p:sp>
        <p:nvSpPr>
          <p:cNvPr id="7" name="Text Placeholder 6"/>
          <p:cNvSpPr>
            <a:spLocks noGrp="1"/>
          </p:cNvSpPr>
          <p:nvPr>
            <p:ph type="body" sz="quarter" idx="13" hasCustomPrompt="1"/>
          </p:nvPr>
        </p:nvSpPr>
        <p:spPr>
          <a:xfrm>
            <a:off x="609600" y="816430"/>
            <a:ext cx="10972800" cy="478970"/>
          </a:xfrm>
          <a:prstGeom prst="rect">
            <a:avLst/>
          </a:prstGeo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Add edition here</a:t>
            </a:r>
          </a:p>
        </p:txBody>
      </p:sp>
      <p:sp>
        <p:nvSpPr>
          <p:cNvPr id="9" name="Text Placeholder 8"/>
          <p:cNvSpPr>
            <a:spLocks noGrp="1"/>
          </p:cNvSpPr>
          <p:nvPr>
            <p:ph type="body" sz="quarter" idx="14" hasCustomPrompt="1"/>
          </p:nvPr>
        </p:nvSpPr>
        <p:spPr>
          <a:xfrm>
            <a:off x="6705600" y="1600202"/>
            <a:ext cx="4876800" cy="1600199"/>
          </a:xfrm>
          <a:prstGeom prst="rect">
            <a:avLst/>
          </a:prstGeo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a:t>Chapter ##</a:t>
            </a:r>
          </a:p>
        </p:txBody>
      </p:sp>
      <p:sp>
        <p:nvSpPr>
          <p:cNvPr id="10" name="Text Placeholder 8"/>
          <p:cNvSpPr>
            <a:spLocks noGrp="1"/>
          </p:cNvSpPr>
          <p:nvPr>
            <p:ph type="body" sz="quarter" idx="15" hasCustomPrompt="1"/>
          </p:nvPr>
        </p:nvSpPr>
        <p:spPr>
          <a:xfrm>
            <a:off x="6705600" y="3200401"/>
            <a:ext cx="4876800" cy="2925763"/>
          </a:xfrm>
          <a:prstGeom prst="rect">
            <a:avLst/>
          </a:prstGeo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a:t>Chapter title</a:t>
            </a:r>
          </a:p>
        </p:txBody>
      </p:sp>
      <p:sp>
        <p:nvSpPr>
          <p:cNvPr id="16" name="Footer Placeholder 2"/>
          <p:cNvSpPr>
            <a:spLocks noGrp="1"/>
          </p:cNvSpPr>
          <p:nvPr>
            <p:ph type="ftr" sz="quarter" idx="10"/>
          </p:nvPr>
        </p:nvSpPr>
        <p:spPr>
          <a:xfrm>
            <a:off x="125292" y="6165338"/>
            <a:ext cx="11460480" cy="235463"/>
          </a:xfrm>
          <a:prstGeom prst="rect">
            <a:avLst/>
          </a:prstGeom>
        </p:spPr>
        <p:txBody>
          <a:bodyPr/>
          <a:lstStyle/>
          <a:p>
            <a:endParaRPr lang="en-US"/>
          </a:p>
        </p:txBody>
      </p:sp>
      <p:sp>
        <p:nvSpPr>
          <p:cNvPr id="4" name="Date Placeholder 3"/>
          <p:cNvSpPr>
            <a:spLocks noGrp="1"/>
          </p:cNvSpPr>
          <p:nvPr>
            <p:ph type="dt" sz="half" idx="11"/>
          </p:nvPr>
        </p:nvSpPr>
        <p:spPr>
          <a:xfrm>
            <a:off x="8447617" y="113072"/>
            <a:ext cx="2844800" cy="182880"/>
          </a:xfrm>
          <a:prstGeom prst="rect">
            <a:avLst/>
          </a:prstGeom>
        </p:spPr>
        <p:txBody>
          <a:bodyPr/>
          <a:lstStyle/>
          <a:p>
            <a:fld id="{A9DF6EFB-3F44-496C-A842-1E0B3D3B975A}" type="datetimeFigureOut">
              <a:rPr lang="en-US" smtClean="0"/>
              <a:pPr/>
              <a:t>8/25/2024</a:t>
            </a:fld>
            <a:endParaRPr lang="en-US"/>
          </a:p>
        </p:txBody>
      </p:sp>
      <p:sp>
        <p:nvSpPr>
          <p:cNvPr id="5" name="Slide Number Placeholder 4"/>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pPr/>
              <a:t>‹#›</a:t>
            </a:fld>
            <a:endParaRPr lang="en-US"/>
          </a:p>
        </p:txBody>
      </p:sp>
      <p:sp>
        <p:nvSpPr>
          <p:cNvPr id="20" name="Text Placeholder 17"/>
          <p:cNvSpPr>
            <a:spLocks noGrp="1"/>
          </p:cNvSpPr>
          <p:nvPr>
            <p:ph type="body" sz="quarter" idx="16" hasCustomPrompt="1"/>
          </p:nvPr>
        </p:nvSpPr>
        <p:spPr>
          <a:xfrm>
            <a:off x="4064000" y="6529255"/>
            <a:ext cx="7823200" cy="187537"/>
          </a:xfrm>
          <a:prstGeom prst="rect">
            <a:avLst/>
          </a:prstGeom>
        </p:spPr>
        <p:txBody>
          <a:bodyPr/>
          <a:lstStyle>
            <a:lvl1pPr marL="0" indent="0" algn="r">
              <a:buNone/>
              <a:defRPr sz="800" baseline="0"/>
            </a:lvl1pPr>
          </a:lstStyle>
          <a:p>
            <a:pPr lvl="0"/>
            <a:r>
              <a:rPr lang="en-US"/>
              <a:t>Click to add copyright line</a:t>
            </a:r>
            <a:endParaRPr lang="en-IN"/>
          </a:p>
        </p:txBody>
      </p:sp>
      <p:pic>
        <p:nvPicPr>
          <p:cNvPr id="12" name="Picture 11" descr="Pearson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6376790"/>
            <a:ext cx="1224000" cy="279915"/>
          </a:xfrm>
          <a:prstGeom prst="rect">
            <a:avLst/>
          </a:prstGeom>
        </p:spPr>
      </p:pic>
      <p:pic>
        <p:nvPicPr>
          <p:cNvPr id="14" name="Picture 13">
            <a:extLst>
              <a:ext uri="{FF2B5EF4-FFF2-40B4-BE49-F238E27FC236}">
                <a16:creationId xmlns:a16="http://schemas.microsoft.com/office/drawing/2014/main" id="{C00E810A-2B53-42D0-B7C0-BE402D8A91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280" y="5944706"/>
            <a:ext cx="7130642" cy="623108"/>
          </a:xfrm>
          <a:prstGeom prst="rect">
            <a:avLst/>
          </a:prstGeom>
        </p:spPr>
      </p:pic>
      <p:pic>
        <p:nvPicPr>
          <p:cNvPr id="3" name="Picture 2">
            <a:extLst>
              <a:ext uri="{FF2B5EF4-FFF2-40B4-BE49-F238E27FC236}">
                <a16:creationId xmlns:a16="http://schemas.microsoft.com/office/drawing/2014/main" id="{54B6F59E-E2F5-448A-AD2C-459B3E741C3F}"/>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11933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622828"/>
          </a:xfrm>
          <a:prstGeom prst="rect">
            <a:avLst/>
          </a:prstGeom>
        </p:spPr>
        <p:txBody>
          <a:bodyPr anchor="t"/>
          <a:lstStyle/>
          <a:p>
            <a:r>
              <a:rPr lang="en-US"/>
              <a:t>Click to edit Master title style</a:t>
            </a:r>
          </a:p>
        </p:txBody>
      </p:sp>
      <p:sp>
        <p:nvSpPr>
          <p:cNvPr id="7" name="Learning Objectives Placeholder 6"/>
          <p:cNvSpPr>
            <a:spLocks noGrp="1"/>
          </p:cNvSpPr>
          <p:nvPr>
            <p:ph type="body" sz="quarter" idx="13" hasCustomPrompt="1"/>
          </p:nvPr>
        </p:nvSpPr>
        <p:spPr>
          <a:xfrm>
            <a:off x="609600" y="816430"/>
            <a:ext cx="10972800" cy="402770"/>
          </a:xfrm>
          <a:prstGeom prst="rect">
            <a:avLst/>
          </a:prstGeo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a:t>Click to add Learning Objective(s)</a:t>
            </a:r>
          </a:p>
        </p:txBody>
      </p:sp>
      <p:sp>
        <p:nvSpPr>
          <p:cNvPr id="9" name="Content Placeholder 8"/>
          <p:cNvSpPr>
            <a:spLocks noGrp="1"/>
          </p:cNvSpPr>
          <p:nvPr>
            <p:ph sz="quarter" idx="14"/>
          </p:nvPr>
        </p:nvSpPr>
        <p:spPr>
          <a:xfrm>
            <a:off x="609600" y="1600201"/>
            <a:ext cx="10972800" cy="4525963"/>
          </a:xfrm>
          <a:prstGeom prst="rect">
            <a:avLst/>
          </a:prstGeo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2" name="Footer Placeholder 2"/>
          <p:cNvSpPr>
            <a:spLocks noGrp="1"/>
          </p:cNvSpPr>
          <p:nvPr>
            <p:ph type="ftr" sz="quarter" idx="10"/>
          </p:nvPr>
        </p:nvSpPr>
        <p:spPr>
          <a:xfrm>
            <a:off x="125292" y="6172201"/>
            <a:ext cx="11460480" cy="235463"/>
          </a:xfrm>
          <a:prstGeom prst="rect">
            <a:avLst/>
          </a:prstGeom>
        </p:spPr>
        <p:txBody>
          <a:bodyPr/>
          <a:lstStyle/>
          <a:p>
            <a:endParaRPr lang="en-US"/>
          </a:p>
        </p:txBody>
      </p:sp>
      <p:sp>
        <p:nvSpPr>
          <p:cNvPr id="4" name="Date Placeholder 3"/>
          <p:cNvSpPr>
            <a:spLocks noGrp="1"/>
          </p:cNvSpPr>
          <p:nvPr>
            <p:ph type="dt" sz="half" idx="11"/>
          </p:nvPr>
        </p:nvSpPr>
        <p:spPr>
          <a:xfrm>
            <a:off x="8447617" y="113072"/>
            <a:ext cx="2844800" cy="182880"/>
          </a:xfrm>
          <a:prstGeom prst="rect">
            <a:avLst/>
          </a:prstGeom>
        </p:spPr>
        <p:txBody>
          <a:bodyPr/>
          <a:lstStyle/>
          <a:p>
            <a:fld id="{A9DF6EFB-3F44-496C-A842-1E0B3D3B975A}" type="datetimeFigureOut">
              <a:rPr lang="en-US" smtClean="0"/>
              <a:pPr/>
              <a:t>8/25/2024</a:t>
            </a:fld>
            <a:endParaRPr lang="en-US"/>
          </a:p>
        </p:txBody>
      </p:sp>
      <p:sp>
        <p:nvSpPr>
          <p:cNvPr id="5" name="Slide Number Placeholder 4"/>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pPr/>
              <a:t>‹#›</a:t>
            </a:fld>
            <a:endParaRPr lang="en-US"/>
          </a:p>
        </p:txBody>
      </p:sp>
    </p:spTree>
    <p:extLst>
      <p:ext uri="{BB962C8B-B14F-4D97-AF65-F5344CB8AC3E}">
        <p14:creationId xmlns:p14="http://schemas.microsoft.com/office/powerpoint/2010/main" val="4199273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109728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6" name="Footer Placeholder 4"/>
          <p:cNvSpPr>
            <a:spLocks noGrp="1"/>
          </p:cNvSpPr>
          <p:nvPr>
            <p:ph type="ftr" sz="quarter" idx="11"/>
          </p:nvPr>
        </p:nvSpPr>
        <p:spPr>
          <a:xfrm>
            <a:off x="125292" y="6172201"/>
            <a:ext cx="11460480" cy="235463"/>
          </a:xfrm>
          <a:prstGeom prst="rect">
            <a:avLst/>
          </a:prstGeom>
        </p:spPr>
        <p:txBody>
          <a:bodyPr/>
          <a:lstStyle/>
          <a:p>
            <a:endParaRPr lang="en-US"/>
          </a:p>
        </p:txBody>
      </p:sp>
      <p:sp>
        <p:nvSpPr>
          <p:cNvPr id="9" name="Date Placeholder 3"/>
          <p:cNvSpPr>
            <a:spLocks noGrp="1"/>
          </p:cNvSpPr>
          <p:nvPr>
            <p:ph type="dt" sz="half" idx="10"/>
          </p:nvPr>
        </p:nvSpPr>
        <p:spPr>
          <a:xfrm>
            <a:off x="8447617" y="113072"/>
            <a:ext cx="2844800" cy="182880"/>
          </a:xfrm>
          <a:prstGeom prst="rect">
            <a:avLst/>
          </a:prstGeom>
        </p:spPr>
        <p:txBody>
          <a:bodyPr/>
          <a:lstStyle/>
          <a:p>
            <a:fld id="{A9DF6EFB-3F44-496C-A842-1E0B3D3B975A}" type="datetimeFigureOut">
              <a:rPr lang="en-US" smtClean="0"/>
              <a:pPr/>
              <a:t>8/25/2024</a:t>
            </a:fld>
            <a:endParaRPr lang="en-US"/>
          </a:p>
        </p:txBody>
      </p:sp>
      <p:sp>
        <p:nvSpPr>
          <p:cNvPr id="10" name="Slide Number Placeholder 5"/>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pPr/>
              <a:t>‹#›</a:t>
            </a:fld>
            <a:endParaRPr lang="en-US"/>
          </a:p>
        </p:txBody>
      </p:sp>
    </p:spTree>
    <p:extLst>
      <p:ext uri="{BB962C8B-B14F-4D97-AF65-F5344CB8AC3E}">
        <p14:creationId xmlns:p14="http://schemas.microsoft.com/office/powerpoint/2010/main" val="7141561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5_Learning Objectives">
    <p:spTree>
      <p:nvGrpSpPr>
        <p:cNvPr id="1" name=""/>
        <p:cNvGrpSpPr/>
        <p:nvPr/>
      </p:nvGrpSpPr>
      <p:grpSpPr>
        <a:xfrm>
          <a:off x="0" y="0"/>
          <a:ext cx="0" cy="0"/>
          <a:chOff x="0" y="0"/>
          <a:chExt cx="0" cy="0"/>
        </a:xfrm>
      </p:grpSpPr>
      <p:sp>
        <p:nvSpPr>
          <p:cNvPr id="8" name="Title 7"/>
          <p:cNvSpPr>
            <a:spLocks noGrp="1"/>
          </p:cNvSpPr>
          <p:nvPr>
            <p:ph type="title"/>
          </p:nvPr>
        </p:nvSpPr>
        <p:spPr>
          <a:xfrm>
            <a:off x="609600" y="215372"/>
            <a:ext cx="10972800" cy="109728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
        <p:nvSpPr>
          <p:cNvPr id="10" name="Footer Placeholder 4"/>
          <p:cNvSpPr>
            <a:spLocks noGrp="1"/>
          </p:cNvSpPr>
          <p:nvPr>
            <p:ph type="ftr" sz="quarter" idx="11"/>
          </p:nvPr>
        </p:nvSpPr>
        <p:spPr>
          <a:xfrm>
            <a:off x="125292" y="6172201"/>
            <a:ext cx="11460480" cy="235463"/>
          </a:xfrm>
          <a:prstGeom prst="rect">
            <a:avLst/>
          </a:prstGeom>
        </p:spPr>
        <p:txBody>
          <a:bodyPr/>
          <a:lstStyle/>
          <a:p>
            <a:endParaRPr lang="en-US"/>
          </a:p>
        </p:txBody>
      </p:sp>
      <p:sp>
        <p:nvSpPr>
          <p:cNvPr id="4" name="Date Placeholder 3"/>
          <p:cNvSpPr>
            <a:spLocks noGrp="1"/>
          </p:cNvSpPr>
          <p:nvPr>
            <p:ph type="dt" sz="half" idx="10"/>
          </p:nvPr>
        </p:nvSpPr>
        <p:spPr>
          <a:xfrm>
            <a:off x="8447617" y="113072"/>
            <a:ext cx="2844800" cy="182880"/>
          </a:xfrm>
          <a:prstGeom prst="rect">
            <a:avLst/>
          </a:prstGeom>
        </p:spPr>
        <p:txBody>
          <a:bodyPr/>
          <a:lstStyle/>
          <a:p>
            <a:fld id="{A9DF6EFB-3F44-496C-A842-1E0B3D3B975A}" type="datetimeFigureOut">
              <a:rPr lang="en-US" smtClean="0"/>
              <a:t>8/25/2024</a:t>
            </a:fld>
            <a:endParaRPr lang="en-US"/>
          </a:p>
        </p:txBody>
      </p:sp>
      <p:sp>
        <p:nvSpPr>
          <p:cNvPr id="6" name="Slide Number Placeholder 5"/>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t>‹#›</a:t>
            </a:fld>
            <a:endParaRPr lang="en-US"/>
          </a:p>
        </p:txBody>
      </p:sp>
    </p:spTree>
    <p:extLst>
      <p:ext uri="{BB962C8B-B14F-4D97-AF65-F5344CB8AC3E}">
        <p14:creationId xmlns:p14="http://schemas.microsoft.com/office/powerpoint/2010/main" val="10414991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Title 6"/>
          <p:cNvSpPr>
            <a:spLocks noGrp="1"/>
          </p:cNvSpPr>
          <p:nvPr>
            <p:ph type="title"/>
          </p:nvPr>
        </p:nvSpPr>
        <p:spPr>
          <a:xfrm>
            <a:off x="609600" y="215372"/>
            <a:ext cx="10972800" cy="1097280"/>
          </a:xfrm>
          <a:prstGeom prst="rect">
            <a:avLst/>
          </a:prstGeom>
        </p:spPr>
        <p:txBody>
          <a:bodyPr/>
          <a:lstStyle/>
          <a:p>
            <a:r>
              <a:rPr lang="en-US"/>
              <a:t>Click to edit Master title style</a:t>
            </a:r>
          </a:p>
        </p:txBody>
      </p:sp>
      <p:sp>
        <p:nvSpPr>
          <p:cNvPr id="9" name="Footer Placeholder 3"/>
          <p:cNvSpPr>
            <a:spLocks noGrp="1"/>
          </p:cNvSpPr>
          <p:nvPr>
            <p:ph type="ftr" sz="quarter" idx="11"/>
          </p:nvPr>
        </p:nvSpPr>
        <p:spPr>
          <a:xfrm>
            <a:off x="125292" y="6172201"/>
            <a:ext cx="11460480" cy="235463"/>
          </a:xfrm>
          <a:prstGeom prst="rect">
            <a:avLst/>
          </a:prstGeom>
        </p:spPr>
        <p:txBody>
          <a:bodyPr/>
          <a:lstStyle/>
          <a:p>
            <a:endParaRPr lang="en-US"/>
          </a:p>
        </p:txBody>
      </p:sp>
      <p:sp>
        <p:nvSpPr>
          <p:cNvPr id="3" name="Date Placeholder 2"/>
          <p:cNvSpPr>
            <a:spLocks noGrp="1"/>
          </p:cNvSpPr>
          <p:nvPr>
            <p:ph type="dt" sz="half" idx="10"/>
          </p:nvPr>
        </p:nvSpPr>
        <p:spPr>
          <a:xfrm>
            <a:off x="8447617" y="113072"/>
            <a:ext cx="2844800" cy="182880"/>
          </a:xfrm>
          <a:prstGeom prst="rect">
            <a:avLst/>
          </a:prstGeom>
        </p:spPr>
        <p:txBody>
          <a:bodyPr/>
          <a:lstStyle/>
          <a:p>
            <a:fld id="{A9DF6EFB-3F44-496C-A842-1E0B3D3B975A}" type="datetimeFigureOut">
              <a:rPr lang="en-US" smtClean="0"/>
              <a:t>8/25/2024</a:t>
            </a:fld>
            <a:endParaRPr lang="en-US"/>
          </a:p>
        </p:txBody>
      </p:sp>
      <p:sp>
        <p:nvSpPr>
          <p:cNvPr id="5" name="Slide Number Placeholder 4"/>
          <p:cNvSpPr>
            <a:spLocks noGrp="1"/>
          </p:cNvSpPr>
          <p:nvPr>
            <p:ph type="sldNum" sz="quarter" idx="12"/>
          </p:nvPr>
        </p:nvSpPr>
        <p:spPr>
          <a:xfrm>
            <a:off x="11292417" y="113072"/>
            <a:ext cx="735711" cy="182880"/>
          </a:xfrm>
          <a:prstGeom prst="rect">
            <a:avLst/>
          </a:prstGeom>
        </p:spPr>
        <p:txBody>
          <a:bodyPr/>
          <a:lstStyle/>
          <a:p>
            <a:fld id="{200B2350-5261-4F5C-9DF5-EF0D264FC8D2}" type="slidenum">
              <a:rPr lang="en-US" smtClean="0"/>
              <a:t>‹#›</a:t>
            </a:fld>
            <a:endParaRPr lang="en-US"/>
          </a:p>
        </p:txBody>
      </p:sp>
    </p:spTree>
    <p:extLst>
      <p:ext uri="{BB962C8B-B14F-4D97-AF65-F5344CB8AC3E}">
        <p14:creationId xmlns:p14="http://schemas.microsoft.com/office/powerpoint/2010/main" val="243172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ECE5-D9C3-4C45-B7A1-FE43A9336E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3470F8-8EAC-435C-B876-16CFB0F249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20B5FF-9BDE-4A32-8DAD-6923060042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368070-2D0A-4D11-93A0-193C376D51BE}"/>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6" name="Footer Placeholder 5">
            <a:extLst>
              <a:ext uri="{FF2B5EF4-FFF2-40B4-BE49-F238E27FC236}">
                <a16:creationId xmlns:a16="http://schemas.microsoft.com/office/drawing/2014/main" id="{E28D898E-5111-473B-9BCC-65657C059E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FA933-534C-41C2-868C-0FC61BC78A6A}"/>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4802329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447617" y="113072"/>
            <a:ext cx="2844800" cy="182880"/>
          </a:xfrm>
          <a:prstGeom prst="rect">
            <a:avLst/>
          </a:prstGeom>
        </p:spPr>
        <p:txBody>
          <a:bodyPr/>
          <a:lstStyle>
            <a:lvl1pPr>
              <a:defRPr>
                <a:solidFill>
                  <a:schemeClr val="tx1"/>
                </a:solidFill>
              </a:defRPr>
            </a:lvl1pPr>
          </a:lstStyle>
          <a:p>
            <a:fld id="{A9DF6EFB-3F44-496C-A842-1E0B3D3B975A}" type="datetimeFigureOut">
              <a:rPr lang="en-US" smtClean="0"/>
              <a:pPr/>
              <a:t>8/25/2024</a:t>
            </a:fld>
            <a:endParaRPr lang="en-US"/>
          </a:p>
        </p:txBody>
      </p:sp>
      <p:sp>
        <p:nvSpPr>
          <p:cNvPr id="4" name="Slide Number Placeholder 3"/>
          <p:cNvSpPr>
            <a:spLocks noGrp="1"/>
          </p:cNvSpPr>
          <p:nvPr>
            <p:ph type="sldNum" sz="quarter" idx="12"/>
          </p:nvPr>
        </p:nvSpPr>
        <p:spPr>
          <a:xfrm>
            <a:off x="11292417" y="113072"/>
            <a:ext cx="735711" cy="182880"/>
          </a:xfrm>
          <a:prstGeom prst="rect">
            <a:avLst/>
          </a:prstGeom>
        </p:spPr>
        <p:txBody>
          <a:bodyPr/>
          <a:lstStyle>
            <a:lvl1pPr>
              <a:defRPr>
                <a:solidFill>
                  <a:schemeClr val="tx1"/>
                </a:solidFill>
              </a:defRPr>
            </a:lvl1pPr>
          </a:lstStyle>
          <a:p>
            <a:fld id="{200B2350-5261-4F5C-9DF5-EF0D264FC8D2}" type="slidenum">
              <a:rPr lang="en-US" smtClean="0"/>
              <a:pPr/>
              <a:t>‹#›</a:t>
            </a:fld>
            <a:endParaRPr lang="en-US"/>
          </a:p>
        </p:txBody>
      </p:sp>
      <p:pic>
        <p:nvPicPr>
          <p:cNvPr id="6" name="Picture 5">
            <a:extLst>
              <a:ext uri="{FF2B5EF4-FFF2-40B4-BE49-F238E27FC236}">
                <a16:creationId xmlns:a16="http://schemas.microsoft.com/office/drawing/2014/main" id="{580763B1-2ADB-41F5-8487-ED12C808E91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64702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0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35762378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12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3401371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4_Learning Objective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8"/>
            <a:r>
              <a:rPr lang="en-US"/>
              <a:t>Ninth</a:t>
            </a:r>
          </a:p>
        </p:txBody>
      </p:sp>
    </p:spTree>
    <p:extLst>
      <p:ext uri="{BB962C8B-B14F-4D97-AF65-F5344CB8AC3E}">
        <p14:creationId xmlns:p14="http://schemas.microsoft.com/office/powerpoint/2010/main" val="4254309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72194-17AD-45FD-A3F6-05E05A7E5C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1E3BE8-7A70-4F0C-A1BA-297BD235D3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2375D8-BB1A-4774-91A1-DD52A35473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060A6-2DA5-494D-ACDB-6C244FBE5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EDA876-E0D4-46F4-B2B3-E5D973E5DA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94B441-35B2-4C5A-A662-4AB27C46EEB6}"/>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8" name="Footer Placeholder 7">
            <a:extLst>
              <a:ext uri="{FF2B5EF4-FFF2-40B4-BE49-F238E27FC236}">
                <a16:creationId xmlns:a16="http://schemas.microsoft.com/office/drawing/2014/main" id="{EE8E8C6F-AD1A-424C-968B-7C1D6AD7DD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CBC014-A886-48C4-82CB-BD8AAECE3126}"/>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2188054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4D1DB-AA32-4E99-AF4D-BD56770C50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1FFEE0F-31DF-4846-A31A-20E845F1E942}"/>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4" name="Footer Placeholder 3">
            <a:extLst>
              <a:ext uri="{FF2B5EF4-FFF2-40B4-BE49-F238E27FC236}">
                <a16:creationId xmlns:a16="http://schemas.microsoft.com/office/drawing/2014/main" id="{8B6B649C-FC12-4199-BC06-76DAAEF815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CE05D0-7E6D-45E9-A170-5867192160F1}"/>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152836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1E70D-5395-4C05-AAF3-98F1794AD78D}"/>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3" name="Footer Placeholder 2">
            <a:extLst>
              <a:ext uri="{FF2B5EF4-FFF2-40B4-BE49-F238E27FC236}">
                <a16:creationId xmlns:a16="http://schemas.microsoft.com/office/drawing/2014/main" id="{BDCB24A8-392A-43BD-8E15-430DCF4E12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332B67-356F-4220-A111-B3061AB87E15}"/>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3366986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E599-89BA-4FC2-9E2E-2FAAB44664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5CC43B-2AF5-480D-9546-FC0B98311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47E6D3-9EB7-4C3E-BB11-043B2BE25B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1A20AD-5291-4ABA-BE95-00333711D858}"/>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6" name="Footer Placeholder 5">
            <a:extLst>
              <a:ext uri="{FF2B5EF4-FFF2-40B4-BE49-F238E27FC236}">
                <a16:creationId xmlns:a16="http://schemas.microsoft.com/office/drawing/2014/main" id="{19B6315D-83B7-482B-A412-A5CF6D714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9EE159-00F9-49F9-B7CC-FA5880B96818}"/>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4030182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F3085-6115-4542-9CEC-A36AA72FF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9851B8-9660-4EA9-A4C7-4552F937EE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39AFC9-A63B-4BFF-AD49-CA5E7A9C6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6B165-4CFB-4678-AF63-B62C80A8BB20}"/>
              </a:ext>
            </a:extLst>
          </p:cNvPr>
          <p:cNvSpPr>
            <a:spLocks noGrp="1"/>
          </p:cNvSpPr>
          <p:nvPr>
            <p:ph type="dt" sz="half" idx="10"/>
          </p:nvPr>
        </p:nvSpPr>
        <p:spPr/>
        <p:txBody>
          <a:bodyPr/>
          <a:lstStyle/>
          <a:p>
            <a:fld id="{77674407-D371-41A3-9D06-88FA1CB16FA3}" type="datetimeFigureOut">
              <a:rPr lang="en-US" smtClean="0"/>
              <a:t>8/25/2024</a:t>
            </a:fld>
            <a:endParaRPr lang="en-US"/>
          </a:p>
        </p:txBody>
      </p:sp>
      <p:sp>
        <p:nvSpPr>
          <p:cNvPr id="6" name="Footer Placeholder 5">
            <a:extLst>
              <a:ext uri="{FF2B5EF4-FFF2-40B4-BE49-F238E27FC236}">
                <a16:creationId xmlns:a16="http://schemas.microsoft.com/office/drawing/2014/main" id="{BD9B5476-BB7E-4E68-90F7-3FBEC3CFDA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40FEDB-50D5-40D9-BF8B-2D5312483D4B}"/>
              </a:ext>
            </a:extLst>
          </p:cNvPr>
          <p:cNvSpPr>
            <a:spLocks noGrp="1"/>
          </p:cNvSpPr>
          <p:nvPr>
            <p:ph type="sldNum" sz="quarter" idx="12"/>
          </p:nvPr>
        </p:nvSpPr>
        <p:spPr/>
        <p:txBody>
          <a:bodyPr/>
          <a:lstStyle/>
          <a:p>
            <a:fld id="{EF959825-96D7-4E8F-93D1-12AE9B146524}" type="slidenum">
              <a:rPr lang="en-US" smtClean="0"/>
              <a:t>‹#›</a:t>
            </a:fld>
            <a:endParaRPr lang="en-US"/>
          </a:p>
        </p:txBody>
      </p:sp>
    </p:spTree>
    <p:extLst>
      <p:ext uri="{BB962C8B-B14F-4D97-AF65-F5344CB8AC3E}">
        <p14:creationId xmlns:p14="http://schemas.microsoft.com/office/powerpoint/2010/main" val="158785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image" Target="../media/image1.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8A26EB-971C-4EF4-B822-4ABEA6A34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95B05-4D96-4412-9E93-B095876522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BBB27-FDDB-4BFB-B725-709B231845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74407-D371-41A3-9D06-88FA1CB16FA3}" type="datetimeFigureOut">
              <a:rPr lang="en-US" smtClean="0"/>
              <a:t>8/25/2024</a:t>
            </a:fld>
            <a:endParaRPr lang="en-US"/>
          </a:p>
        </p:txBody>
      </p:sp>
      <p:sp>
        <p:nvSpPr>
          <p:cNvPr id="5" name="Footer Placeholder 4">
            <a:extLst>
              <a:ext uri="{FF2B5EF4-FFF2-40B4-BE49-F238E27FC236}">
                <a16:creationId xmlns:a16="http://schemas.microsoft.com/office/drawing/2014/main" id="{5528D1E8-07B4-4D01-96F6-C1B477146D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127B29-232C-45B5-8BD1-9E5CE0BB47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59825-96D7-4E8F-93D1-12AE9B146524}" type="slidenum">
              <a:rPr lang="en-US" smtClean="0"/>
              <a:t>‹#›</a:t>
            </a:fld>
            <a:endParaRPr lang="en-US"/>
          </a:p>
        </p:txBody>
      </p:sp>
      <p:pic>
        <p:nvPicPr>
          <p:cNvPr id="9" name="Picture 8">
            <a:extLst>
              <a:ext uri="{FF2B5EF4-FFF2-40B4-BE49-F238E27FC236}">
                <a16:creationId xmlns:a16="http://schemas.microsoft.com/office/drawing/2014/main" id="{1295883E-2D6D-4E3A-BF26-BB16A20FF5D0}"/>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556862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36F02-B6CC-4ABB-A292-245A71D8D899}" type="datetimeFigureOut">
              <a:rPr lang="en-US" smtClean="0"/>
              <a:t>8/25/2024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893CC6-DDFC-4AF8-A33F-FAB58110DDB1}" type="slidenum">
              <a:rPr lang="en-US" smtClean="0"/>
              <a:t>‹#›</a:t>
            </a:fld>
            <a:endParaRPr lang="en-US"/>
          </a:p>
        </p:txBody>
      </p:sp>
      <p:pic>
        <p:nvPicPr>
          <p:cNvPr id="9" name="Picture 8">
            <a:extLst>
              <a:ext uri="{FF2B5EF4-FFF2-40B4-BE49-F238E27FC236}">
                <a16:creationId xmlns:a16="http://schemas.microsoft.com/office/drawing/2014/main" id="{47C5B9E9-0C71-4715-A2EB-F316AE360CDD}"/>
              </a:ext>
            </a:extLst>
          </p:cNvPr>
          <p:cNvPicPr>
            <a:picLocks noChangeAspect="1"/>
          </p:cNvPicPr>
          <p:nvPr userDrawn="1"/>
        </p:nvPicPr>
        <p:blipFill>
          <a:blip r:embed="rId34"/>
          <a:stretch>
            <a:fillRect/>
          </a:stretch>
        </p:blipFill>
        <p:spPr>
          <a:xfrm>
            <a:off x="0" y="0"/>
            <a:ext cx="12192000" cy="6858000"/>
          </a:xfrm>
          <a:prstGeom prst="rect">
            <a:avLst/>
          </a:prstGeom>
        </p:spPr>
      </p:pic>
    </p:spTree>
    <p:extLst>
      <p:ext uri="{BB962C8B-B14F-4D97-AF65-F5344CB8AC3E}">
        <p14:creationId xmlns:p14="http://schemas.microsoft.com/office/powerpoint/2010/main" val="290563761"/>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 Id="rId5" Type="http://schemas.openxmlformats.org/officeDocument/2006/relationships/image" Target="../media/image12.emf"/><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 Id="rId5" Type="http://schemas.openxmlformats.org/officeDocument/2006/relationships/image" Target="../media/image16.emf"/><Relationship Id="rId4" Type="http://schemas.openxmlformats.org/officeDocument/2006/relationships/image" Target="../media/image15.emf"/></Relationships>
</file>

<file path=ppt/slides/_rels/slide5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92.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93.png"/><Relationship Id="rId7" Type="http://schemas.openxmlformats.org/officeDocument/2006/relationships/diagramColors" Target="../diagrams/colors7.xm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emf"/></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7">
            <a:extLst>
              <a:ext uri="{FF2B5EF4-FFF2-40B4-BE49-F238E27FC236}">
                <a16:creationId xmlns:a16="http://schemas.microsoft.com/office/drawing/2014/main" id="{47C589E6-9204-4F2A-8F08-73368C864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F132544-078E-4DEF-8854-E118DD9286D0}"/>
              </a:ext>
            </a:extLst>
          </p:cNvPr>
          <p:cNvSpPr txBox="1"/>
          <p:nvPr/>
        </p:nvSpPr>
        <p:spPr>
          <a:xfrm>
            <a:off x="2130803" y="3540154"/>
            <a:ext cx="6108422" cy="830997"/>
          </a:xfrm>
          <a:prstGeom prst="rect">
            <a:avLst/>
          </a:prstGeom>
          <a:noFill/>
        </p:spPr>
        <p:txBody>
          <a:bodyPr wrap="square" rtlCol="0">
            <a:spAutoFit/>
          </a:bodyPr>
          <a:lstStyle/>
          <a:p>
            <a:r>
              <a:rPr lang="en-US" sz="4800" dirty="0">
                <a:solidFill>
                  <a:schemeClr val="bg1"/>
                </a:solidFill>
                <a:latin typeface="Book Antiqua" panose="02040602050305030304" pitchFamily="18" charset="0"/>
              </a:rPr>
              <a:t>Strategic marketing</a:t>
            </a:r>
          </a:p>
        </p:txBody>
      </p:sp>
    </p:spTree>
    <p:extLst>
      <p:ext uri="{BB962C8B-B14F-4D97-AF65-F5344CB8AC3E}">
        <p14:creationId xmlns:p14="http://schemas.microsoft.com/office/powerpoint/2010/main" val="1144492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2F2B2D-691F-4045-BECB-793CB98217E6}"/>
              </a:ext>
            </a:extLst>
          </p:cNvPr>
          <p:cNvPicPr>
            <a:picLocks noChangeAspect="1"/>
          </p:cNvPicPr>
          <p:nvPr/>
        </p:nvPicPr>
        <p:blipFill>
          <a:blip r:embed="rId2"/>
          <a:stretch>
            <a:fillRect/>
          </a:stretch>
        </p:blipFill>
        <p:spPr>
          <a:xfrm>
            <a:off x="281789" y="1636295"/>
            <a:ext cx="11782425" cy="4188042"/>
          </a:xfrm>
          <a:prstGeom prst="rect">
            <a:avLst/>
          </a:prstGeom>
        </p:spPr>
      </p:pic>
    </p:spTree>
    <p:extLst>
      <p:ext uri="{BB962C8B-B14F-4D97-AF65-F5344CB8AC3E}">
        <p14:creationId xmlns:p14="http://schemas.microsoft.com/office/powerpoint/2010/main" val="396747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DC856C-4634-4D7E-AB91-13C095B72477}"/>
              </a:ext>
            </a:extLst>
          </p:cNvPr>
          <p:cNvPicPr>
            <a:picLocks noChangeAspect="1"/>
          </p:cNvPicPr>
          <p:nvPr/>
        </p:nvPicPr>
        <p:blipFill>
          <a:blip r:embed="rId2"/>
          <a:stretch>
            <a:fillRect/>
          </a:stretch>
        </p:blipFill>
        <p:spPr>
          <a:xfrm>
            <a:off x="119062" y="1270534"/>
            <a:ext cx="11953875" cy="4610501"/>
          </a:xfrm>
          <a:prstGeom prst="rect">
            <a:avLst/>
          </a:prstGeom>
        </p:spPr>
      </p:pic>
    </p:spTree>
    <p:extLst>
      <p:ext uri="{BB962C8B-B14F-4D97-AF65-F5344CB8AC3E}">
        <p14:creationId xmlns:p14="http://schemas.microsoft.com/office/powerpoint/2010/main" val="876926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F63487-AEF3-4032-9B33-9D00C3C497D7}"/>
              </a:ext>
            </a:extLst>
          </p:cNvPr>
          <p:cNvPicPr>
            <a:picLocks noChangeAspect="1"/>
          </p:cNvPicPr>
          <p:nvPr/>
        </p:nvPicPr>
        <p:blipFill>
          <a:blip r:embed="rId2"/>
          <a:stretch>
            <a:fillRect/>
          </a:stretch>
        </p:blipFill>
        <p:spPr>
          <a:xfrm>
            <a:off x="0" y="1551254"/>
            <a:ext cx="12192000" cy="3755492"/>
          </a:xfrm>
          <a:prstGeom prst="rect">
            <a:avLst/>
          </a:prstGeom>
        </p:spPr>
      </p:pic>
    </p:spTree>
    <p:extLst>
      <p:ext uri="{BB962C8B-B14F-4D97-AF65-F5344CB8AC3E}">
        <p14:creationId xmlns:p14="http://schemas.microsoft.com/office/powerpoint/2010/main" val="976804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9B8341-432A-448F-A99B-2645FCCB90CB}"/>
              </a:ext>
            </a:extLst>
          </p:cNvPr>
          <p:cNvPicPr>
            <a:picLocks noChangeAspect="1"/>
          </p:cNvPicPr>
          <p:nvPr/>
        </p:nvPicPr>
        <p:blipFill>
          <a:blip r:embed="rId2"/>
          <a:stretch>
            <a:fillRect/>
          </a:stretch>
        </p:blipFill>
        <p:spPr>
          <a:xfrm>
            <a:off x="138112" y="1222409"/>
            <a:ext cx="11915775" cy="4598770"/>
          </a:xfrm>
          <a:prstGeom prst="rect">
            <a:avLst/>
          </a:prstGeom>
        </p:spPr>
      </p:pic>
    </p:spTree>
    <p:extLst>
      <p:ext uri="{BB962C8B-B14F-4D97-AF65-F5344CB8AC3E}">
        <p14:creationId xmlns:p14="http://schemas.microsoft.com/office/powerpoint/2010/main" val="2291209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E80154-3D44-41E9-9E7A-EE9AA2B269B7}"/>
              </a:ext>
            </a:extLst>
          </p:cNvPr>
          <p:cNvPicPr>
            <a:picLocks noChangeAspect="1"/>
          </p:cNvPicPr>
          <p:nvPr/>
        </p:nvPicPr>
        <p:blipFill>
          <a:blip r:embed="rId2"/>
          <a:stretch>
            <a:fillRect/>
          </a:stretch>
        </p:blipFill>
        <p:spPr>
          <a:xfrm>
            <a:off x="142875" y="1386037"/>
            <a:ext cx="11906250" cy="4333524"/>
          </a:xfrm>
          <a:prstGeom prst="rect">
            <a:avLst/>
          </a:prstGeom>
        </p:spPr>
      </p:pic>
    </p:spTree>
    <p:extLst>
      <p:ext uri="{BB962C8B-B14F-4D97-AF65-F5344CB8AC3E}">
        <p14:creationId xmlns:p14="http://schemas.microsoft.com/office/powerpoint/2010/main" val="2145800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47"/>
          <p:cNvSpPr txBox="1">
            <a:spLocks noGrp="1"/>
          </p:cNvSpPr>
          <p:nvPr>
            <p:ph type="title" idx="4294967295"/>
          </p:nvPr>
        </p:nvSpPr>
        <p:spPr>
          <a:xfrm>
            <a:off x="776288" y="906165"/>
            <a:ext cx="11415712" cy="132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0000"/>
              </a:buClr>
              <a:buSzPts val="4800"/>
              <a:buFont typeface="Calibri"/>
              <a:buNone/>
            </a:pPr>
            <a:r>
              <a:rPr lang="en-US" sz="4800" b="1" dirty="0">
                <a:solidFill>
                  <a:srgbClr val="C00000"/>
                </a:solidFill>
                <a:latin typeface="Calibri"/>
                <a:ea typeface="Calibri"/>
                <a:cs typeface="Calibri"/>
                <a:sym typeface="Calibri"/>
              </a:rPr>
              <a:t>Understanding of Marketing Concepts</a:t>
            </a:r>
            <a:endParaRPr dirty="0"/>
          </a:p>
        </p:txBody>
      </p:sp>
      <p:pic>
        <p:nvPicPr>
          <p:cNvPr id="733" name="Google Shape;733;p47" descr="Ch# 1, Marketing – ShortNotes.net"/>
          <p:cNvPicPr preferRelativeResize="0"/>
          <p:nvPr/>
        </p:nvPicPr>
        <p:blipFill rotWithShape="1">
          <a:blip r:embed="rId3">
            <a:alphaModFix/>
          </a:blip>
          <a:srcRect/>
          <a:stretch/>
        </p:blipFill>
        <p:spPr>
          <a:xfrm>
            <a:off x="776288" y="2226965"/>
            <a:ext cx="10187205" cy="36249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48"/>
          <p:cNvSpPr txBox="1">
            <a:spLocks noGrp="1"/>
          </p:cNvSpPr>
          <p:nvPr>
            <p:ph type="title" idx="4294967295"/>
          </p:nvPr>
        </p:nvSpPr>
        <p:spPr>
          <a:xfrm>
            <a:off x="167181" y="1082345"/>
            <a:ext cx="6820847" cy="1320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C00000"/>
              </a:buClr>
              <a:buSzPts val="5400"/>
              <a:buFont typeface="Calibri"/>
              <a:buNone/>
            </a:pPr>
            <a:r>
              <a:rPr lang="en-US" sz="5400" b="1">
                <a:solidFill>
                  <a:srgbClr val="C00000"/>
                </a:solidFill>
                <a:latin typeface="Calibri"/>
                <a:ea typeface="Calibri"/>
                <a:cs typeface="Calibri"/>
                <a:sym typeface="Calibri"/>
              </a:rPr>
              <a:t>Marketing Concepts</a:t>
            </a:r>
            <a:endParaRPr/>
          </a:p>
        </p:txBody>
      </p:sp>
      <p:grpSp>
        <p:nvGrpSpPr>
          <p:cNvPr id="740" name="Google Shape;740;p48"/>
          <p:cNvGrpSpPr/>
          <p:nvPr/>
        </p:nvGrpSpPr>
        <p:grpSpPr>
          <a:xfrm>
            <a:off x="5667046" y="841784"/>
            <a:ext cx="6380948" cy="4787229"/>
            <a:chOff x="5667044" y="841784"/>
            <a:chExt cx="6380948" cy="5842165"/>
          </a:xfrm>
        </p:grpSpPr>
        <p:pic>
          <p:nvPicPr>
            <p:cNvPr id="741" name="Google Shape;741;p48"/>
            <p:cNvPicPr preferRelativeResize="0"/>
            <p:nvPr/>
          </p:nvPicPr>
          <p:blipFill rotWithShape="1">
            <a:blip r:embed="rId3">
              <a:alphaModFix/>
            </a:blip>
            <a:srcRect/>
            <a:stretch/>
          </p:blipFill>
          <p:spPr>
            <a:xfrm>
              <a:off x="5667044" y="841784"/>
              <a:ext cx="6380948" cy="5842165"/>
            </a:xfrm>
            <a:prstGeom prst="rect">
              <a:avLst/>
            </a:prstGeom>
            <a:noFill/>
            <a:ln>
              <a:noFill/>
            </a:ln>
          </p:spPr>
        </p:pic>
        <p:sp>
          <p:nvSpPr>
            <p:cNvPr id="742" name="Google Shape;742;p48"/>
            <p:cNvSpPr/>
            <p:nvPr/>
          </p:nvSpPr>
          <p:spPr>
            <a:xfrm>
              <a:off x="7740380" y="92991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1</a:t>
              </a:r>
              <a:endParaRPr/>
            </a:p>
          </p:txBody>
        </p:sp>
        <p:sp>
          <p:nvSpPr>
            <p:cNvPr id="743" name="Google Shape;743;p48"/>
            <p:cNvSpPr/>
            <p:nvPr/>
          </p:nvSpPr>
          <p:spPr>
            <a:xfrm>
              <a:off x="6390821" y="249103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2</a:t>
              </a:r>
              <a:endParaRPr/>
            </a:p>
          </p:txBody>
        </p:sp>
        <p:sp>
          <p:nvSpPr>
            <p:cNvPr id="744" name="Google Shape;744;p48"/>
            <p:cNvSpPr/>
            <p:nvPr/>
          </p:nvSpPr>
          <p:spPr>
            <a:xfrm>
              <a:off x="6799375" y="4848384"/>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3</a:t>
              </a:r>
              <a:endParaRPr/>
            </a:p>
          </p:txBody>
        </p:sp>
        <p:sp>
          <p:nvSpPr>
            <p:cNvPr id="745" name="Google Shape;745;p48"/>
            <p:cNvSpPr/>
            <p:nvPr/>
          </p:nvSpPr>
          <p:spPr>
            <a:xfrm>
              <a:off x="11294227" y="275264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4</a:t>
              </a:r>
              <a:endParaRPr/>
            </a:p>
          </p:txBody>
        </p:sp>
        <p:sp>
          <p:nvSpPr>
            <p:cNvPr id="746" name="Google Shape;746;p48"/>
            <p:cNvSpPr/>
            <p:nvPr/>
          </p:nvSpPr>
          <p:spPr>
            <a:xfrm>
              <a:off x="11362628" y="484145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5</a:t>
              </a:r>
              <a:endParaRPr/>
            </a:p>
          </p:txBody>
        </p:sp>
      </p:grpSp>
      <p:sp>
        <p:nvSpPr>
          <p:cNvPr id="2" name="Google Shape;732;p47">
            <a:extLst>
              <a:ext uri="{FF2B5EF4-FFF2-40B4-BE49-F238E27FC236}">
                <a16:creationId xmlns:a16="http://schemas.microsoft.com/office/drawing/2014/main" id="{D0EEB0BD-E143-DAB1-5097-87A297C45E5B}"/>
              </a:ext>
            </a:extLst>
          </p:cNvPr>
          <p:cNvSpPr txBox="1">
            <a:spLocks/>
          </p:cNvSpPr>
          <p:nvPr/>
        </p:nvSpPr>
        <p:spPr>
          <a:xfrm>
            <a:off x="371398" y="2442520"/>
            <a:ext cx="5295648" cy="3102388"/>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vert="horz" wrap="square" lIns="0" tIns="0" rIns="0" bIns="0" rtlCol="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9876" marR="5080" indent="-457178">
              <a:lnSpc>
                <a:spcPct val="140000"/>
              </a:lnSpc>
              <a:spcBef>
                <a:spcPts val="0"/>
              </a:spcBef>
              <a:buClr>
                <a:srgbClr val="000000"/>
              </a:buClr>
              <a:buSzPts val="1800"/>
            </a:pPr>
            <a:r>
              <a:rPr lang="en-US" sz="1800" dirty="0">
                <a:solidFill>
                  <a:srgbClr val="000000"/>
                </a:solidFill>
                <a:latin typeface="Calibri"/>
                <a:ea typeface="Calibri"/>
                <a:cs typeface="Calibri"/>
                <a:sym typeface="Calibri"/>
              </a:rPr>
              <a:t>MARKETING offerings of a products Goods or services &amp; managing  profitable relationship the with  the  target customers</a:t>
            </a:r>
            <a:endParaRPr lang="en-US" dirty="0"/>
          </a:p>
          <a:p>
            <a:pPr marL="469876" marR="5080" indent="-457178">
              <a:lnSpc>
                <a:spcPct val="140000"/>
              </a:lnSpc>
              <a:spcBef>
                <a:spcPts val="0"/>
              </a:spcBef>
              <a:buClr>
                <a:srgbClr val="000000"/>
              </a:buClr>
              <a:buSzPts val="1800"/>
            </a:pPr>
            <a:r>
              <a:rPr lang="en-US" sz="1800" dirty="0">
                <a:solidFill>
                  <a:srgbClr val="000000"/>
                </a:solidFill>
                <a:latin typeface="Calibri"/>
                <a:ea typeface="Calibri"/>
                <a:cs typeface="Calibri"/>
                <a:sym typeface="Calibri"/>
              </a:rPr>
              <a:t>In fact, not all businesses approach the market in the same way. </a:t>
            </a:r>
            <a:endParaRPr lang="en-US" dirty="0"/>
          </a:p>
          <a:p>
            <a:pPr marL="469876" marR="5080" indent="-457178">
              <a:lnSpc>
                <a:spcPct val="140000"/>
              </a:lnSpc>
              <a:spcBef>
                <a:spcPts val="0"/>
              </a:spcBef>
              <a:buClr>
                <a:srgbClr val="000000"/>
              </a:buClr>
              <a:buSzPts val="1800"/>
            </a:pPr>
            <a:r>
              <a:rPr lang="en-US" sz="1800" dirty="0">
                <a:solidFill>
                  <a:srgbClr val="000000"/>
                </a:solidFill>
                <a:latin typeface="Calibri"/>
                <a:ea typeface="Calibri"/>
                <a:cs typeface="Calibri"/>
                <a:sym typeface="Calibri"/>
              </a:rPr>
              <a:t>Organizations  might have a few different </a:t>
            </a:r>
            <a:r>
              <a:rPr lang="en-US" sz="1800" dirty="0">
                <a:solidFill>
                  <a:srgbClr val="000000"/>
                </a:solidFill>
              </a:rPr>
              <a:t>approaches,</a:t>
            </a:r>
            <a:r>
              <a:rPr lang="en-US" sz="1800" dirty="0">
                <a:solidFill>
                  <a:srgbClr val="000000"/>
                </a:solidFill>
                <a:latin typeface="Calibri"/>
                <a:ea typeface="Calibri"/>
                <a:cs typeface="Calibri"/>
                <a:sym typeface="Calibri"/>
              </a:rPr>
              <a:t> These approaches are called marketing concepts,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49"/>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752" name="Google Shape;752;p49"/>
          <p:cNvSpPr txBox="1">
            <a:spLocks noGrp="1"/>
          </p:cNvSpPr>
          <p:nvPr>
            <p:ph type="title" idx="4294967295"/>
          </p:nvPr>
        </p:nvSpPr>
        <p:spPr>
          <a:xfrm>
            <a:off x="6146800" y="457203"/>
            <a:ext cx="6045200"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Production concept </a:t>
            </a:r>
            <a:endParaRPr sz="4800" b="1">
              <a:solidFill>
                <a:srgbClr val="C00000"/>
              </a:solidFill>
              <a:latin typeface="Calibri"/>
              <a:ea typeface="Calibri"/>
              <a:cs typeface="Calibri"/>
              <a:sym typeface="Calibri"/>
            </a:endParaRPr>
          </a:p>
        </p:txBody>
      </p:sp>
      <p:sp>
        <p:nvSpPr>
          <p:cNvPr id="753" name="Google Shape;753;p49"/>
          <p:cNvSpPr txBox="1"/>
          <p:nvPr/>
        </p:nvSpPr>
        <p:spPr>
          <a:xfrm>
            <a:off x="298175" y="1843696"/>
            <a:ext cx="4811568" cy="286232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rgbClr val="000000"/>
                </a:solidFill>
                <a:latin typeface="Calibri"/>
                <a:ea typeface="Calibri"/>
                <a:cs typeface="Calibri"/>
                <a:sym typeface="Calibri"/>
              </a:rPr>
              <a:t>The production concept holds that consumers will prefer products that are widely available and inexpensive.</a:t>
            </a:r>
            <a:endParaRPr/>
          </a:p>
        </p:txBody>
      </p:sp>
      <p:pic>
        <p:nvPicPr>
          <p:cNvPr id="754" name="Google Shape;754;p49"/>
          <p:cNvPicPr preferRelativeResize="0"/>
          <p:nvPr/>
        </p:nvPicPr>
        <p:blipFill rotWithShape="1">
          <a:blip r:embed="rId3">
            <a:alphaModFix/>
          </a:blip>
          <a:srcRect/>
          <a:stretch/>
        </p:blipFill>
        <p:spPr>
          <a:xfrm>
            <a:off x="5440248" y="1983036"/>
            <a:ext cx="6270877" cy="2807749"/>
          </a:xfrm>
          <a:prstGeom prst="rect">
            <a:avLst/>
          </a:prstGeom>
          <a:noFill/>
          <a:ln>
            <a:noFill/>
          </a:ln>
        </p:spPr>
      </p:pic>
      <p:sp>
        <p:nvSpPr>
          <p:cNvPr id="755" name="Google Shape;755;p49"/>
          <p:cNvSpPr/>
          <p:nvPr/>
        </p:nvSpPr>
        <p:spPr>
          <a:xfrm>
            <a:off x="5432513" y="500510"/>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1</a:t>
            </a:r>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50"/>
          <p:cNvSpPr txBox="1"/>
          <p:nvPr/>
        </p:nvSpPr>
        <p:spPr>
          <a:xfrm>
            <a:off x="384313" y="1143887"/>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761" name="Google Shape;761;p50"/>
          <p:cNvSpPr txBox="1">
            <a:spLocks noGrp="1"/>
          </p:cNvSpPr>
          <p:nvPr>
            <p:ph type="title" idx="4294967295"/>
          </p:nvPr>
        </p:nvSpPr>
        <p:spPr>
          <a:xfrm>
            <a:off x="5997740" y="793022"/>
            <a:ext cx="10567987"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dirty="0">
                <a:solidFill>
                  <a:srgbClr val="C00000"/>
                </a:solidFill>
                <a:latin typeface="Calibri"/>
                <a:ea typeface="Calibri"/>
                <a:cs typeface="Calibri"/>
                <a:sym typeface="Calibri"/>
              </a:rPr>
              <a:t>Product concept</a:t>
            </a:r>
            <a:endParaRPr dirty="0"/>
          </a:p>
        </p:txBody>
      </p:sp>
      <p:sp>
        <p:nvSpPr>
          <p:cNvPr id="762" name="Google Shape;762;p50"/>
          <p:cNvSpPr txBox="1"/>
          <p:nvPr/>
        </p:nvSpPr>
        <p:spPr>
          <a:xfrm>
            <a:off x="686363" y="2429226"/>
            <a:ext cx="6762900" cy="3109200"/>
          </a:xfrm>
          <a:prstGeom prst="rect">
            <a:avLst/>
          </a:prstGeom>
          <a:solidFill>
            <a:schemeClr val="lt1"/>
          </a:solidFill>
          <a:ln>
            <a:noFill/>
          </a:ln>
        </p:spPr>
        <p:txBody>
          <a:bodyPr spcFirstLastPara="1" wrap="square" lIns="91425" tIns="45700" rIns="91425" bIns="45700" anchor="t" anchorCtr="0">
            <a:spAutoFit/>
          </a:bodyPr>
          <a:lstStyle/>
          <a:p>
            <a:pPr marL="571472" marR="0" lvl="0" indent="-571472" algn="l" rtl="0">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Assume that consumers will </a:t>
            </a:r>
            <a:r>
              <a:rPr lang="en-US" sz="2800">
                <a:latin typeface="Calibri"/>
                <a:ea typeface="Calibri"/>
                <a:cs typeface="Calibri"/>
                <a:sym typeface="Calibri"/>
              </a:rPr>
              <a:t>favour</a:t>
            </a:r>
            <a:r>
              <a:rPr lang="en-US" sz="2800" b="0" i="0" u="none" strike="noStrike" cap="none">
                <a:solidFill>
                  <a:srgbClr val="000000"/>
                </a:solidFill>
                <a:latin typeface="Calibri"/>
                <a:ea typeface="Calibri"/>
                <a:cs typeface="Calibri"/>
                <a:sym typeface="Calibri"/>
              </a:rPr>
              <a:t> those products that offer the most quality, performance, or innovative features</a:t>
            </a:r>
            <a:endParaRPr/>
          </a:p>
          <a:p>
            <a:pPr marL="571472" marR="0" lvl="0" indent="-571472" algn="l" rtl="0">
              <a:spcBef>
                <a:spcPts val="0"/>
              </a:spcBef>
              <a:spcAft>
                <a:spcPts val="0"/>
              </a:spcAft>
              <a:buClr>
                <a:srgbClr val="000000"/>
              </a:buClr>
              <a:buSzPts val="2800"/>
              <a:buFont typeface="Arial"/>
              <a:buChar char="•"/>
            </a:pPr>
            <a:r>
              <a:rPr lang="en-US" sz="2800" b="0" i="0" u="none" strike="noStrike" cap="none">
                <a:solidFill>
                  <a:srgbClr val="000000"/>
                </a:solidFill>
                <a:latin typeface="Calibri"/>
                <a:ea typeface="Calibri"/>
                <a:cs typeface="Calibri"/>
                <a:sym typeface="Calibri"/>
              </a:rPr>
              <a:t>Then, to compete effectively, products are designed to incorporate many features to meet the different needs of many consumers. </a:t>
            </a:r>
            <a:endParaRPr/>
          </a:p>
        </p:txBody>
      </p:sp>
      <p:pic>
        <p:nvPicPr>
          <p:cNvPr id="763" name="Google Shape;763;p50"/>
          <p:cNvPicPr preferRelativeResize="0"/>
          <p:nvPr/>
        </p:nvPicPr>
        <p:blipFill rotWithShape="1">
          <a:blip r:embed="rId3">
            <a:alphaModFix/>
          </a:blip>
          <a:srcRect/>
          <a:stretch/>
        </p:blipFill>
        <p:spPr>
          <a:xfrm>
            <a:off x="7834301" y="1900492"/>
            <a:ext cx="3953747" cy="3050081"/>
          </a:xfrm>
          <a:prstGeom prst="rect">
            <a:avLst/>
          </a:prstGeom>
          <a:noFill/>
          <a:ln>
            <a:noFill/>
          </a:ln>
        </p:spPr>
      </p:pic>
      <p:sp>
        <p:nvSpPr>
          <p:cNvPr id="764" name="Google Shape;764;p50"/>
          <p:cNvSpPr/>
          <p:nvPr/>
        </p:nvSpPr>
        <p:spPr>
          <a:xfrm>
            <a:off x="5200072" y="805333"/>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2</a:t>
            </a:r>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51"/>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770" name="Google Shape;770;p51"/>
          <p:cNvSpPr txBox="1">
            <a:spLocks noGrp="1"/>
          </p:cNvSpPr>
          <p:nvPr>
            <p:ph type="title" idx="4294967295"/>
          </p:nvPr>
        </p:nvSpPr>
        <p:spPr>
          <a:xfrm>
            <a:off x="5686053" y="311287"/>
            <a:ext cx="8785225"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dirty="0">
                <a:solidFill>
                  <a:srgbClr val="C00000"/>
                </a:solidFill>
                <a:latin typeface="Calibri"/>
                <a:ea typeface="Calibri"/>
                <a:cs typeface="Calibri"/>
                <a:sym typeface="Calibri"/>
              </a:rPr>
              <a:t>Marketing concept</a:t>
            </a:r>
            <a:endParaRPr dirty="0"/>
          </a:p>
        </p:txBody>
      </p:sp>
      <p:sp>
        <p:nvSpPr>
          <p:cNvPr id="771" name="Google Shape;771;p51"/>
          <p:cNvSpPr txBox="1"/>
          <p:nvPr/>
        </p:nvSpPr>
        <p:spPr>
          <a:xfrm>
            <a:off x="86136" y="1309956"/>
            <a:ext cx="7753296" cy="4524315"/>
          </a:xfrm>
          <a:prstGeom prst="rect">
            <a:avLst/>
          </a:prstGeom>
          <a:solidFill>
            <a:schemeClr val="lt1"/>
          </a:solidFill>
          <a:ln>
            <a:noFill/>
          </a:ln>
        </p:spPr>
        <p:txBody>
          <a:bodyPr spcFirstLastPara="1" wrap="square" lIns="91425" tIns="45700" rIns="91425" bIns="45700" anchor="t" anchorCtr="0">
            <a:spAutoFit/>
          </a:bodyPr>
          <a:lstStyle/>
          <a:p>
            <a:pPr marL="571472" marR="0" lvl="0" indent="-571472" algn="l" rtl="0">
              <a:spcBef>
                <a:spcPts val="0"/>
              </a:spcBef>
              <a:spcAft>
                <a:spcPts val="0"/>
              </a:spcAft>
              <a:buClr>
                <a:srgbClr val="000000"/>
              </a:buClr>
              <a:buSzPts val="3600"/>
              <a:buFont typeface="Arial"/>
              <a:buChar char="•"/>
            </a:pPr>
            <a:r>
              <a:rPr lang="en-US" sz="3600" b="0" i="0" u="none" strike="noStrike" cap="none" dirty="0">
                <a:solidFill>
                  <a:srgbClr val="000000"/>
                </a:solidFill>
                <a:latin typeface="Calibri"/>
                <a:ea typeface="Calibri"/>
                <a:cs typeface="Calibri"/>
                <a:sym typeface="Calibri"/>
              </a:rPr>
              <a:t>The  marketing  concept  holds  that  the  key  to  achieving organizational goals consists of the company being more effective  than  competitors  in  creating,  delivering,  and communicating  superior  customer  value  to  its  chosen target markets.</a:t>
            </a:r>
            <a:endParaRPr sz="3600" b="0" i="0" u="none" strike="noStrike" cap="none" dirty="0">
              <a:solidFill>
                <a:srgbClr val="000000"/>
              </a:solidFill>
              <a:latin typeface="Calibri"/>
              <a:ea typeface="Calibri"/>
              <a:cs typeface="Calibri"/>
              <a:sym typeface="Calibri"/>
            </a:endParaRPr>
          </a:p>
          <a:p>
            <a:pPr marL="571472" marR="0" lvl="0" indent="-342872" algn="l" rtl="0">
              <a:spcBef>
                <a:spcPts val="0"/>
              </a:spcBef>
              <a:spcAft>
                <a:spcPts val="0"/>
              </a:spcAft>
              <a:buClr>
                <a:schemeClr val="dk1"/>
              </a:buClr>
              <a:buSzPts val="3600"/>
              <a:buFont typeface="Arial"/>
              <a:buNone/>
            </a:pPr>
            <a:endParaRPr sz="3600" b="0" i="0" u="none" strike="noStrike" cap="none" dirty="0">
              <a:solidFill>
                <a:srgbClr val="000000"/>
              </a:solidFill>
              <a:latin typeface="Calibri"/>
              <a:ea typeface="Calibri"/>
              <a:cs typeface="Calibri"/>
              <a:sym typeface="Calibri"/>
            </a:endParaRPr>
          </a:p>
        </p:txBody>
      </p:sp>
      <p:sp>
        <p:nvSpPr>
          <p:cNvPr id="773" name="Google Shape;773;p51"/>
          <p:cNvSpPr/>
          <p:nvPr/>
        </p:nvSpPr>
        <p:spPr>
          <a:xfrm>
            <a:off x="5034199" y="412873"/>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3</a:t>
            </a:r>
            <a:endParaRPr/>
          </a:p>
        </p:txBody>
      </p:sp>
      <p:pic>
        <p:nvPicPr>
          <p:cNvPr id="2" name="Picture 4" descr="PropaGanda بروباجندا - قامت مرسيدس بعمل إعلان من داخل شبكة BMW الشهيرة  وكأنه سجن ، وكان رد BMW بوضع علامة مرسيدس على غطاء صرف صحي تحت عجلات  سيارتها !! | Facebook">
            <a:extLst>
              <a:ext uri="{FF2B5EF4-FFF2-40B4-BE49-F238E27FC236}">
                <a16:creationId xmlns:a16="http://schemas.microsoft.com/office/drawing/2014/main" id="{1065DAE1-E92D-F887-F120-C8EE65694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6947" y="1166842"/>
            <a:ext cx="3926876" cy="4667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 descr="page2image14993040"/>
          <p:cNvPicPr preferRelativeResize="0"/>
          <p:nvPr/>
        </p:nvPicPr>
        <p:blipFill rotWithShape="1">
          <a:blip r:embed="rId3">
            <a:alphaModFix/>
          </a:blip>
          <a:srcRect/>
          <a:stretch/>
        </p:blipFill>
        <p:spPr>
          <a:xfrm>
            <a:off x="6233421" y="547020"/>
            <a:ext cx="5160019" cy="4973831"/>
          </a:xfrm>
          <a:prstGeom prst="rect">
            <a:avLst/>
          </a:prstGeom>
          <a:noFill/>
          <a:ln>
            <a:noFill/>
          </a:ln>
        </p:spPr>
      </p:pic>
      <p:sp>
        <p:nvSpPr>
          <p:cNvPr id="98" name="Google Shape;98;p1"/>
          <p:cNvSpPr txBox="1"/>
          <p:nvPr/>
        </p:nvSpPr>
        <p:spPr>
          <a:xfrm>
            <a:off x="95800" y="1096406"/>
            <a:ext cx="5371145" cy="3639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7200"/>
              <a:buFont typeface="Arial"/>
              <a:buNone/>
            </a:pPr>
            <a:r>
              <a:rPr lang="en-US" sz="6000" b="1" i="0" u="none" strike="noStrike" cap="none" dirty="0">
                <a:solidFill>
                  <a:schemeClr val="accent6">
                    <a:lumMod val="50000"/>
                  </a:schemeClr>
                </a:solidFill>
                <a:latin typeface="Arial"/>
                <a:ea typeface="Arial"/>
                <a:cs typeface="Arial"/>
                <a:sym typeface="Arial"/>
              </a:rPr>
              <a:t>Strategic marketing</a:t>
            </a:r>
            <a:endParaRPr sz="1400" dirty="0">
              <a:solidFill>
                <a:schemeClr val="accent6">
                  <a:lumMod val="50000"/>
                </a:schemeClr>
              </a:solidFill>
            </a:endParaRPr>
          </a:p>
          <a:p>
            <a:pPr marL="0" marR="0" lvl="0" indent="0" algn="ctr" rtl="0">
              <a:lnSpc>
                <a:spcPct val="100000"/>
              </a:lnSpc>
              <a:spcBef>
                <a:spcPts val="1000"/>
              </a:spcBef>
              <a:spcAft>
                <a:spcPts val="0"/>
              </a:spcAft>
              <a:buClr>
                <a:srgbClr val="0070C0"/>
              </a:buClr>
              <a:buSzPts val="7200"/>
              <a:buFont typeface="Arial"/>
              <a:buNone/>
            </a:pPr>
            <a:r>
              <a:rPr lang="en-US" sz="6000" b="1" i="0" u="none" strike="noStrike" cap="none" dirty="0">
                <a:solidFill>
                  <a:schemeClr val="accent6">
                    <a:lumMod val="50000"/>
                  </a:schemeClr>
                </a:solidFill>
                <a:latin typeface="Arial"/>
                <a:ea typeface="Arial"/>
                <a:cs typeface="Arial"/>
                <a:sym typeface="Arial"/>
              </a:rPr>
              <a:t>Lecture # 2</a:t>
            </a:r>
            <a:endParaRPr sz="1400" dirty="0">
              <a:solidFill>
                <a:schemeClr val="accent6">
                  <a:lumMod val="50000"/>
                </a:schemeClr>
              </a:solidFill>
            </a:endParaRPr>
          </a:p>
        </p:txBody>
      </p:sp>
      <p:pic>
        <p:nvPicPr>
          <p:cNvPr id="99" name="Google Shape;99;p1"/>
          <p:cNvPicPr preferRelativeResize="0"/>
          <p:nvPr/>
        </p:nvPicPr>
        <p:blipFill>
          <a:blip r:embed="rId4">
            <a:alphaModFix/>
          </a:blip>
          <a:stretch>
            <a:fillRect/>
          </a:stretch>
        </p:blipFill>
        <p:spPr>
          <a:xfrm>
            <a:off x="1116077" y="4248347"/>
            <a:ext cx="2857500" cy="12725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52"/>
          <p:cNvSpPr txBox="1"/>
          <p:nvPr/>
        </p:nvSpPr>
        <p:spPr>
          <a:xfrm>
            <a:off x="298177" y="1023729"/>
            <a:ext cx="11807687"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779" name="Google Shape;779;p52"/>
          <p:cNvSpPr txBox="1">
            <a:spLocks noGrp="1"/>
          </p:cNvSpPr>
          <p:nvPr>
            <p:ph type="title" idx="4294967295"/>
          </p:nvPr>
        </p:nvSpPr>
        <p:spPr>
          <a:xfrm>
            <a:off x="6427790" y="449266"/>
            <a:ext cx="5764212" cy="720197"/>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Selling concept</a:t>
            </a:r>
            <a:endParaRPr/>
          </a:p>
        </p:txBody>
      </p:sp>
      <p:sp>
        <p:nvSpPr>
          <p:cNvPr id="780" name="Google Shape;780;p52"/>
          <p:cNvSpPr txBox="1"/>
          <p:nvPr/>
        </p:nvSpPr>
        <p:spPr>
          <a:xfrm>
            <a:off x="491843" y="1347046"/>
            <a:ext cx="6172200" cy="3539430"/>
          </a:xfrm>
          <a:prstGeom prst="rect">
            <a:avLst/>
          </a:prstGeom>
          <a:solidFill>
            <a:schemeClr val="lt1"/>
          </a:solidFill>
          <a:ln>
            <a:noFill/>
          </a:ln>
        </p:spPr>
        <p:txBody>
          <a:bodyPr spcFirstLastPara="1" wrap="square" lIns="91425" tIns="45700" rIns="91425" bIns="45700" anchor="t" anchorCtr="0">
            <a:spAutoFit/>
          </a:bodyPr>
          <a:lstStyle/>
          <a:p>
            <a:pPr marL="571472" marR="0" lvl="0" indent="-571472" algn="l" rtl="0">
              <a:spcBef>
                <a:spcPts val="0"/>
              </a:spcBef>
              <a:spcAft>
                <a:spcPts val="0"/>
              </a:spcAft>
              <a:buClr>
                <a:srgbClr val="000000"/>
              </a:buClr>
              <a:buSzPts val="3200"/>
              <a:buFont typeface="Arial"/>
              <a:buChar char="•"/>
            </a:pPr>
            <a:r>
              <a:rPr lang="en-US" sz="3200" b="0" i="0" u="none" strike="noStrike" cap="none">
                <a:solidFill>
                  <a:srgbClr val="000000"/>
                </a:solidFill>
                <a:latin typeface="Calibri"/>
                <a:ea typeface="Calibri"/>
                <a:cs typeface="Calibri"/>
                <a:sym typeface="Calibri"/>
              </a:rPr>
              <a:t>The selling concept holds that consumers and businesses will ordinarily not buy enough of the organization’s products; therefore,       the organization must undertake an aggressive selling and promotion effort.</a:t>
            </a:r>
            <a:endParaRPr/>
          </a:p>
        </p:txBody>
      </p:sp>
      <p:pic>
        <p:nvPicPr>
          <p:cNvPr id="781" name="Google Shape;781;p52"/>
          <p:cNvPicPr preferRelativeResize="0"/>
          <p:nvPr/>
        </p:nvPicPr>
        <p:blipFill rotWithShape="1">
          <a:blip r:embed="rId3">
            <a:alphaModFix/>
          </a:blip>
          <a:srcRect/>
          <a:stretch/>
        </p:blipFill>
        <p:spPr>
          <a:xfrm>
            <a:off x="7806373" y="2295583"/>
            <a:ext cx="3893787" cy="2526076"/>
          </a:xfrm>
          <a:prstGeom prst="rect">
            <a:avLst/>
          </a:prstGeom>
          <a:noFill/>
          <a:ln>
            <a:noFill/>
          </a:ln>
        </p:spPr>
      </p:pic>
      <p:sp>
        <p:nvSpPr>
          <p:cNvPr id="782" name="Google Shape;782;p52"/>
          <p:cNvSpPr/>
          <p:nvPr/>
        </p:nvSpPr>
        <p:spPr>
          <a:xfrm>
            <a:off x="5742228" y="547754"/>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4</a:t>
            </a:r>
            <a:endParaRPr/>
          </a:p>
        </p:txBody>
      </p:sp>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53"/>
          <p:cNvSpPr txBox="1"/>
          <p:nvPr/>
        </p:nvSpPr>
        <p:spPr>
          <a:xfrm>
            <a:off x="83910" y="1194985"/>
            <a:ext cx="1211810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u="none" strike="noStrike" cap="none">
              <a:solidFill>
                <a:srgbClr val="000000"/>
              </a:solidFill>
              <a:latin typeface="Calibri"/>
              <a:ea typeface="Calibri"/>
              <a:cs typeface="Calibri"/>
              <a:sym typeface="Calibri"/>
            </a:endParaRPr>
          </a:p>
        </p:txBody>
      </p:sp>
      <p:sp>
        <p:nvSpPr>
          <p:cNvPr id="789" name="Google Shape;789;p53"/>
          <p:cNvSpPr txBox="1">
            <a:spLocks noGrp="1"/>
          </p:cNvSpPr>
          <p:nvPr>
            <p:ph type="title" idx="4294967295"/>
          </p:nvPr>
        </p:nvSpPr>
        <p:spPr>
          <a:xfrm>
            <a:off x="4923597" y="423759"/>
            <a:ext cx="7872412" cy="1348061"/>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C00000"/>
              </a:buClr>
              <a:buSzPts val="4800"/>
              <a:buFont typeface="Calibri"/>
              <a:buNone/>
            </a:pPr>
            <a:r>
              <a:rPr lang="en-US" sz="4800" b="1">
                <a:solidFill>
                  <a:srgbClr val="C00000"/>
                </a:solidFill>
                <a:latin typeface="Calibri"/>
                <a:ea typeface="Calibri"/>
                <a:cs typeface="Calibri"/>
                <a:sym typeface="Calibri"/>
              </a:rPr>
              <a:t>Societal Marketing Concept</a:t>
            </a:r>
            <a:endParaRPr/>
          </a:p>
        </p:txBody>
      </p:sp>
      <p:sp>
        <p:nvSpPr>
          <p:cNvPr id="790" name="Google Shape;790;p53"/>
          <p:cNvSpPr txBox="1">
            <a:spLocks noGrp="1"/>
          </p:cNvSpPr>
          <p:nvPr>
            <p:ph type="body" idx="4294967295"/>
          </p:nvPr>
        </p:nvSpPr>
        <p:spPr>
          <a:xfrm>
            <a:off x="63303" y="1647925"/>
            <a:ext cx="5503800" cy="3258800"/>
          </a:xfrm>
          <a:prstGeom prst="rect">
            <a:avLst/>
          </a:prstGeom>
          <a:solidFill>
            <a:schemeClr val="lt1"/>
          </a:solidFill>
          <a:ln>
            <a:noFill/>
          </a:ln>
        </p:spPr>
        <p:txBody>
          <a:bodyPr spcFirstLastPara="1" wrap="square" lIns="91425" tIns="45700" rIns="91425" bIns="45700" anchor="t" anchorCtr="0">
            <a:spAutoFit/>
          </a:bodyPr>
          <a:lstStyle/>
          <a:p>
            <a:pPr marL="457178" lvl="1" indent="-228600" algn="l" rtl="0">
              <a:lnSpc>
                <a:spcPct val="90000"/>
              </a:lnSpc>
              <a:spcBef>
                <a:spcPts val="0"/>
              </a:spcBef>
              <a:spcAft>
                <a:spcPts val="0"/>
              </a:spcAft>
              <a:buClr>
                <a:schemeClr val="dk1"/>
              </a:buClr>
              <a:buSzPts val="2000"/>
              <a:buChar char="•"/>
            </a:pPr>
            <a:r>
              <a:rPr lang="en-US" sz="2000" dirty="0"/>
              <a:t>The idea that an organization considers consumer’s needs, wants, and interests in a way that maintains or improves the consumer's and society's well-being on long term interests</a:t>
            </a:r>
          </a:p>
          <a:p>
            <a:pPr marL="457178" lvl="1" indent="-228600" algn="l" rtl="0">
              <a:lnSpc>
                <a:spcPct val="90000"/>
              </a:lnSpc>
              <a:spcBef>
                <a:spcPts val="0"/>
              </a:spcBef>
              <a:spcAft>
                <a:spcPts val="0"/>
              </a:spcAft>
              <a:buClr>
                <a:schemeClr val="dk1"/>
              </a:buClr>
              <a:buSzPts val="2000"/>
              <a:buChar char="•"/>
            </a:pPr>
            <a:endParaRPr lang="en-US" sz="2000" dirty="0"/>
          </a:p>
          <a:p>
            <a:pPr marL="457178" lvl="1" indent="-228600" algn="l" rtl="0">
              <a:lnSpc>
                <a:spcPct val="90000"/>
              </a:lnSpc>
              <a:spcBef>
                <a:spcPts val="0"/>
              </a:spcBef>
              <a:spcAft>
                <a:spcPts val="0"/>
              </a:spcAft>
              <a:buClr>
                <a:schemeClr val="dk1"/>
              </a:buClr>
              <a:buSzPts val="2000"/>
              <a:buChar char="•"/>
            </a:pPr>
            <a:endParaRPr dirty="0"/>
          </a:p>
          <a:p>
            <a:pPr marL="457178" lvl="1" indent="-228600" algn="l" rtl="0">
              <a:lnSpc>
                <a:spcPct val="90000"/>
              </a:lnSpc>
              <a:spcBef>
                <a:spcPts val="500"/>
              </a:spcBef>
              <a:spcAft>
                <a:spcPts val="0"/>
              </a:spcAft>
              <a:buClr>
                <a:schemeClr val="dk1"/>
              </a:buClr>
              <a:buSzPts val="2000"/>
              <a:buChar char="•"/>
            </a:pPr>
            <a:r>
              <a:rPr lang="en-US" sz="2000" dirty="0"/>
              <a:t>Many leading businesses are now advocating  the concept of shared value, which recognizes that societal needs, not just economic needs, for instance Green marketing. </a:t>
            </a:r>
            <a:endParaRPr dirty="0"/>
          </a:p>
        </p:txBody>
      </p:sp>
      <p:pic>
        <p:nvPicPr>
          <p:cNvPr id="791" name="Google Shape;791;p53" descr="Illustrate plot Refinery nike societal marketing concept -  classic-details.co.uk"/>
          <p:cNvPicPr preferRelativeResize="0"/>
          <p:nvPr/>
        </p:nvPicPr>
        <p:blipFill rotWithShape="1">
          <a:blip r:embed="rId3">
            <a:alphaModFix/>
          </a:blip>
          <a:srcRect l="72525" t="59456" b="-1"/>
          <a:stretch/>
        </p:blipFill>
        <p:spPr>
          <a:xfrm>
            <a:off x="9402064" y="4042780"/>
            <a:ext cx="2512291" cy="1930181"/>
          </a:xfrm>
          <a:prstGeom prst="rect">
            <a:avLst/>
          </a:prstGeom>
          <a:noFill/>
          <a:ln>
            <a:noFill/>
          </a:ln>
        </p:spPr>
      </p:pic>
      <p:sp>
        <p:nvSpPr>
          <p:cNvPr id="792" name="Google Shape;792;p53"/>
          <p:cNvSpPr/>
          <p:nvPr/>
        </p:nvSpPr>
        <p:spPr>
          <a:xfrm>
            <a:off x="4515044" y="588157"/>
            <a:ext cx="408553" cy="523220"/>
          </a:xfrm>
          <a:prstGeom prst="rect">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000000"/>
                </a:solidFill>
                <a:latin typeface="Calibri"/>
                <a:ea typeface="Calibri"/>
                <a:cs typeface="Calibri"/>
                <a:sym typeface="Calibri"/>
              </a:rPr>
              <a:t>5</a:t>
            </a:r>
            <a:endParaRPr/>
          </a:p>
        </p:txBody>
      </p:sp>
      <p:pic>
        <p:nvPicPr>
          <p:cNvPr id="793" name="Google Shape;793;p53"/>
          <p:cNvPicPr preferRelativeResize="0"/>
          <p:nvPr/>
        </p:nvPicPr>
        <p:blipFill rotWithShape="1">
          <a:blip r:embed="rId4">
            <a:alphaModFix/>
          </a:blip>
          <a:srcRect/>
          <a:stretch/>
        </p:blipFill>
        <p:spPr>
          <a:xfrm>
            <a:off x="6613925" y="1256665"/>
            <a:ext cx="5096675" cy="2751363"/>
          </a:xfrm>
          <a:prstGeom prst="rect">
            <a:avLst/>
          </a:prstGeom>
          <a:noFill/>
          <a:ln>
            <a:noFill/>
          </a:ln>
        </p:spPr>
      </p:pic>
      <p:pic>
        <p:nvPicPr>
          <p:cNvPr id="794" name="Google Shape;794;p53" descr="Corporate Social Responsibility | HEC Paris"/>
          <p:cNvPicPr preferRelativeResize="0"/>
          <p:nvPr/>
        </p:nvPicPr>
        <p:blipFill rotWithShape="1">
          <a:blip r:embed="rId5">
            <a:alphaModFix/>
          </a:blip>
          <a:srcRect l="11345" r="10869" b="3953"/>
          <a:stretch/>
        </p:blipFill>
        <p:spPr>
          <a:xfrm>
            <a:off x="5807035" y="4138995"/>
            <a:ext cx="3595029" cy="18339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94"/>
                                        </p:tgtEl>
                                        <p:attrNameLst>
                                          <p:attrName>style.visibility</p:attrName>
                                        </p:attrNameLst>
                                      </p:cBhvr>
                                      <p:to>
                                        <p:strVal val="visible"/>
                                      </p:to>
                                    </p:set>
                                    <p:anim calcmode="lin" valueType="num">
                                      <p:cBhvr additive="base">
                                        <p:cTn id="15" dur="500"/>
                                        <p:tgtEl>
                                          <p:spTgt spid="79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91"/>
                                        </p:tgtEl>
                                        <p:attrNameLst>
                                          <p:attrName>style.visibility</p:attrName>
                                        </p:attrNameLst>
                                      </p:cBhvr>
                                      <p:to>
                                        <p:strVal val="visible"/>
                                      </p:to>
                                    </p:set>
                                    <p:anim calcmode="lin" valueType="num">
                                      <p:cBhvr additive="base">
                                        <p:cTn id="20" dur="500"/>
                                        <p:tgtEl>
                                          <p:spTgt spid="7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E6EB28-3454-45C0-909B-836B139615AB}"/>
              </a:ext>
            </a:extLst>
          </p:cNvPr>
          <p:cNvPicPr>
            <a:picLocks noChangeAspect="1"/>
          </p:cNvPicPr>
          <p:nvPr/>
        </p:nvPicPr>
        <p:blipFill>
          <a:blip r:embed="rId2"/>
          <a:stretch>
            <a:fillRect/>
          </a:stretch>
        </p:blipFill>
        <p:spPr>
          <a:xfrm>
            <a:off x="148665" y="1301693"/>
            <a:ext cx="5876925" cy="1216192"/>
          </a:xfrm>
          <a:prstGeom prst="rect">
            <a:avLst/>
          </a:prstGeom>
        </p:spPr>
      </p:pic>
      <p:pic>
        <p:nvPicPr>
          <p:cNvPr id="5" name="Picture 4">
            <a:extLst>
              <a:ext uri="{FF2B5EF4-FFF2-40B4-BE49-F238E27FC236}">
                <a16:creationId xmlns:a16="http://schemas.microsoft.com/office/drawing/2014/main" id="{F042C902-A6AC-4082-AC5C-F631E274B497}"/>
              </a:ext>
            </a:extLst>
          </p:cNvPr>
          <p:cNvPicPr>
            <a:picLocks noChangeAspect="1"/>
          </p:cNvPicPr>
          <p:nvPr/>
        </p:nvPicPr>
        <p:blipFill>
          <a:blip r:embed="rId3"/>
          <a:stretch>
            <a:fillRect/>
          </a:stretch>
        </p:blipFill>
        <p:spPr>
          <a:xfrm>
            <a:off x="1565083" y="1101668"/>
            <a:ext cx="2895600" cy="290061"/>
          </a:xfrm>
          <a:prstGeom prst="rect">
            <a:avLst/>
          </a:prstGeom>
        </p:spPr>
      </p:pic>
      <p:pic>
        <p:nvPicPr>
          <p:cNvPr id="7" name="Picture 6">
            <a:extLst>
              <a:ext uri="{FF2B5EF4-FFF2-40B4-BE49-F238E27FC236}">
                <a16:creationId xmlns:a16="http://schemas.microsoft.com/office/drawing/2014/main" id="{7863AB77-9BFC-4F17-BAA2-03817B3A4333}"/>
              </a:ext>
            </a:extLst>
          </p:cNvPr>
          <p:cNvPicPr>
            <a:picLocks noChangeAspect="1"/>
          </p:cNvPicPr>
          <p:nvPr/>
        </p:nvPicPr>
        <p:blipFill>
          <a:blip r:embed="rId4"/>
          <a:stretch>
            <a:fillRect/>
          </a:stretch>
        </p:blipFill>
        <p:spPr>
          <a:xfrm>
            <a:off x="148665" y="2929232"/>
            <a:ext cx="5736106" cy="1424839"/>
          </a:xfrm>
          <a:prstGeom prst="rect">
            <a:avLst/>
          </a:prstGeom>
        </p:spPr>
      </p:pic>
      <p:pic>
        <p:nvPicPr>
          <p:cNvPr id="9" name="Picture 8">
            <a:extLst>
              <a:ext uri="{FF2B5EF4-FFF2-40B4-BE49-F238E27FC236}">
                <a16:creationId xmlns:a16="http://schemas.microsoft.com/office/drawing/2014/main" id="{0D078C6F-4325-4E20-B785-3E41D5C993D3}"/>
              </a:ext>
            </a:extLst>
          </p:cNvPr>
          <p:cNvPicPr>
            <a:picLocks noChangeAspect="1"/>
          </p:cNvPicPr>
          <p:nvPr/>
        </p:nvPicPr>
        <p:blipFill>
          <a:blip r:embed="rId5"/>
          <a:stretch>
            <a:fillRect/>
          </a:stretch>
        </p:blipFill>
        <p:spPr>
          <a:xfrm>
            <a:off x="1565083" y="2679076"/>
            <a:ext cx="2656624" cy="250175"/>
          </a:xfrm>
          <a:prstGeom prst="rect">
            <a:avLst/>
          </a:prstGeom>
        </p:spPr>
      </p:pic>
      <p:pic>
        <p:nvPicPr>
          <p:cNvPr id="11" name="Picture 10">
            <a:extLst>
              <a:ext uri="{FF2B5EF4-FFF2-40B4-BE49-F238E27FC236}">
                <a16:creationId xmlns:a16="http://schemas.microsoft.com/office/drawing/2014/main" id="{60DE943F-E4C5-4AC2-AAB4-61E8284BA096}"/>
              </a:ext>
            </a:extLst>
          </p:cNvPr>
          <p:cNvPicPr>
            <a:picLocks noChangeAspect="1"/>
          </p:cNvPicPr>
          <p:nvPr/>
        </p:nvPicPr>
        <p:blipFill>
          <a:blip r:embed="rId6"/>
          <a:stretch>
            <a:fillRect/>
          </a:stretch>
        </p:blipFill>
        <p:spPr>
          <a:xfrm>
            <a:off x="358891" y="4604227"/>
            <a:ext cx="5525880" cy="1236051"/>
          </a:xfrm>
          <a:prstGeom prst="rect">
            <a:avLst/>
          </a:prstGeom>
        </p:spPr>
      </p:pic>
      <p:pic>
        <p:nvPicPr>
          <p:cNvPr id="13" name="Picture 12">
            <a:extLst>
              <a:ext uri="{FF2B5EF4-FFF2-40B4-BE49-F238E27FC236}">
                <a16:creationId xmlns:a16="http://schemas.microsoft.com/office/drawing/2014/main" id="{07E96204-7EC0-443F-9BD3-6D901E083757}"/>
              </a:ext>
            </a:extLst>
          </p:cNvPr>
          <p:cNvPicPr>
            <a:picLocks noChangeAspect="1"/>
          </p:cNvPicPr>
          <p:nvPr/>
        </p:nvPicPr>
        <p:blipFill>
          <a:blip r:embed="rId7"/>
          <a:stretch>
            <a:fillRect/>
          </a:stretch>
        </p:blipFill>
        <p:spPr>
          <a:xfrm>
            <a:off x="1565083" y="4309191"/>
            <a:ext cx="2527640" cy="339917"/>
          </a:xfrm>
          <a:prstGeom prst="rect">
            <a:avLst/>
          </a:prstGeom>
        </p:spPr>
      </p:pic>
      <p:pic>
        <p:nvPicPr>
          <p:cNvPr id="14" name="Picture 13">
            <a:extLst>
              <a:ext uri="{FF2B5EF4-FFF2-40B4-BE49-F238E27FC236}">
                <a16:creationId xmlns:a16="http://schemas.microsoft.com/office/drawing/2014/main" id="{4CBE5395-7F5C-4235-AE34-12534DE44BC7}"/>
              </a:ext>
            </a:extLst>
          </p:cNvPr>
          <p:cNvPicPr>
            <a:picLocks noChangeAspect="1"/>
          </p:cNvPicPr>
          <p:nvPr/>
        </p:nvPicPr>
        <p:blipFill>
          <a:blip r:embed="rId8"/>
          <a:stretch>
            <a:fillRect/>
          </a:stretch>
        </p:blipFill>
        <p:spPr>
          <a:xfrm>
            <a:off x="5936697" y="2679076"/>
            <a:ext cx="1937857" cy="2297733"/>
          </a:xfrm>
          <a:prstGeom prst="rect">
            <a:avLst/>
          </a:prstGeom>
        </p:spPr>
      </p:pic>
      <p:pic>
        <p:nvPicPr>
          <p:cNvPr id="16" name="Picture 15">
            <a:extLst>
              <a:ext uri="{FF2B5EF4-FFF2-40B4-BE49-F238E27FC236}">
                <a16:creationId xmlns:a16="http://schemas.microsoft.com/office/drawing/2014/main" id="{8C73CADF-D9D7-43DE-8115-468562E5CE2F}"/>
              </a:ext>
            </a:extLst>
          </p:cNvPr>
          <p:cNvPicPr>
            <a:picLocks noChangeAspect="1"/>
          </p:cNvPicPr>
          <p:nvPr/>
        </p:nvPicPr>
        <p:blipFill>
          <a:blip r:embed="rId9"/>
          <a:stretch>
            <a:fillRect/>
          </a:stretch>
        </p:blipFill>
        <p:spPr>
          <a:xfrm>
            <a:off x="7442008" y="1246698"/>
            <a:ext cx="4442686" cy="1971553"/>
          </a:xfrm>
          <a:prstGeom prst="rect">
            <a:avLst/>
          </a:prstGeom>
        </p:spPr>
      </p:pic>
      <p:pic>
        <p:nvPicPr>
          <p:cNvPr id="18" name="Picture 17">
            <a:extLst>
              <a:ext uri="{FF2B5EF4-FFF2-40B4-BE49-F238E27FC236}">
                <a16:creationId xmlns:a16="http://schemas.microsoft.com/office/drawing/2014/main" id="{5AE43F4E-1378-4F96-8E42-AA76A5854D9C}"/>
              </a:ext>
            </a:extLst>
          </p:cNvPr>
          <p:cNvPicPr>
            <a:picLocks noChangeAspect="1"/>
          </p:cNvPicPr>
          <p:nvPr/>
        </p:nvPicPr>
        <p:blipFill>
          <a:blip r:embed="rId10"/>
          <a:stretch>
            <a:fillRect/>
          </a:stretch>
        </p:blipFill>
        <p:spPr>
          <a:xfrm>
            <a:off x="8111127" y="939743"/>
            <a:ext cx="3104448" cy="323850"/>
          </a:xfrm>
          <a:prstGeom prst="rect">
            <a:avLst/>
          </a:prstGeom>
        </p:spPr>
      </p:pic>
      <p:pic>
        <p:nvPicPr>
          <p:cNvPr id="20" name="Picture 19">
            <a:extLst>
              <a:ext uri="{FF2B5EF4-FFF2-40B4-BE49-F238E27FC236}">
                <a16:creationId xmlns:a16="http://schemas.microsoft.com/office/drawing/2014/main" id="{4A5BAE60-4C79-4181-9B76-A7F007AFD8E4}"/>
              </a:ext>
            </a:extLst>
          </p:cNvPr>
          <p:cNvPicPr>
            <a:picLocks noChangeAspect="1"/>
          </p:cNvPicPr>
          <p:nvPr/>
        </p:nvPicPr>
        <p:blipFill>
          <a:blip r:embed="rId11"/>
          <a:stretch>
            <a:fillRect/>
          </a:stretch>
        </p:blipFill>
        <p:spPr>
          <a:xfrm>
            <a:off x="7969617" y="3763858"/>
            <a:ext cx="4222383" cy="1971552"/>
          </a:xfrm>
          <a:prstGeom prst="rect">
            <a:avLst/>
          </a:prstGeom>
        </p:spPr>
      </p:pic>
      <p:pic>
        <p:nvPicPr>
          <p:cNvPr id="22" name="Picture 21">
            <a:extLst>
              <a:ext uri="{FF2B5EF4-FFF2-40B4-BE49-F238E27FC236}">
                <a16:creationId xmlns:a16="http://schemas.microsoft.com/office/drawing/2014/main" id="{0AFAD243-D667-48A0-BE6E-2F1D58AAFE21}"/>
              </a:ext>
            </a:extLst>
          </p:cNvPr>
          <p:cNvPicPr>
            <a:picLocks noChangeAspect="1"/>
          </p:cNvPicPr>
          <p:nvPr/>
        </p:nvPicPr>
        <p:blipFill>
          <a:blip r:embed="rId12"/>
          <a:stretch>
            <a:fillRect/>
          </a:stretch>
        </p:blipFill>
        <p:spPr>
          <a:xfrm>
            <a:off x="8285997" y="3336416"/>
            <a:ext cx="3248025" cy="377579"/>
          </a:xfrm>
          <a:prstGeom prst="rect">
            <a:avLst/>
          </a:prstGeom>
        </p:spPr>
      </p:pic>
    </p:spTree>
    <p:extLst>
      <p:ext uri="{BB962C8B-B14F-4D97-AF65-F5344CB8AC3E}">
        <p14:creationId xmlns:p14="http://schemas.microsoft.com/office/powerpoint/2010/main" val="38683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251673" y="1072539"/>
            <a:ext cx="2862263" cy="1150939"/>
          </a:xfrm>
        </p:spPr>
        <p:style>
          <a:lnRef idx="2">
            <a:schemeClr val="dk1"/>
          </a:lnRef>
          <a:fillRef idx="1">
            <a:schemeClr val="lt1"/>
          </a:fillRef>
          <a:effectRef idx="0">
            <a:schemeClr val="dk1"/>
          </a:effectRef>
          <a:fontRef idx="minor">
            <a:schemeClr val="dk1"/>
          </a:fontRef>
        </p:style>
        <p:txBody>
          <a:bodyPr>
            <a:normAutofit/>
          </a:bodyPr>
          <a:lstStyle/>
          <a:p>
            <a:pPr algn="ctr"/>
            <a:r>
              <a:rPr lang="en-US" sz="4400" dirty="0">
                <a:latin typeface="Abadi" panose="020B0604020104020204" pitchFamily="34" charset="0"/>
              </a:rPr>
              <a:t>Activity #2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9860" y="2417501"/>
            <a:ext cx="5207150" cy="3463925"/>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76558" y="1928725"/>
            <a:ext cx="6557897" cy="358703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15DD422-B5E7-7663-3BD8-D68BDABE44BA}"/>
              </a:ext>
            </a:extLst>
          </p:cNvPr>
          <p:cNvSpPr txBox="1">
            <a:spLocks/>
          </p:cNvSpPr>
          <p:nvPr/>
        </p:nvSpPr>
        <p:spPr>
          <a:xfrm>
            <a:off x="5730278" y="400591"/>
            <a:ext cx="5614907" cy="115196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354">
              <a:defRPr/>
            </a:pPr>
            <a:r>
              <a:rPr lang="en-US" dirty="0">
                <a:solidFill>
                  <a:prstClr val="black"/>
                </a:solidFill>
                <a:latin typeface="Abadi" panose="020B0604020104020204" pitchFamily="34" charset="0"/>
              </a:rPr>
              <a:t>Practice </a:t>
            </a:r>
          </a:p>
        </p:txBody>
      </p:sp>
    </p:spTree>
    <p:extLst>
      <p:ext uri="{BB962C8B-B14F-4D97-AF65-F5344CB8AC3E}">
        <p14:creationId xmlns:p14="http://schemas.microsoft.com/office/powerpoint/2010/main" val="2198181838"/>
      </p:ext>
    </p:extLst>
  </p:cSld>
  <p:clrMapOvr>
    <a:masterClrMapping/>
  </p:clrMapOvr>
  <p:transition>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pic>
        <p:nvPicPr>
          <p:cNvPr id="807" name="Google Shape;807;g2281d7fb39e_2_14"/>
          <p:cNvPicPr preferRelativeResize="0"/>
          <p:nvPr/>
        </p:nvPicPr>
        <p:blipFill>
          <a:blip r:embed="rId3">
            <a:alphaModFix/>
          </a:blip>
          <a:stretch>
            <a:fillRect/>
          </a:stretch>
        </p:blipFill>
        <p:spPr>
          <a:xfrm>
            <a:off x="285576" y="895701"/>
            <a:ext cx="11620847" cy="4873192"/>
          </a:xfrm>
          <a:prstGeom prst="rect">
            <a:avLst/>
          </a:prstGeom>
          <a:noFill/>
          <a:ln>
            <a:noFill/>
          </a:ln>
        </p:spPr>
      </p:pic>
      <p:sp>
        <p:nvSpPr>
          <p:cNvPr id="2" name="Rectangle 1">
            <a:extLst>
              <a:ext uri="{FF2B5EF4-FFF2-40B4-BE49-F238E27FC236}">
                <a16:creationId xmlns:a16="http://schemas.microsoft.com/office/drawing/2014/main" id="{798D86FC-6C6B-E2A8-A72C-0EE4FF6DB0D8}"/>
              </a:ext>
            </a:extLst>
          </p:cNvPr>
          <p:cNvSpPr/>
          <p:nvPr/>
        </p:nvSpPr>
        <p:spPr>
          <a:xfrm>
            <a:off x="5185587" y="1089108"/>
            <a:ext cx="535723" cy="923330"/>
          </a:xfrm>
          <a:prstGeom prst="rect">
            <a:avLst/>
          </a:prstGeom>
          <a:noFill/>
          <a:ln>
            <a:solidFill>
              <a:schemeClr val="bg1"/>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1</a:t>
            </a:r>
          </a:p>
        </p:txBody>
      </p:sp>
      <p:sp>
        <p:nvSpPr>
          <p:cNvPr id="3" name="Rectangle 2">
            <a:extLst>
              <a:ext uri="{FF2B5EF4-FFF2-40B4-BE49-F238E27FC236}">
                <a16:creationId xmlns:a16="http://schemas.microsoft.com/office/drawing/2014/main" id="{867089A6-8ADA-FCDB-35A6-0486AFCB5CEC}"/>
              </a:ext>
            </a:extLst>
          </p:cNvPr>
          <p:cNvSpPr/>
          <p:nvPr/>
        </p:nvSpPr>
        <p:spPr>
          <a:xfrm>
            <a:off x="5185586" y="2851221"/>
            <a:ext cx="535724" cy="923330"/>
          </a:xfrm>
          <a:prstGeom prst="rect">
            <a:avLst/>
          </a:prstGeom>
          <a:noFill/>
          <a:ln>
            <a:solidFill>
              <a:schemeClr val="bg1"/>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2</a:t>
            </a:r>
          </a:p>
        </p:txBody>
      </p:sp>
      <p:sp>
        <p:nvSpPr>
          <p:cNvPr id="4" name="Rectangle 3">
            <a:extLst>
              <a:ext uri="{FF2B5EF4-FFF2-40B4-BE49-F238E27FC236}">
                <a16:creationId xmlns:a16="http://schemas.microsoft.com/office/drawing/2014/main" id="{E091F8C4-AEF4-B5E1-7C8D-223D06C4E7A3}"/>
              </a:ext>
            </a:extLst>
          </p:cNvPr>
          <p:cNvSpPr/>
          <p:nvPr/>
        </p:nvSpPr>
        <p:spPr>
          <a:xfrm>
            <a:off x="8526029" y="4560572"/>
            <a:ext cx="535724" cy="923330"/>
          </a:xfrm>
          <a:prstGeom prst="rect">
            <a:avLst/>
          </a:prstGeom>
          <a:noFill/>
          <a:ln>
            <a:solidFill>
              <a:schemeClr val="bg1"/>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3</a:t>
            </a:r>
          </a:p>
        </p:txBody>
      </p:sp>
      <p:sp>
        <p:nvSpPr>
          <p:cNvPr id="5" name="Rectangle 4">
            <a:extLst>
              <a:ext uri="{FF2B5EF4-FFF2-40B4-BE49-F238E27FC236}">
                <a16:creationId xmlns:a16="http://schemas.microsoft.com/office/drawing/2014/main" id="{6F192B2F-837B-E55D-B4C7-AFAF8E988347}"/>
              </a:ext>
            </a:extLst>
          </p:cNvPr>
          <p:cNvSpPr/>
          <p:nvPr/>
        </p:nvSpPr>
        <p:spPr>
          <a:xfrm>
            <a:off x="8785785" y="2851221"/>
            <a:ext cx="535724" cy="923330"/>
          </a:xfrm>
          <a:prstGeom prst="rect">
            <a:avLst/>
          </a:prstGeom>
          <a:noFill/>
          <a:ln>
            <a:solidFill>
              <a:schemeClr val="bg1"/>
            </a:solidFill>
          </a:ln>
        </p:spPr>
        <p:txBody>
          <a:bodyPr wrap="none" lIns="91440" tIns="45720" rIns="91440" bIns="45720">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9CADA7E1-1A85-B48C-3142-7E3A25552911}"/>
              </a:ext>
            </a:extLst>
          </p:cNvPr>
          <p:cNvGraphicFramePr/>
          <p:nvPr>
            <p:extLst>
              <p:ext uri="{D42A27DB-BD31-4B8C-83A1-F6EECF244321}">
                <p14:modId xmlns:p14="http://schemas.microsoft.com/office/powerpoint/2010/main" val="1838335217"/>
              </p:ext>
            </p:extLst>
          </p:nvPr>
        </p:nvGraphicFramePr>
        <p:xfrm>
          <a:off x="3101009" y="-1247352"/>
          <a:ext cx="9090992" cy="4976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2" descr="The details are as follows:&#10;Create value for customers and build customer relationships:&#10;• Understand the marketplace and customer needs and wants&#10;• Research customers and the marketplace&#10;• Manage marketing information and customer data&#10;• Design a customer value–driven marketing strategy&#10;• Select customers to serve: market segmentation and targeting&#10;• Decide on a value proposition: differentiation and positioning&#10;• Construct an integrated marketing program that delivers superior value&#10;• Product and service design: build strong brands&#10;• Pricing: create real value&#10;• Distribution: manage demand and supply chains&#10;• Promotion: communicate the value proposition&#10;• Engage customers, build profitable relationships, and create customer delight&#10;• Customer relationship management; build engagement and strong relationships with chosen customers&#10;• Partner relationship management: build strong relationships with marketing partners&#10;• Capture value from customers in return create profits and customer equity&#10;• Create satisfied, loyal customers&#10;• Capture customer lifetime value&#10;• Increase share of market and share of customer&#10;A bi-directional arrow at the bottom of the chart, pointing to the first stage on the left and the last stage on the right, has the following labels marked from the left to the right: Harness marketing technology; Manage global markets; Ensure environmental and social responsibility.&#10;Note: This expanded version of Figure 1.1 at the beginning of the chapter provides a good road map for the rest of the text. The underlying concept of the entire text is that marketing creates value for customers in order to capture value from customers in return.&#10;">
            <a:extLst>
              <a:ext uri="{FF2B5EF4-FFF2-40B4-BE49-F238E27FC236}">
                <a16:creationId xmlns:a16="http://schemas.microsoft.com/office/drawing/2014/main" id="{DAAC8AEB-9018-D93D-778F-A4EDB21EBE9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36" t="-649" r="683" b="29411"/>
          <a:stretch/>
        </p:blipFill>
        <p:spPr bwMode="auto">
          <a:xfrm>
            <a:off x="3141729" y="2097248"/>
            <a:ext cx="9003889" cy="3699546"/>
          </a:xfrm>
          <a:prstGeom prst="rect">
            <a:avLst/>
          </a:prstGeom>
        </p:spPr>
        <p:style>
          <a:lnRef idx="2">
            <a:schemeClr val="accent1"/>
          </a:lnRef>
          <a:fillRef idx="1">
            <a:schemeClr val="lt1"/>
          </a:fillRef>
          <a:effectRef idx="0">
            <a:schemeClr val="accent1"/>
          </a:effectRef>
          <a:fontRef idx="minor">
            <a:schemeClr val="dk1"/>
          </a:fontRef>
        </p:style>
      </p:pic>
      <p:sp>
        <p:nvSpPr>
          <p:cNvPr id="26" name="Title 1">
            <a:extLst>
              <a:ext uri="{FF2B5EF4-FFF2-40B4-BE49-F238E27FC236}">
                <a16:creationId xmlns:a16="http://schemas.microsoft.com/office/drawing/2014/main" id="{590119D3-EE93-5848-3D7E-26EDAA7F42B9}"/>
              </a:ext>
            </a:extLst>
          </p:cNvPr>
          <p:cNvSpPr txBox="1">
            <a:spLocks/>
          </p:cNvSpPr>
          <p:nvPr/>
        </p:nvSpPr>
        <p:spPr>
          <a:xfrm>
            <a:off x="46385" y="2508179"/>
            <a:ext cx="3001067" cy="244151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400" kern="1200" cap="all" spc="200" baseline="0">
                <a:solidFill>
                  <a:srgbClr val="007FA3"/>
                </a:solidFill>
                <a:latin typeface="+mj-lt"/>
                <a:ea typeface="+mj-ea"/>
                <a:cs typeface="+mj-cs"/>
              </a:defRPr>
            </a:lvl1pPr>
          </a:lstStyle>
          <a:p>
            <a:pPr algn="ctr" defTabSz="914354">
              <a:lnSpc>
                <a:spcPct val="200000"/>
              </a:lnSpc>
              <a:spcAft>
                <a:spcPts val="600"/>
              </a:spcAft>
              <a:defRPr/>
            </a:pPr>
            <a:r>
              <a:rPr lang="en-US" altLang="en-US" sz="2800" b="1" spc="800" dirty="0">
                <a:solidFill>
                  <a:srgbClr val="C00000"/>
                </a:solidFill>
                <a:latin typeface="Abadi" panose="020B0604020104020204" pitchFamily="34" charset="0"/>
              </a:rPr>
              <a:t>Expanded Marketing  process</a:t>
            </a:r>
            <a:endParaRPr lang="en-US" sz="2800" b="1" spc="800" dirty="0">
              <a:solidFill>
                <a:srgbClr val="C00000"/>
              </a:solidFill>
              <a:latin typeface="Abadi" panose="020B0604020104020204" pitchFamily="34" charset="0"/>
            </a:endParaRPr>
          </a:p>
        </p:txBody>
      </p:sp>
      <p:sp>
        <p:nvSpPr>
          <p:cNvPr id="12" name="Oval 11">
            <a:extLst>
              <a:ext uri="{FF2B5EF4-FFF2-40B4-BE49-F238E27FC236}">
                <a16:creationId xmlns:a16="http://schemas.microsoft.com/office/drawing/2014/main" id="{D37EA69F-B669-1A6B-8575-C846649320AE}"/>
              </a:ext>
            </a:extLst>
          </p:cNvPr>
          <p:cNvSpPr/>
          <p:nvPr/>
        </p:nvSpPr>
        <p:spPr>
          <a:xfrm>
            <a:off x="3088172" y="2097248"/>
            <a:ext cx="1801567" cy="3634704"/>
          </a:xfrm>
          <a:prstGeom prst="ellipse">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Tree>
    <p:extLst>
      <p:ext uri="{BB962C8B-B14F-4D97-AF65-F5344CB8AC3E}">
        <p14:creationId xmlns:p14="http://schemas.microsoft.com/office/powerpoint/2010/main" val="1992302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F58E6E-BD32-410A-95DC-658E3595E22B}"/>
              </a:ext>
            </a:extLst>
          </p:cNvPr>
          <p:cNvPicPr>
            <a:picLocks noChangeAspect="1"/>
          </p:cNvPicPr>
          <p:nvPr/>
        </p:nvPicPr>
        <p:blipFill rotWithShape="1">
          <a:blip r:embed="rId3"/>
          <a:srcRect l="1258" r="8802" b="17898"/>
          <a:stretch/>
        </p:blipFill>
        <p:spPr>
          <a:xfrm>
            <a:off x="202130" y="1180905"/>
            <a:ext cx="6125702" cy="2156480"/>
          </a:xfrm>
          <a:prstGeom prst="rect">
            <a:avLst/>
          </a:prstGeom>
        </p:spPr>
      </p:pic>
      <p:pic>
        <p:nvPicPr>
          <p:cNvPr id="4" name="Picture 3">
            <a:extLst>
              <a:ext uri="{FF2B5EF4-FFF2-40B4-BE49-F238E27FC236}">
                <a16:creationId xmlns:a16="http://schemas.microsoft.com/office/drawing/2014/main" id="{C9F7F060-2B0E-4AD8-8A1B-1BB89553A891}"/>
              </a:ext>
            </a:extLst>
          </p:cNvPr>
          <p:cNvPicPr>
            <a:picLocks noChangeAspect="1"/>
          </p:cNvPicPr>
          <p:nvPr/>
        </p:nvPicPr>
        <p:blipFill>
          <a:blip r:embed="rId4"/>
          <a:stretch>
            <a:fillRect/>
          </a:stretch>
        </p:blipFill>
        <p:spPr>
          <a:xfrm>
            <a:off x="202130" y="3769282"/>
            <a:ext cx="5562600" cy="1907813"/>
          </a:xfrm>
          <a:prstGeom prst="rect">
            <a:avLst/>
          </a:prstGeom>
        </p:spPr>
      </p:pic>
      <p:pic>
        <p:nvPicPr>
          <p:cNvPr id="6" name="Picture 5">
            <a:extLst>
              <a:ext uri="{FF2B5EF4-FFF2-40B4-BE49-F238E27FC236}">
                <a16:creationId xmlns:a16="http://schemas.microsoft.com/office/drawing/2014/main" id="{E9732DA8-9291-474D-931B-1596EC963DE1}"/>
              </a:ext>
            </a:extLst>
          </p:cNvPr>
          <p:cNvPicPr>
            <a:picLocks noChangeAspect="1"/>
          </p:cNvPicPr>
          <p:nvPr/>
        </p:nvPicPr>
        <p:blipFill>
          <a:blip r:embed="rId5"/>
          <a:stretch>
            <a:fillRect/>
          </a:stretch>
        </p:blipFill>
        <p:spPr>
          <a:xfrm>
            <a:off x="2810577" y="3464482"/>
            <a:ext cx="3048000" cy="304800"/>
          </a:xfrm>
          <a:prstGeom prst="rect">
            <a:avLst/>
          </a:prstGeom>
        </p:spPr>
      </p:pic>
      <p:pic>
        <p:nvPicPr>
          <p:cNvPr id="8" name="Picture 7">
            <a:extLst>
              <a:ext uri="{FF2B5EF4-FFF2-40B4-BE49-F238E27FC236}">
                <a16:creationId xmlns:a16="http://schemas.microsoft.com/office/drawing/2014/main" id="{CFE35998-8CCE-4688-889B-EF718692226C}"/>
              </a:ext>
            </a:extLst>
          </p:cNvPr>
          <p:cNvPicPr>
            <a:picLocks noChangeAspect="1"/>
          </p:cNvPicPr>
          <p:nvPr/>
        </p:nvPicPr>
        <p:blipFill>
          <a:blip r:embed="rId6"/>
          <a:stretch>
            <a:fillRect/>
          </a:stretch>
        </p:blipFill>
        <p:spPr>
          <a:xfrm>
            <a:off x="6704898" y="1311832"/>
            <a:ext cx="5353050" cy="2152650"/>
          </a:xfrm>
          <a:prstGeom prst="rect">
            <a:avLst/>
          </a:prstGeom>
        </p:spPr>
      </p:pic>
      <p:pic>
        <p:nvPicPr>
          <p:cNvPr id="9" name="Picture 8">
            <a:extLst>
              <a:ext uri="{FF2B5EF4-FFF2-40B4-BE49-F238E27FC236}">
                <a16:creationId xmlns:a16="http://schemas.microsoft.com/office/drawing/2014/main" id="{3FB02830-C8EA-44EC-B0D7-96F0D87E4300}"/>
              </a:ext>
            </a:extLst>
          </p:cNvPr>
          <p:cNvPicPr>
            <a:picLocks noChangeAspect="1"/>
          </p:cNvPicPr>
          <p:nvPr/>
        </p:nvPicPr>
        <p:blipFill>
          <a:blip r:embed="rId5"/>
          <a:stretch>
            <a:fillRect/>
          </a:stretch>
        </p:blipFill>
        <p:spPr>
          <a:xfrm>
            <a:off x="8459002" y="1007032"/>
            <a:ext cx="3048000" cy="304800"/>
          </a:xfrm>
          <a:prstGeom prst="rect">
            <a:avLst/>
          </a:prstGeom>
        </p:spPr>
      </p:pic>
      <p:pic>
        <p:nvPicPr>
          <p:cNvPr id="11" name="Picture 10">
            <a:extLst>
              <a:ext uri="{FF2B5EF4-FFF2-40B4-BE49-F238E27FC236}">
                <a16:creationId xmlns:a16="http://schemas.microsoft.com/office/drawing/2014/main" id="{2AA3B83A-9233-4E23-B661-27B3F254B868}"/>
              </a:ext>
            </a:extLst>
          </p:cNvPr>
          <p:cNvPicPr>
            <a:picLocks noChangeAspect="1"/>
          </p:cNvPicPr>
          <p:nvPr/>
        </p:nvPicPr>
        <p:blipFill>
          <a:blip r:embed="rId7"/>
          <a:stretch>
            <a:fillRect/>
          </a:stretch>
        </p:blipFill>
        <p:spPr>
          <a:xfrm>
            <a:off x="6255820" y="3769282"/>
            <a:ext cx="5734050" cy="1895475"/>
          </a:xfrm>
          <a:prstGeom prst="rect">
            <a:avLst/>
          </a:prstGeom>
        </p:spPr>
      </p:pic>
    </p:spTree>
    <p:extLst>
      <p:ext uri="{BB962C8B-B14F-4D97-AF65-F5344CB8AC3E}">
        <p14:creationId xmlns:p14="http://schemas.microsoft.com/office/powerpoint/2010/main" val="13868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8827C8A-CE7C-6960-FFC9-E36DE6B7E8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39" r="7699" b="-1"/>
          <a:stretch/>
        </p:blipFill>
        <p:spPr bwMode="auto">
          <a:xfrm>
            <a:off x="7212169" y="612396"/>
            <a:ext cx="4853355" cy="51508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D7B7E1F-F2D6-00AC-22D5-1CE7DAD7F5C9}"/>
              </a:ext>
            </a:extLst>
          </p:cNvPr>
          <p:cNvSpPr>
            <a:spLocks noGrp="1"/>
          </p:cNvSpPr>
          <p:nvPr>
            <p:ph type="title" idx="4294967295"/>
          </p:nvPr>
        </p:nvSpPr>
        <p:spPr>
          <a:xfrm>
            <a:off x="126476" y="1023458"/>
            <a:ext cx="6945313" cy="1870075"/>
          </a:xfrm>
          <a:solidFill>
            <a:schemeClr val="bg1"/>
          </a:solidFill>
        </p:spPr>
        <p:txBody>
          <a:bodyPr>
            <a:noAutofit/>
          </a:bodyPr>
          <a:lstStyle/>
          <a:p>
            <a:r>
              <a:rPr lang="en-US" sz="4400" b="1" dirty="0">
                <a:solidFill>
                  <a:srgbClr val="C00000"/>
                </a:solidFill>
              </a:rPr>
              <a:t>What is strategic environmental analysis? why Firms should  do  it ? </a:t>
            </a:r>
            <a:endParaRPr lang="en-SA" sz="4400" b="1" dirty="0">
              <a:solidFill>
                <a:srgbClr val="C00000"/>
              </a:solidFill>
            </a:endParaRPr>
          </a:p>
        </p:txBody>
      </p:sp>
      <p:sp>
        <p:nvSpPr>
          <p:cNvPr id="3" name="Content Placeholder 2">
            <a:extLst>
              <a:ext uri="{FF2B5EF4-FFF2-40B4-BE49-F238E27FC236}">
                <a16:creationId xmlns:a16="http://schemas.microsoft.com/office/drawing/2014/main" id="{A23A17CA-14E2-9009-6807-3CB706737322}"/>
              </a:ext>
            </a:extLst>
          </p:cNvPr>
          <p:cNvSpPr>
            <a:spLocks noGrp="1"/>
          </p:cNvSpPr>
          <p:nvPr>
            <p:ph idx="4294967295"/>
          </p:nvPr>
        </p:nvSpPr>
        <p:spPr>
          <a:xfrm>
            <a:off x="126476" y="3145583"/>
            <a:ext cx="6111875" cy="2617653"/>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en-US" sz="3200" dirty="0">
                <a:solidFill>
                  <a:schemeClr val="accent5"/>
                </a:solidFill>
              </a:rPr>
              <a:t>The only thing that is constant </a:t>
            </a:r>
          </a:p>
          <a:p>
            <a:pPr marL="0" indent="0" algn="ctr">
              <a:buNone/>
            </a:pPr>
            <a:r>
              <a:rPr lang="en-US" sz="3200" dirty="0">
                <a:solidFill>
                  <a:schemeClr val="accent5"/>
                </a:solidFill>
              </a:rPr>
              <a:t>is that things will change.</a:t>
            </a:r>
          </a:p>
          <a:p>
            <a:pPr marL="0" indent="0" algn="ctr">
              <a:buNone/>
            </a:pPr>
            <a:r>
              <a:rPr lang="en-US" sz="3200" dirty="0">
                <a:solidFill>
                  <a:schemeClr val="accent5"/>
                </a:solidFill>
              </a:rPr>
              <a:t>" No man ever steps in the same river twice, for it's not the same river and he's not the same man.  </a:t>
            </a:r>
            <a:endParaRPr lang="en-SA" sz="3200" dirty="0">
              <a:solidFill>
                <a:schemeClr val="accent5"/>
              </a:solidFill>
            </a:endParaRPr>
          </a:p>
        </p:txBody>
      </p:sp>
      <p:sp>
        <p:nvSpPr>
          <p:cNvPr id="6" name="TextBox 5">
            <a:extLst>
              <a:ext uri="{FF2B5EF4-FFF2-40B4-BE49-F238E27FC236}">
                <a16:creationId xmlns:a16="http://schemas.microsoft.com/office/drawing/2014/main" id="{3C164F37-D2B1-6B72-A522-0132FCFD98FC}"/>
              </a:ext>
            </a:extLst>
          </p:cNvPr>
          <p:cNvSpPr txBox="1"/>
          <p:nvPr/>
        </p:nvSpPr>
        <p:spPr>
          <a:xfrm>
            <a:off x="7993264" y="5116905"/>
            <a:ext cx="40386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defTabSz="914354">
              <a:defRPr/>
            </a:pPr>
            <a:r>
              <a:rPr lang="en-US" b="1" dirty="0">
                <a:solidFill>
                  <a:prstClr val="black"/>
                </a:solidFill>
                <a:latin typeface="Calibri" panose="020F0502020204030204"/>
              </a:rPr>
              <a:t>Heraclitus</a:t>
            </a:r>
            <a:r>
              <a:rPr lang="en-US" dirty="0">
                <a:solidFill>
                  <a:prstClr val="black"/>
                </a:solidFill>
                <a:latin typeface="Calibri" panose="020F0502020204030204"/>
              </a:rPr>
              <a:t>, an ancient Greek, philosopher  535 BC- 475 BC</a:t>
            </a:r>
            <a:endParaRPr lang="en-SA" dirty="0">
              <a:solidFill>
                <a:prstClr val="black"/>
              </a:solidFill>
              <a:latin typeface="Calibri" panose="020F0502020204030204"/>
            </a:endParaRPr>
          </a:p>
        </p:txBody>
      </p:sp>
    </p:spTree>
    <p:extLst>
      <p:ext uri="{BB962C8B-B14F-4D97-AF65-F5344CB8AC3E}">
        <p14:creationId xmlns:p14="http://schemas.microsoft.com/office/powerpoint/2010/main" val="2464722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61216" y="1152967"/>
            <a:ext cx="3011487" cy="4846967"/>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p>
            <a:pPr marL="12700" algn="ctr" defTabSz="914354">
              <a:lnSpc>
                <a:spcPct val="90000"/>
              </a:lnSpc>
              <a:spcBef>
                <a:spcPct val="0"/>
              </a:spcBef>
              <a:spcAft>
                <a:spcPts val="600"/>
              </a:spcAft>
              <a:defRPr/>
            </a:pPr>
            <a:r>
              <a:rPr lang="en-US" sz="3600" b="1" dirty="0">
                <a:solidFill>
                  <a:srgbClr val="C00000"/>
                </a:solidFill>
                <a:latin typeface="Calibri" panose="020F0502020204030204"/>
              </a:rPr>
              <a:t>Strategic environmental analysis</a:t>
            </a:r>
            <a:endParaRPr lang="en-US" sz="3600" b="1" cap="all" dirty="0">
              <a:solidFill>
                <a:prstClr val="black"/>
              </a:solidFill>
              <a:latin typeface="Abadi" panose="020B0604020104020204" pitchFamily="34" charset="0"/>
            </a:endParaRPr>
          </a:p>
        </p:txBody>
      </p:sp>
      <p:graphicFrame>
        <p:nvGraphicFramePr>
          <p:cNvPr id="8" name="object 2">
            <a:extLst>
              <a:ext uri="{FF2B5EF4-FFF2-40B4-BE49-F238E27FC236}">
                <a16:creationId xmlns:a16="http://schemas.microsoft.com/office/drawing/2014/main" id="{723F56FA-39B2-43A8-87F7-E5DF59749864}"/>
              </a:ext>
            </a:extLst>
          </p:cNvPr>
          <p:cNvGraphicFramePr/>
          <p:nvPr>
            <p:extLst>
              <p:ext uri="{D42A27DB-BD31-4B8C-83A1-F6EECF244321}">
                <p14:modId xmlns:p14="http://schemas.microsoft.com/office/powerpoint/2010/main" val="1352387526"/>
              </p:ext>
            </p:extLst>
          </p:nvPr>
        </p:nvGraphicFramePr>
        <p:xfrm>
          <a:off x="4114802" y="685803"/>
          <a:ext cx="7829551" cy="48469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00631127-5498-AAEB-63AD-8A8B0640E47F}"/>
              </a:ext>
            </a:extLst>
          </p:cNvPr>
          <p:cNvSpPr txBox="1"/>
          <p:nvPr/>
        </p:nvSpPr>
        <p:spPr>
          <a:xfrm>
            <a:off x="4052136" y="878804"/>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1</a:t>
            </a:r>
          </a:p>
        </p:txBody>
      </p:sp>
      <p:sp>
        <p:nvSpPr>
          <p:cNvPr id="3" name="TextBox 2">
            <a:extLst>
              <a:ext uri="{FF2B5EF4-FFF2-40B4-BE49-F238E27FC236}">
                <a16:creationId xmlns:a16="http://schemas.microsoft.com/office/drawing/2014/main" id="{CC95B007-A0FE-909C-C4EF-65470F595658}"/>
              </a:ext>
            </a:extLst>
          </p:cNvPr>
          <p:cNvSpPr txBox="1"/>
          <p:nvPr/>
        </p:nvSpPr>
        <p:spPr>
          <a:xfrm>
            <a:off x="4055929" y="2212696"/>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2</a:t>
            </a:r>
          </a:p>
        </p:txBody>
      </p:sp>
      <p:sp>
        <p:nvSpPr>
          <p:cNvPr id="4" name="TextBox 3">
            <a:extLst>
              <a:ext uri="{FF2B5EF4-FFF2-40B4-BE49-F238E27FC236}">
                <a16:creationId xmlns:a16="http://schemas.microsoft.com/office/drawing/2014/main" id="{0F7A8ED3-E64A-008D-0D9D-7EF15529D6A9}"/>
              </a:ext>
            </a:extLst>
          </p:cNvPr>
          <p:cNvSpPr txBox="1"/>
          <p:nvPr/>
        </p:nvSpPr>
        <p:spPr>
          <a:xfrm>
            <a:off x="3998651" y="4139700"/>
            <a:ext cx="314510"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3</a:t>
            </a:r>
          </a:p>
        </p:txBody>
      </p:sp>
    </p:spTree>
    <p:extLst>
      <p:ext uri="{BB962C8B-B14F-4D97-AF65-F5344CB8AC3E}">
        <p14:creationId xmlns:p14="http://schemas.microsoft.com/office/powerpoint/2010/main" val="400044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47651" y="1209176"/>
            <a:ext cx="3819024" cy="456598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SA"/>
            </a:defPPr>
            <a:lvl1pPr marL="12700" marR="0" lvl="0" indent="0" algn="ctr" fontAlgn="auto">
              <a:lnSpc>
                <a:spcPct val="90000"/>
              </a:lnSpc>
              <a:spcBef>
                <a:spcPct val="0"/>
              </a:spcBef>
              <a:spcAft>
                <a:spcPts val="600"/>
              </a:spcAft>
              <a:buClrTx/>
              <a:buSzTx/>
              <a:buFontTx/>
              <a:buNone/>
              <a:tabLst/>
              <a:defRPr kumimoji="0" sz="3600" b="1" i="0" strike="noStrike" cap="all" spc="-5" normalizeH="0" baseline="0">
                <a:ln>
                  <a:noFill/>
                </a:ln>
                <a:solidFill>
                  <a:prstClr val="black"/>
                </a:solidFill>
                <a:effectLst/>
                <a:uLnTx/>
                <a:uFillTx/>
                <a:latin typeface="Abadi" panose="020B0604020104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srgbClr val="C00000"/>
                </a:solidFill>
              </a:rPr>
              <a:t>Analyzing the Marketing Environment</a:t>
            </a:r>
          </a:p>
        </p:txBody>
      </p:sp>
      <p:graphicFrame>
        <p:nvGraphicFramePr>
          <p:cNvPr id="8" name="object 2">
            <a:extLst>
              <a:ext uri="{FF2B5EF4-FFF2-40B4-BE49-F238E27FC236}">
                <a16:creationId xmlns:a16="http://schemas.microsoft.com/office/drawing/2014/main" id="{723F56FA-39B2-43A8-87F7-E5DF59749864}"/>
              </a:ext>
            </a:extLst>
          </p:cNvPr>
          <p:cNvGraphicFramePr/>
          <p:nvPr>
            <p:extLst>
              <p:ext uri="{D42A27DB-BD31-4B8C-83A1-F6EECF244321}">
                <p14:modId xmlns:p14="http://schemas.microsoft.com/office/powerpoint/2010/main" val="3321237459"/>
              </p:ext>
            </p:extLst>
          </p:nvPr>
        </p:nvGraphicFramePr>
        <p:xfrm>
          <a:off x="4210555" y="1974939"/>
          <a:ext cx="7829551" cy="3800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4D10C11-4BC0-DDA4-F6B5-84EAFD7A2E21}"/>
              </a:ext>
            </a:extLst>
          </p:cNvPr>
          <p:cNvSpPr txBox="1"/>
          <p:nvPr/>
        </p:nvSpPr>
        <p:spPr>
          <a:xfrm>
            <a:off x="4210554" y="1443661"/>
            <a:ext cx="50847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1.1</a:t>
            </a:r>
          </a:p>
        </p:txBody>
      </p:sp>
    </p:spTree>
    <p:extLst>
      <p:ext uri="{BB962C8B-B14F-4D97-AF65-F5344CB8AC3E}">
        <p14:creationId xmlns:p14="http://schemas.microsoft.com/office/powerpoint/2010/main" val="744368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descr="Quick Recap: Make Sure to not Miss out on Significant Information! –  Hamrobazar Blog">
            <a:extLst>
              <a:ext uri="{FF2B5EF4-FFF2-40B4-BE49-F238E27FC236}">
                <a16:creationId xmlns:a16="http://schemas.microsoft.com/office/drawing/2014/main" id="{D05981C7-0C96-C06F-EC9E-85FD8BD14A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8339" y="1462535"/>
            <a:ext cx="5291666" cy="393292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3362EE-ED8F-B3EF-DA00-4C2F218BE55E}"/>
              </a:ext>
            </a:extLst>
          </p:cNvPr>
          <p:cNvPicPr>
            <a:picLocks noChangeAspect="1"/>
          </p:cNvPicPr>
          <p:nvPr/>
        </p:nvPicPr>
        <p:blipFill>
          <a:blip r:embed="rId3"/>
          <a:stretch>
            <a:fillRect/>
          </a:stretch>
        </p:blipFill>
        <p:spPr>
          <a:xfrm>
            <a:off x="5935133" y="1072208"/>
            <a:ext cx="6025274" cy="4713584"/>
          </a:xfrm>
          <a:prstGeom prst="rect">
            <a:avLst/>
          </a:prstGeom>
        </p:spPr>
      </p:pic>
      <p:sp>
        <p:nvSpPr>
          <p:cNvPr id="5" name="TextBox 4">
            <a:extLst>
              <a:ext uri="{FF2B5EF4-FFF2-40B4-BE49-F238E27FC236}">
                <a16:creationId xmlns:a16="http://schemas.microsoft.com/office/drawing/2014/main" id="{BF5FBFCD-5EEE-6A46-5ED6-6D4F594B481E}"/>
              </a:ext>
            </a:extLst>
          </p:cNvPr>
          <p:cNvSpPr txBox="1"/>
          <p:nvPr/>
        </p:nvSpPr>
        <p:spPr>
          <a:xfrm>
            <a:off x="5458629" y="487433"/>
            <a:ext cx="6089904" cy="584775"/>
          </a:xfrm>
          <a:prstGeom prst="rect">
            <a:avLst/>
          </a:prstGeom>
          <a:noFill/>
        </p:spPr>
        <p:txBody>
          <a:bodyPr wrap="square">
            <a:spAutoFit/>
          </a:bodyPr>
          <a:lstStyle/>
          <a:p>
            <a:pPr marL="0" indent="0" algn="ctr">
              <a:lnSpc>
                <a:spcPct val="100000"/>
              </a:lnSpc>
              <a:buNone/>
            </a:pPr>
            <a:r>
              <a:rPr lang="en-US" sz="3200" b="1" dirty="0">
                <a:solidFill>
                  <a:srgbClr val="C00000"/>
                </a:solidFill>
                <a:latin typeface="Abadi" panose="020B0604020104020204" pitchFamily="34" charset="0"/>
                <a:ea typeface="+mj-ea"/>
                <a:cs typeface="+mj-cs"/>
              </a:rPr>
              <a:t>Quick recap on previous lecture </a:t>
            </a:r>
          </a:p>
        </p:txBody>
      </p:sp>
    </p:spTree>
    <p:extLst>
      <p:ext uri="{BB962C8B-B14F-4D97-AF65-F5344CB8AC3E}">
        <p14:creationId xmlns:p14="http://schemas.microsoft.com/office/powerpoint/2010/main" val="2877754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EFC53A-1B60-B79A-6125-FF672D4B0416}"/>
              </a:ext>
            </a:extLst>
          </p:cNvPr>
          <p:cNvSpPr txBox="1">
            <a:spLocks/>
          </p:cNvSpPr>
          <p:nvPr/>
        </p:nvSpPr>
        <p:spPr>
          <a:xfrm>
            <a:off x="955974" y="4526438"/>
            <a:ext cx="10482115" cy="44088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lvl1pPr algn="ctr">
              <a:lnSpc>
                <a:spcPct val="90000"/>
              </a:lnSpc>
              <a:spcBef>
                <a:spcPct val="0"/>
              </a:spcBef>
              <a:buNone/>
              <a:defRPr sz="2000" b="1" spc="800">
                <a:solidFill>
                  <a:srgbClr val="2A1A00"/>
                </a:solidFill>
                <a:latin typeface="Calibri" panose="020F0502020204030204" pitchFamily="34" charset="0"/>
                <a:ea typeface="+mj-ea"/>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altLang="en-US" dirty="0"/>
              <a:t>Major Forces in the Company’s Microenvironment</a:t>
            </a:r>
            <a:endParaRPr lang="en-US" dirty="0"/>
          </a:p>
        </p:txBody>
      </p:sp>
      <p:pic>
        <p:nvPicPr>
          <p:cNvPr id="2" name="Picture 1">
            <a:extLst>
              <a:ext uri="{FF2B5EF4-FFF2-40B4-BE49-F238E27FC236}">
                <a16:creationId xmlns:a16="http://schemas.microsoft.com/office/drawing/2014/main" id="{3632DC7D-05F1-42F9-7B2C-8493B893C2EE}"/>
              </a:ext>
            </a:extLst>
          </p:cNvPr>
          <p:cNvPicPr>
            <a:picLocks noChangeAspect="1"/>
          </p:cNvPicPr>
          <p:nvPr/>
        </p:nvPicPr>
        <p:blipFill rotWithShape="1">
          <a:blip r:embed="rId3">
            <a:extLst>
              <a:ext uri="{28A0092B-C50C-407E-A947-70E740481C1C}">
                <a14:useLocalDpi xmlns:a14="http://schemas.microsoft.com/office/drawing/2010/main" val="0"/>
              </a:ext>
            </a:extLst>
          </a:blip>
          <a:srcRect t="3527"/>
          <a:stretch/>
        </p:blipFill>
        <p:spPr>
          <a:xfrm>
            <a:off x="849466" y="1059679"/>
            <a:ext cx="10845225" cy="3466760"/>
          </a:xfrm>
          <a:prstGeom prst="rect">
            <a:avLst/>
          </a:prstGeom>
        </p:spPr>
      </p:pic>
      <p:sp>
        <p:nvSpPr>
          <p:cNvPr id="10" name="TextBox 9">
            <a:extLst>
              <a:ext uri="{FF2B5EF4-FFF2-40B4-BE49-F238E27FC236}">
                <a16:creationId xmlns:a16="http://schemas.microsoft.com/office/drawing/2014/main" id="{09F6F38B-22DC-2011-506D-635FB852927E}"/>
              </a:ext>
            </a:extLst>
          </p:cNvPr>
          <p:cNvSpPr txBox="1"/>
          <p:nvPr/>
        </p:nvSpPr>
        <p:spPr>
          <a:xfrm>
            <a:off x="849467" y="4967324"/>
            <a:ext cx="1058862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54">
              <a:defRPr/>
            </a:pPr>
            <a:r>
              <a:rPr lang="en-US" altLang="en-US" sz="2400" b="1" dirty="0">
                <a:solidFill>
                  <a:srgbClr val="4472C4"/>
                </a:solidFill>
                <a:latin typeface="Calibri" panose="020F0502020204030204"/>
              </a:rPr>
              <a:t>forces that affect marketing management’s ability to build and maintain successful relationships with target customers</a:t>
            </a:r>
          </a:p>
        </p:txBody>
      </p:sp>
    </p:spTree>
    <p:extLst>
      <p:ext uri="{BB962C8B-B14F-4D97-AF65-F5344CB8AC3E}">
        <p14:creationId xmlns:p14="http://schemas.microsoft.com/office/powerpoint/2010/main" val="68735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9F6F38B-22DC-2011-506D-635FB852927E}"/>
              </a:ext>
            </a:extLst>
          </p:cNvPr>
          <p:cNvSpPr txBox="1"/>
          <p:nvPr/>
        </p:nvSpPr>
        <p:spPr>
          <a:xfrm>
            <a:off x="248880" y="1826320"/>
            <a:ext cx="4265970" cy="4645916"/>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ar-SA"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rPr>
              <a:t>القوى التي تؤثر على قدرة  مهمه إدارة التسويق وعلي قدره المنظمة في بناء علاقات ناجحة مع العملاء المستهدفين والحفاظ عليها</a:t>
            </a:r>
          </a:p>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rPr>
              <a:t>لا يمكن لمديري التسويق القيام بذلك بمفردهم و يتطلب نجاح التسويق بناء علاقات مع أقسام الشركة الأخرى، والمجهزين ، ووسطاء التسويق، والمنافسين، ومختلف الجماهير والزبائن ، والتي تتحد لتشكيل شبكة تسليم القيمة للشركة.</a:t>
            </a:r>
            <a:endParaRPr kumimoji="0" lang="ar-SA" altLang="en-US" sz="2000" b="1"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endParaRPr>
          </a:p>
        </p:txBody>
      </p:sp>
      <p:sp>
        <p:nvSpPr>
          <p:cNvPr id="15" name="Rectangle 14">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8D6D277-9333-1340-B20A-B056A11BB7B3}"/>
              </a:ext>
            </a:extLst>
          </p:cNvPr>
          <p:cNvPicPr>
            <a:picLocks noChangeAspect="1"/>
          </p:cNvPicPr>
          <p:nvPr/>
        </p:nvPicPr>
        <p:blipFill>
          <a:blip r:embed="rId3"/>
          <a:stretch>
            <a:fillRect/>
          </a:stretch>
        </p:blipFill>
        <p:spPr>
          <a:xfrm>
            <a:off x="5405862" y="1847302"/>
            <a:ext cx="6019331" cy="3160149"/>
          </a:xfrm>
          <a:prstGeom prst="rect">
            <a:avLst/>
          </a:prstGeom>
          <a:effectLst/>
        </p:spPr>
      </p:pic>
      <p:sp>
        <p:nvSpPr>
          <p:cNvPr id="7" name="TextBox 6">
            <a:extLst>
              <a:ext uri="{FF2B5EF4-FFF2-40B4-BE49-F238E27FC236}">
                <a16:creationId xmlns:a16="http://schemas.microsoft.com/office/drawing/2014/main" id="{C9E55C75-C63A-BE3A-1F1E-1B3E1A8F585D}"/>
              </a:ext>
            </a:extLst>
          </p:cNvPr>
          <p:cNvSpPr txBox="1"/>
          <p:nvPr/>
        </p:nvSpPr>
        <p:spPr>
          <a:xfrm>
            <a:off x="263168" y="1185527"/>
            <a:ext cx="372303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rPr>
              <a:t>البيئة الجزئية</a:t>
            </a:r>
          </a:p>
        </p:txBody>
      </p:sp>
    </p:spTree>
    <p:extLst>
      <p:ext uri="{BB962C8B-B14F-4D97-AF65-F5344CB8AC3E}">
        <p14:creationId xmlns:p14="http://schemas.microsoft.com/office/powerpoint/2010/main" val="328590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BD720-80DA-4E8A-BB7D-6A201D44AD49}"/>
              </a:ext>
            </a:extLst>
          </p:cNvPr>
          <p:cNvPicPr>
            <a:picLocks noChangeAspect="1"/>
          </p:cNvPicPr>
          <p:nvPr/>
        </p:nvPicPr>
        <p:blipFill>
          <a:blip r:embed="rId2"/>
          <a:stretch>
            <a:fillRect/>
          </a:stretch>
        </p:blipFill>
        <p:spPr>
          <a:xfrm>
            <a:off x="4838248" y="1687880"/>
            <a:ext cx="7000875" cy="3482240"/>
          </a:xfrm>
          <a:prstGeom prst="rect">
            <a:avLst/>
          </a:prstGeom>
        </p:spPr>
      </p:pic>
      <p:sp>
        <p:nvSpPr>
          <p:cNvPr id="4" name="TextBox 3">
            <a:extLst>
              <a:ext uri="{FF2B5EF4-FFF2-40B4-BE49-F238E27FC236}">
                <a16:creationId xmlns:a16="http://schemas.microsoft.com/office/drawing/2014/main" id="{ED8CC4DC-BA16-4084-A129-B3D161C5D39D}"/>
              </a:ext>
            </a:extLst>
          </p:cNvPr>
          <p:cNvSpPr txBox="1"/>
          <p:nvPr/>
        </p:nvSpPr>
        <p:spPr>
          <a:xfrm>
            <a:off x="239255" y="1687880"/>
            <a:ext cx="4265970" cy="400065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rmAutofit/>
          </a:bodyPr>
          <a:lstStyle/>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ar-SA" sz="20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endParaRPr>
          </a:p>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rPr>
              <a:t>القوى التي تؤثر على قدرة  مهمه إدارة التسويق وعلي قدره المنظمة في بناء علاقات ناجحة مع العملاء المستهدفين والحفاظ عليها</a:t>
            </a:r>
          </a:p>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endParaRPr>
          </a:p>
          <a:p>
            <a:pPr marL="0" marR="0" lvl="0" indent="-228600" algn="r" defTabSz="914400" rtl="1"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ar-SA" sz="2000" b="0"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rPr>
              <a:t>لا يمكن لمديري التسويق القيام بذلك بمفردهم و يتطلب نجاح التسويق بناء علاقات مع أقسام الشركة الأخرى، والمجهزين ، ووسطاء التسويق، والمنافسين، ومختلف الجماهير والزبائن ، والتي تتحد لتشكيل شبكة تسليم القيمة للشركة.</a:t>
            </a:r>
            <a:endParaRPr kumimoji="0" lang="ar-SA" altLang="en-US" sz="2000" b="1"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endParaRPr>
          </a:p>
        </p:txBody>
      </p:sp>
      <p:sp>
        <p:nvSpPr>
          <p:cNvPr id="5" name="TextBox 4">
            <a:extLst>
              <a:ext uri="{FF2B5EF4-FFF2-40B4-BE49-F238E27FC236}">
                <a16:creationId xmlns:a16="http://schemas.microsoft.com/office/drawing/2014/main" id="{30A65C4B-8772-44FD-895D-DE9A2F43E5DB}"/>
              </a:ext>
            </a:extLst>
          </p:cNvPr>
          <p:cNvSpPr txBox="1"/>
          <p:nvPr/>
        </p:nvSpPr>
        <p:spPr>
          <a:xfrm>
            <a:off x="253543" y="1047087"/>
            <a:ext cx="3723036"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schemeClr val="accent3">
                    <a:lumMod val="50000"/>
                  </a:schemeClr>
                </a:solidFill>
                <a:effectLst/>
                <a:uLnTx/>
                <a:uFillTx/>
                <a:latin typeface="Calibri" panose="020F0502020204030204"/>
                <a:ea typeface="+mn-ea"/>
                <a:cs typeface="Arial" panose="020B0604020202020204" pitchFamily="34" charset="0"/>
              </a:rPr>
              <a:t>البيئة الجزئية</a:t>
            </a:r>
          </a:p>
        </p:txBody>
      </p:sp>
    </p:spTree>
    <p:extLst>
      <p:ext uri="{BB962C8B-B14F-4D97-AF65-F5344CB8AC3E}">
        <p14:creationId xmlns:p14="http://schemas.microsoft.com/office/powerpoint/2010/main" val="199799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 y="2087563"/>
            <a:ext cx="3111500" cy="4595812"/>
          </a:xfrm>
        </p:spPr>
        <p:txBody>
          <a:bodyPr vert="horz" lIns="91440" tIns="45720" rIns="91440" bIns="45720" rtlCol="0">
            <a:normAutofit/>
          </a:bodyPr>
          <a:lstStyle/>
          <a:p>
            <a:r>
              <a:rPr lang="en-US" altLang="en-US" b="1" dirty="0"/>
              <a:t>Five types of customer markets</a:t>
            </a:r>
            <a:endParaRPr lang="en-US" altLang="en-US" dirty="0"/>
          </a:p>
          <a:p>
            <a:pPr lvl="1"/>
            <a:r>
              <a:rPr lang="en-US" altLang="en-US" sz="1800" dirty="0"/>
              <a:t>Consumer markets</a:t>
            </a:r>
          </a:p>
          <a:p>
            <a:pPr lvl="1"/>
            <a:r>
              <a:rPr lang="en-US" altLang="en-US" sz="1800" dirty="0"/>
              <a:t>Business markets</a:t>
            </a:r>
          </a:p>
          <a:p>
            <a:pPr lvl="1"/>
            <a:r>
              <a:rPr lang="en-US" altLang="en-US" sz="1800" dirty="0"/>
              <a:t>Reseller markets</a:t>
            </a:r>
          </a:p>
          <a:p>
            <a:pPr lvl="1"/>
            <a:r>
              <a:rPr lang="en-US" altLang="en-US" sz="1800" dirty="0"/>
              <a:t>Government markets</a:t>
            </a:r>
          </a:p>
          <a:p>
            <a:pPr lvl="1"/>
            <a:r>
              <a:rPr lang="en-US" altLang="en-US" sz="1800" dirty="0"/>
              <a:t>International markets</a:t>
            </a:r>
            <a:endParaRPr lang="en-US" sz="1800" dirty="0"/>
          </a:p>
        </p:txBody>
      </p:sp>
      <p:sp>
        <p:nvSpPr>
          <p:cNvPr id="2" name="Title 1"/>
          <p:cNvSpPr>
            <a:spLocks noGrp="1"/>
          </p:cNvSpPr>
          <p:nvPr>
            <p:ph type="title" idx="4294967295"/>
          </p:nvPr>
        </p:nvSpPr>
        <p:spPr>
          <a:xfrm>
            <a:off x="1" y="1041402"/>
            <a:ext cx="8640763" cy="900113"/>
          </a:xfrm>
        </p:spPr>
        <p:txBody>
          <a:bodyPr vert="horz" lIns="91440" tIns="45720" rIns="91440" bIns="45720" rtlCol="0" anchor="b">
            <a:normAutofit/>
          </a:bodyPr>
          <a:lstStyle/>
          <a:p>
            <a:r>
              <a:rPr lang="en-US" altLang="en-US" sz="3600" b="1" dirty="0">
                <a:solidFill>
                  <a:srgbClr val="C00000"/>
                </a:solidFill>
              </a:rPr>
              <a:t> The  Customers</a:t>
            </a:r>
            <a:endParaRPr lang="en-US" sz="3600" b="1" dirty="0">
              <a:solidFill>
                <a:srgbClr val="C00000"/>
              </a:solidFill>
            </a:endParaRPr>
          </a:p>
        </p:txBody>
      </p:sp>
      <p:pic>
        <p:nvPicPr>
          <p:cNvPr id="6146" name="Picture 2" descr="Customers – Scada Egypt">
            <a:extLst>
              <a:ext uri="{FF2B5EF4-FFF2-40B4-BE49-F238E27FC236}">
                <a16:creationId xmlns:a16="http://schemas.microsoft.com/office/drawing/2014/main" id="{A6E25BC4-5A42-DB41-F8AC-B6DCB59ED8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11748" y="1687352"/>
            <a:ext cx="6849988" cy="392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20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7A5551-35D1-8B17-2AAA-49D467A28F82}"/>
              </a:ext>
            </a:extLst>
          </p:cNvPr>
          <p:cNvPicPr>
            <a:picLocks noChangeAspect="1"/>
          </p:cNvPicPr>
          <p:nvPr/>
        </p:nvPicPr>
        <p:blipFill rotWithShape="1">
          <a:blip r:embed="rId3"/>
          <a:srcRect r="24710"/>
          <a:stretch/>
        </p:blipFill>
        <p:spPr>
          <a:xfrm>
            <a:off x="9361400" y="1061870"/>
            <a:ext cx="2525800" cy="4734259"/>
          </a:xfrm>
          <a:prstGeom prst="rect">
            <a:avLst/>
          </a:prstGeom>
        </p:spPr>
      </p:pic>
      <p:sp>
        <p:nvSpPr>
          <p:cNvPr id="2" name="Title 1"/>
          <p:cNvSpPr>
            <a:spLocks noGrp="1"/>
          </p:cNvSpPr>
          <p:nvPr>
            <p:ph type="title" idx="4294967295"/>
          </p:nvPr>
        </p:nvSpPr>
        <p:spPr>
          <a:xfrm>
            <a:off x="0" y="1316039"/>
            <a:ext cx="4357688" cy="1320800"/>
          </a:xfrm>
        </p:spPr>
        <p:txBody>
          <a:bodyPr vert="horz" lIns="91440" tIns="45720" rIns="91440" bIns="45720" rtlCol="0" anchor="t">
            <a:normAutofit/>
          </a:bodyPr>
          <a:lstStyle/>
          <a:p>
            <a:r>
              <a:rPr lang="en-US" altLang="en-US" b="1" dirty="0">
                <a:solidFill>
                  <a:srgbClr val="C00000"/>
                </a:solidFill>
              </a:rPr>
              <a:t>The Company</a:t>
            </a:r>
            <a:endParaRPr lang="en-US" b="1" dirty="0">
              <a:solidFill>
                <a:srgbClr val="C00000"/>
              </a:solidFill>
            </a:endParaRPr>
          </a:p>
        </p:txBody>
      </p:sp>
      <p:sp>
        <p:nvSpPr>
          <p:cNvPr id="16" name="Content Placeholder 2">
            <a:extLst>
              <a:ext uri="{FF2B5EF4-FFF2-40B4-BE49-F238E27FC236}">
                <a16:creationId xmlns:a16="http://schemas.microsoft.com/office/drawing/2014/main" id="{9E225BFD-6FC8-43B5-F118-3F2F58A344DB}"/>
              </a:ext>
            </a:extLst>
          </p:cNvPr>
          <p:cNvSpPr txBox="1">
            <a:spLocks/>
          </p:cNvSpPr>
          <p:nvPr/>
        </p:nvSpPr>
        <p:spPr>
          <a:xfrm>
            <a:off x="0" y="2181831"/>
            <a:ext cx="4138863" cy="4411474"/>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589" indent="-228589" defTabSz="914354">
              <a:buClr>
                <a:srgbClr val="44546A"/>
              </a:buClr>
              <a:defRPr/>
            </a:pPr>
            <a:r>
              <a:rPr lang="en-US" dirty="0">
                <a:solidFill>
                  <a:prstClr val="black"/>
                </a:solidFill>
                <a:latin typeface="Calibri" panose="020F0502020204030204"/>
              </a:rPr>
              <a:t>The </a:t>
            </a:r>
            <a:r>
              <a:rPr lang="en-US" altLang="en-US" dirty="0">
                <a:solidFill>
                  <a:prstClr val="black"/>
                </a:solidFill>
                <a:latin typeface="Calibri" panose="020F0502020204030204"/>
              </a:rPr>
              <a:t>Interrelated departments in a company form the internal environment</a:t>
            </a:r>
          </a:p>
          <a:p>
            <a:pPr marL="228589" indent="-228589" defTabSz="914354">
              <a:buClr>
                <a:srgbClr val="44546A"/>
              </a:buClr>
              <a:defRPr/>
            </a:pPr>
            <a:r>
              <a:rPr lang="en-US" dirty="0">
                <a:solidFill>
                  <a:prstClr val="black"/>
                </a:solidFill>
                <a:latin typeface="Calibri" panose="020F0502020204030204"/>
              </a:rPr>
              <a:t>marketing management takes other company groups into account</a:t>
            </a:r>
            <a:endParaRPr lang="en-US" altLang="en-US" dirty="0">
              <a:solidFill>
                <a:prstClr val="black"/>
              </a:solidFill>
              <a:latin typeface="Calibri" panose="020F0502020204030204"/>
            </a:endParaRPr>
          </a:p>
          <a:p>
            <a:pPr marL="228589" indent="-228589" defTabSz="914354">
              <a:buClr>
                <a:srgbClr val="44546A"/>
              </a:buClr>
              <a:defRPr/>
            </a:pPr>
            <a:r>
              <a:rPr lang="en-US" altLang="en-US" dirty="0">
                <a:solidFill>
                  <a:prstClr val="black"/>
                </a:solidFill>
                <a:latin typeface="Calibri" panose="020F0502020204030204"/>
              </a:rPr>
              <a:t>With marketing taking the lead, all departments share the responsibility for understanding customer needs and creating customer value</a:t>
            </a:r>
          </a:p>
        </p:txBody>
      </p:sp>
      <p:pic>
        <p:nvPicPr>
          <p:cNvPr id="3" name="Picture 6" descr="M01NF007">
            <a:extLst>
              <a:ext uri="{FF2B5EF4-FFF2-40B4-BE49-F238E27FC236}">
                <a16:creationId xmlns:a16="http://schemas.microsoft.com/office/drawing/2014/main" id="{D1F38B5A-83F2-971D-1DA1-92CF3C3DAA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1" t="4498" r="17645" b="4407"/>
          <a:stretch/>
        </p:blipFill>
        <p:spPr bwMode="auto">
          <a:xfrm>
            <a:off x="4262386" y="1099950"/>
            <a:ext cx="5369291" cy="47477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33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10896" y="752476"/>
            <a:ext cx="10177463" cy="1492251"/>
          </a:xfrm>
        </p:spPr>
        <p:txBody>
          <a:bodyPr vert="horz" lIns="91440" tIns="45720" rIns="91440" bIns="45720" rtlCol="0" anchor="ctr">
            <a:normAutofit/>
          </a:bodyPr>
          <a:lstStyle/>
          <a:p>
            <a:r>
              <a:rPr lang="en-US" altLang="en-US" b="1" dirty="0">
                <a:solidFill>
                  <a:srgbClr val="C00000"/>
                </a:solidFill>
              </a:rPr>
              <a:t>The Suppliers</a:t>
            </a:r>
            <a:endParaRPr lang="en-US" b="1" dirty="0">
              <a:solidFill>
                <a:srgbClr val="C00000"/>
              </a:solidFill>
            </a:endParaRPr>
          </a:p>
        </p:txBody>
      </p:sp>
      <p:sp>
        <p:nvSpPr>
          <p:cNvPr id="4" name="TextBox 3">
            <a:extLst>
              <a:ext uri="{FF2B5EF4-FFF2-40B4-BE49-F238E27FC236}">
                <a16:creationId xmlns:a16="http://schemas.microsoft.com/office/drawing/2014/main" id="{61E5191B-D222-5770-9394-9DC8DC7D0E38}"/>
              </a:ext>
            </a:extLst>
          </p:cNvPr>
          <p:cNvSpPr txBox="1"/>
          <p:nvPr/>
        </p:nvSpPr>
        <p:spPr>
          <a:xfrm>
            <a:off x="310896" y="2244727"/>
            <a:ext cx="5248656" cy="3416320"/>
          </a:xfrm>
          <a:prstGeom prst="rect">
            <a:avLst/>
          </a:prstGeom>
          <a:noFill/>
        </p:spPr>
        <p:txBody>
          <a:bodyPr wrap="square">
            <a:spAutoFit/>
          </a:bodyPr>
          <a:lstStyle/>
          <a:p>
            <a:r>
              <a:rPr lang="en-US" sz="1800" b="0" i="0" u="none" strike="noStrike" kern="1200" baseline="0" dirty="0">
                <a:solidFill>
                  <a:schemeClr val="tx1"/>
                </a:solidFill>
                <a:latin typeface="Arial" charset="0"/>
                <a:ea typeface="MS PGothic" panose="020B0600070205080204" pitchFamily="34" charset="-128"/>
                <a:cs typeface="ＭＳ Ｐゴシック" charset="0"/>
              </a:rPr>
              <a:t>Suppliers form an important link in the company’s overall customer value delivery network. They provide the resources needed by the company to produce its goods and services. </a:t>
            </a:r>
          </a:p>
          <a:p>
            <a:endParaRPr lang="en-US" sz="1800" b="0" i="0" u="none" strike="noStrike" kern="1200" baseline="0" dirty="0">
              <a:solidFill>
                <a:schemeClr val="tx1"/>
              </a:solidFill>
              <a:latin typeface="Arial" charset="0"/>
              <a:ea typeface="MS PGothic" panose="020B0600070205080204" pitchFamily="34" charset="-128"/>
              <a:cs typeface="ＭＳ Ｐゴシック" charset="0"/>
            </a:endParaRPr>
          </a:p>
          <a:p>
            <a:r>
              <a:rPr lang="en-US" sz="1800" b="0" i="0" u="none" strike="noStrike" kern="1200" baseline="0" dirty="0">
                <a:solidFill>
                  <a:schemeClr val="tx1"/>
                </a:solidFill>
                <a:latin typeface="Arial" charset="0"/>
                <a:ea typeface="MS PGothic" panose="020B0600070205080204" pitchFamily="34" charset="-128"/>
                <a:cs typeface="ＭＳ Ｐゴシック" charset="0"/>
              </a:rPr>
              <a:t>Supplier problems can seriously affect marketing. Marketing managers must watch supply availability and costs. Supply shortages or delays can cost sales in the short run and damage customer satisfaction in the long run. Rising supply costs may force price increases that can harm the company’s sales vol</a:t>
            </a:r>
            <a:endParaRPr lang="ar-SA" dirty="0"/>
          </a:p>
        </p:txBody>
      </p:sp>
      <p:pic>
        <p:nvPicPr>
          <p:cNvPr id="6" name="Picture 5">
            <a:extLst>
              <a:ext uri="{FF2B5EF4-FFF2-40B4-BE49-F238E27FC236}">
                <a16:creationId xmlns:a16="http://schemas.microsoft.com/office/drawing/2014/main" id="{A930A554-8F36-7585-3BBA-EB31437D8474}"/>
              </a:ext>
            </a:extLst>
          </p:cNvPr>
          <p:cNvPicPr>
            <a:picLocks noChangeAspect="1"/>
          </p:cNvPicPr>
          <p:nvPr/>
        </p:nvPicPr>
        <p:blipFill rotWithShape="1">
          <a:blip r:embed="rId3"/>
          <a:srcRect t="7558" r="2531"/>
          <a:stretch/>
        </p:blipFill>
        <p:spPr>
          <a:xfrm>
            <a:off x="6096000" y="2512076"/>
            <a:ext cx="5866976" cy="2392669"/>
          </a:xfrm>
          <a:prstGeom prst="rect">
            <a:avLst/>
          </a:prstGeom>
          <a:effectLst/>
        </p:spPr>
      </p:pic>
    </p:spTree>
    <p:extLst>
      <p:ext uri="{BB962C8B-B14F-4D97-AF65-F5344CB8AC3E}">
        <p14:creationId xmlns:p14="http://schemas.microsoft.com/office/powerpoint/2010/main" val="349040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oto of a teenage girl’s bedroom, including bed, furnishing, study table and chair, furnished by IKEA.">
            <a:extLst>
              <a:ext uri="{FF2B5EF4-FFF2-40B4-BE49-F238E27FC236}">
                <a16:creationId xmlns:a16="http://schemas.microsoft.com/office/drawing/2014/main" id="{CF154154-D19D-4297-BCAD-528976036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814" y="2573906"/>
            <a:ext cx="11824371" cy="2475517"/>
          </a:xfrm>
          <a:prstGeom prst="rect">
            <a:avLst/>
          </a:prstGeom>
        </p:spPr>
        <p:style>
          <a:lnRef idx="2">
            <a:schemeClr val="dk1"/>
          </a:lnRef>
          <a:fillRef idx="1">
            <a:schemeClr val="lt1"/>
          </a:fillRef>
          <a:effectRef idx="0">
            <a:schemeClr val="dk1"/>
          </a:effectRef>
          <a:fontRef idx="minor">
            <a:schemeClr val="dk1"/>
          </a:fontRef>
        </p:style>
      </p:pic>
      <p:sp>
        <p:nvSpPr>
          <p:cNvPr id="3" name="TextBox 2">
            <a:extLst>
              <a:ext uri="{FF2B5EF4-FFF2-40B4-BE49-F238E27FC236}">
                <a16:creationId xmlns:a16="http://schemas.microsoft.com/office/drawing/2014/main" id="{A34D7C9F-CEAE-4E46-9214-CBD6D88D77DD}"/>
              </a:ext>
            </a:extLst>
          </p:cNvPr>
          <p:cNvSpPr txBox="1"/>
          <p:nvPr/>
        </p:nvSpPr>
        <p:spPr>
          <a:xfrm>
            <a:off x="2887579" y="763506"/>
            <a:ext cx="8994158" cy="1708483"/>
          </a:xfrm>
          <a:prstGeom prst="rect">
            <a:avLst/>
          </a:prstGeom>
        </p:spPr>
        <p:txBody>
          <a:bodyPr vert="horz" lIns="91440" tIns="45720" rIns="91440" bIns="45720" rtlCol="0">
            <a:normAutofit fontScale="77500" lnSpcReduction="20000"/>
          </a:bodyPr>
          <a:lstStyle/>
          <a:p>
            <a:pPr marL="0" marR="0" lvl="0" indent="-228600" algn="r" defTabSz="914400" rtl="1"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تتمثل مهمة ايكيا في خلق حياة يومية أفضل للعملاء من خلال تقديم مفروشات منزلية عصرية بسيطة وعملية بأسعار مناسبه للغاية بحيث يستطيع غالبيه العملاء تحمل تكاليفها.</a:t>
            </a:r>
          </a:p>
          <a:p>
            <a:pPr marL="0" marR="0" lvl="0" indent="-228600" algn="r" defTabSz="914400" rtl="1" eaLnBrk="1" fontAlgn="auto" latinLnBrk="0" hangingPunct="1">
              <a:lnSpc>
                <a:spcPct val="150000"/>
              </a:lnSpc>
              <a:spcBef>
                <a:spcPts val="0"/>
              </a:spcBef>
              <a:spcAft>
                <a:spcPts val="600"/>
              </a:spcAft>
              <a:buClrTx/>
              <a:buSzTx/>
              <a:buFont typeface="Arial" panose="020B0604020202020204" pitchFamily="34" charset="0"/>
              <a:buChar char="•"/>
              <a:tabLst/>
              <a:defRPr/>
            </a:pPr>
            <a:r>
              <a:rPr kumimoji="0" lang="ar-SA"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ولكي تتمكن ايكيا من بيع منتجاتها عالميا  بمليارات الدولارات، يجب على ايكيا أولا تطوير شبكة قوية وموثوقة من الموردين والشركاء الذين يمكنهم مساعدتها في تصميم وصنع كل هذه المنتجات في المقام الأول .</a:t>
            </a:r>
          </a:p>
        </p:txBody>
      </p:sp>
      <p:sp>
        <p:nvSpPr>
          <p:cNvPr id="4" name="Content Placeholder 2">
            <a:extLst>
              <a:ext uri="{FF2B5EF4-FFF2-40B4-BE49-F238E27FC236}">
                <a16:creationId xmlns:a16="http://schemas.microsoft.com/office/drawing/2014/main" id="{B3A69BB5-DB8D-454B-9515-D2FB27E21E18}"/>
              </a:ext>
            </a:extLst>
          </p:cNvPr>
          <p:cNvSpPr txBox="1">
            <a:spLocks/>
          </p:cNvSpPr>
          <p:nvPr/>
        </p:nvSpPr>
        <p:spPr>
          <a:xfrm>
            <a:off x="57366" y="5151340"/>
            <a:ext cx="11824371" cy="508315"/>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marR="0" lvl="0" indent="-228600" algn="ctr" defTabSz="914400" rtl="1"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ar-SA" sz="2800" b="1" i="0" u="none" strike="noStrike" kern="1200" cap="none" spc="0" normalizeH="0" baseline="0" noProof="0" dirty="0">
                <a:ln>
                  <a:noFill/>
                </a:ln>
                <a:solidFill>
                  <a:srgbClr val="C00000"/>
                </a:solidFill>
                <a:effectLst/>
                <a:uLnTx/>
                <a:uFillTx/>
                <a:latin typeface="Segoe UI Web (Arabic)"/>
                <a:ea typeface="+mn-ea"/>
                <a:cs typeface="Arial" panose="020B0604020202020204" pitchFamily="34" charset="0"/>
              </a:rPr>
              <a:t>تدرك شركة ايكيا لبيع المفروشات المنزلية أهمية بناء علاقات وثيقة مع شبكتها الواسعة من الموردين</a:t>
            </a:r>
            <a:endParaRPr kumimoji="0" lang="en-US" sz="40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 y="657225"/>
            <a:ext cx="10177463" cy="1492251"/>
          </a:xfrm>
        </p:spPr>
        <p:txBody>
          <a:bodyPr vert="horz" lIns="91440" tIns="45720" rIns="91440" bIns="45720" rtlCol="0" anchor="ctr">
            <a:normAutofit/>
          </a:bodyPr>
          <a:lstStyle/>
          <a:p>
            <a:r>
              <a:rPr lang="en-US" altLang="en-US" sz="3600" b="1" dirty="0">
                <a:solidFill>
                  <a:srgbClr val="C00000"/>
                </a:solidFill>
              </a:rPr>
              <a:t>Marketing Intermediaries</a:t>
            </a:r>
            <a:endParaRPr lang="en-US" sz="3600" b="1" dirty="0">
              <a:solidFill>
                <a:srgbClr val="C00000"/>
              </a:solidFill>
            </a:endParaRPr>
          </a:p>
        </p:txBody>
      </p:sp>
      <p:pic>
        <p:nvPicPr>
          <p:cNvPr id="10" name="Picture 9">
            <a:extLst>
              <a:ext uri="{FF2B5EF4-FFF2-40B4-BE49-F238E27FC236}">
                <a16:creationId xmlns:a16="http://schemas.microsoft.com/office/drawing/2014/main" id="{2A1CCDC7-7AC7-54E5-27AA-1F1C203A3E57}"/>
              </a:ext>
            </a:extLst>
          </p:cNvPr>
          <p:cNvPicPr>
            <a:picLocks noChangeAspect="1"/>
          </p:cNvPicPr>
          <p:nvPr/>
        </p:nvPicPr>
        <p:blipFill rotWithShape="1">
          <a:blip r:embed="rId3"/>
          <a:srcRect l="1" t="18854" r="-524"/>
          <a:stretch/>
        </p:blipFill>
        <p:spPr>
          <a:xfrm>
            <a:off x="5009595" y="1565329"/>
            <a:ext cx="7143969" cy="4195388"/>
          </a:xfrm>
          <a:prstGeom prst="rect">
            <a:avLst/>
          </a:prstGeom>
        </p:spPr>
      </p:pic>
      <p:sp>
        <p:nvSpPr>
          <p:cNvPr id="12" name="Content Placeholder 2">
            <a:extLst>
              <a:ext uri="{FF2B5EF4-FFF2-40B4-BE49-F238E27FC236}">
                <a16:creationId xmlns:a16="http://schemas.microsoft.com/office/drawing/2014/main" id="{686C264E-8984-51FA-6BE3-53B1E96943EF}"/>
              </a:ext>
            </a:extLst>
          </p:cNvPr>
          <p:cNvSpPr txBox="1">
            <a:spLocks/>
          </p:cNvSpPr>
          <p:nvPr/>
        </p:nvSpPr>
        <p:spPr>
          <a:xfrm>
            <a:off x="416690" y="2263050"/>
            <a:ext cx="4163513" cy="459495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589" indent="-228589" defTabSz="914354">
              <a:buClr>
                <a:srgbClr val="44546A"/>
              </a:buClr>
              <a:buSzPct val="125000"/>
              <a:tabLst>
                <a:tab pos="0" algn="l"/>
              </a:tabLst>
              <a:defRPr/>
            </a:pPr>
            <a:r>
              <a:rPr lang="en-US" altLang="en-US" sz="1600" b="1" dirty="0">
                <a:solidFill>
                  <a:prstClr val="black"/>
                </a:solidFill>
                <a:latin typeface="Calibri" panose="020F0502020204030204"/>
              </a:rPr>
              <a:t>Marketing intermediaries </a:t>
            </a:r>
            <a:r>
              <a:rPr lang="en-US" altLang="en-US" sz="1600" dirty="0">
                <a:solidFill>
                  <a:prstClr val="black"/>
                </a:solidFill>
                <a:latin typeface="Calibri" panose="020F0502020204030204"/>
              </a:rPr>
              <a:t>help the company to promote, sell, and distribute its products to final buyers.</a:t>
            </a:r>
          </a:p>
          <a:p>
            <a:pPr marL="685766" lvl="1" indent="-228589" defTabSz="914354">
              <a:buClr>
                <a:srgbClr val="44546A"/>
              </a:buClr>
              <a:buSzPct val="125000"/>
              <a:tabLst>
                <a:tab pos="0" algn="l"/>
              </a:tabLst>
              <a:defRPr/>
            </a:pPr>
            <a:r>
              <a:rPr lang="en-US" altLang="en-US" sz="1600" dirty="0">
                <a:solidFill>
                  <a:prstClr val="black"/>
                </a:solidFill>
                <a:latin typeface="Calibri" panose="020F0502020204030204"/>
              </a:rPr>
              <a:t>Resellers </a:t>
            </a:r>
            <a:r>
              <a:rPr lang="en-US" altLang="en-US" sz="1400" i="1" dirty="0">
                <a:solidFill>
                  <a:srgbClr val="C00000"/>
                </a:solidFill>
                <a:latin typeface="Arial" panose="020B0604020202020204" pitchFamily="34" charset="0"/>
              </a:rPr>
              <a:t>wholesalers and retailers</a:t>
            </a:r>
            <a:r>
              <a:rPr lang="en-US" altLang="en-US" sz="1600" dirty="0">
                <a:latin typeface="Arial" panose="020B0604020202020204" pitchFamily="34" charset="0"/>
              </a:rPr>
              <a:t>. </a:t>
            </a:r>
            <a:endParaRPr lang="en-US" altLang="en-US" sz="1600" dirty="0">
              <a:solidFill>
                <a:prstClr val="black"/>
              </a:solidFill>
              <a:latin typeface="Calibri" panose="020F0502020204030204"/>
            </a:endParaRPr>
          </a:p>
          <a:p>
            <a:pPr marL="685766" lvl="1" indent="-228589" defTabSz="914354">
              <a:buClr>
                <a:srgbClr val="44546A"/>
              </a:buClr>
              <a:buSzPct val="125000"/>
              <a:tabLst>
                <a:tab pos="0" algn="l"/>
              </a:tabLst>
              <a:defRPr/>
            </a:pPr>
            <a:r>
              <a:rPr lang="en-US" altLang="en-US" sz="1600" dirty="0">
                <a:solidFill>
                  <a:prstClr val="black"/>
                </a:solidFill>
                <a:latin typeface="Calibri" panose="020F0502020204030204"/>
              </a:rPr>
              <a:t>Marketing services agencies</a:t>
            </a:r>
            <a:r>
              <a:rPr lang="en-US" altLang="en-US" sz="1400" i="1" dirty="0">
                <a:solidFill>
                  <a:srgbClr val="C00000"/>
                </a:solidFill>
                <a:latin typeface="Arial" panose="020B0604020202020204" pitchFamily="34" charset="0"/>
              </a:rPr>
              <a:t>, advertising agencies, media firms</a:t>
            </a:r>
          </a:p>
          <a:p>
            <a:pPr marL="685766" lvl="1" indent="-228589" defTabSz="914354">
              <a:buClr>
                <a:srgbClr val="44546A"/>
              </a:buClr>
              <a:buSzPct val="125000"/>
              <a:tabLst>
                <a:tab pos="0" algn="l"/>
              </a:tabLst>
              <a:defRPr/>
            </a:pPr>
            <a:r>
              <a:rPr lang="en-US" altLang="en-US" sz="1600" dirty="0">
                <a:solidFill>
                  <a:prstClr val="black"/>
                </a:solidFill>
                <a:latin typeface="Calibri" panose="020F0502020204030204"/>
              </a:rPr>
              <a:t>Financial intermediaries; </a:t>
            </a:r>
            <a:r>
              <a:rPr lang="en-US" altLang="en-US" sz="1400" i="1" dirty="0">
                <a:solidFill>
                  <a:srgbClr val="C00000"/>
                </a:solidFill>
                <a:latin typeface="Arial" panose="020B0604020202020204" pitchFamily="34" charset="0"/>
              </a:rPr>
              <a:t>banks, credit companies, insurance companies, and other businesses that help finance transactions or insure against the risks associated with the buying and selling of goods.</a:t>
            </a:r>
          </a:p>
        </p:txBody>
      </p:sp>
    </p:spTree>
    <p:extLst>
      <p:ext uri="{BB962C8B-B14F-4D97-AF65-F5344CB8AC3E}">
        <p14:creationId xmlns:p14="http://schemas.microsoft.com/office/powerpoint/2010/main" val="424275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DD5B8-2D59-4666-898E-E4B667505F4F}"/>
              </a:ext>
            </a:extLst>
          </p:cNvPr>
          <p:cNvPicPr>
            <a:picLocks noChangeAspect="1"/>
          </p:cNvPicPr>
          <p:nvPr/>
        </p:nvPicPr>
        <p:blipFill>
          <a:blip r:embed="rId2"/>
          <a:stretch>
            <a:fillRect/>
          </a:stretch>
        </p:blipFill>
        <p:spPr>
          <a:xfrm>
            <a:off x="157162" y="1065572"/>
            <a:ext cx="11877675" cy="4726856"/>
          </a:xfrm>
          <a:prstGeom prst="rect">
            <a:avLst/>
          </a:prstGeom>
        </p:spPr>
      </p:pic>
    </p:spTree>
    <p:extLst>
      <p:ext uri="{BB962C8B-B14F-4D97-AF65-F5344CB8AC3E}">
        <p14:creationId xmlns:p14="http://schemas.microsoft.com/office/powerpoint/2010/main" val="4210246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00205" y="844597"/>
            <a:ext cx="10177463" cy="1492251"/>
          </a:xfrm>
        </p:spPr>
        <p:txBody>
          <a:bodyPr vert="horz" lIns="91440" tIns="45720" rIns="91440" bIns="45720" rtlCol="0" anchor="ctr">
            <a:normAutofit/>
          </a:bodyPr>
          <a:lstStyle/>
          <a:p>
            <a:r>
              <a:rPr lang="en-US" altLang="en-US" sz="3600" b="1" dirty="0">
                <a:solidFill>
                  <a:srgbClr val="C00000"/>
                </a:solidFill>
              </a:rPr>
              <a:t>Competitors</a:t>
            </a:r>
            <a:endParaRPr lang="en-US" sz="3600" b="1" dirty="0">
              <a:solidFill>
                <a:srgbClr val="C00000"/>
              </a:solidFill>
            </a:endParaRPr>
          </a:p>
        </p:txBody>
      </p:sp>
      <p:sp>
        <p:nvSpPr>
          <p:cNvPr id="16" name="Content Placeholder 2">
            <a:extLst>
              <a:ext uri="{FF2B5EF4-FFF2-40B4-BE49-F238E27FC236}">
                <a16:creationId xmlns:a16="http://schemas.microsoft.com/office/drawing/2014/main" id="{9E225BFD-6FC8-43B5-F118-3F2F58A344DB}"/>
              </a:ext>
            </a:extLst>
          </p:cNvPr>
          <p:cNvSpPr txBox="1">
            <a:spLocks/>
          </p:cNvSpPr>
          <p:nvPr/>
        </p:nvSpPr>
        <p:spPr>
          <a:xfrm>
            <a:off x="358735" y="1886784"/>
            <a:ext cx="3533679" cy="4594953"/>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589" indent="-228589" defTabSz="914354">
              <a:buClr>
                <a:srgbClr val="44546A"/>
              </a:buClr>
              <a:defRPr/>
            </a:pPr>
            <a:r>
              <a:rPr lang="en-US" sz="1600" dirty="0">
                <a:solidFill>
                  <a:prstClr val="black">
                    <a:lumMod val="65000"/>
                    <a:lumOff val="35000"/>
                  </a:prstClr>
                </a:solidFill>
                <a:latin typeface="Calibri" panose="020F0502020204030204"/>
              </a:rPr>
              <a:t>The marketing concept states that, to be successful, a company must provide greater customer value and satisfaction than its competitors do</a:t>
            </a:r>
          </a:p>
          <a:p>
            <a:pPr marL="228589" indent="-228589" defTabSz="914354">
              <a:buClr>
                <a:srgbClr val="44546A"/>
              </a:buClr>
              <a:defRPr/>
            </a:pPr>
            <a:r>
              <a:rPr lang="en-US" sz="1600" dirty="0">
                <a:solidFill>
                  <a:prstClr val="black">
                    <a:lumMod val="65000"/>
                    <a:lumOff val="35000"/>
                  </a:prstClr>
                </a:solidFill>
                <a:latin typeface="Calibri" panose="020F0502020204030204"/>
              </a:rPr>
              <a:t>Marketers must gain strategic advantage by positioning products strongly against competitors.</a:t>
            </a:r>
          </a:p>
          <a:p>
            <a:pPr marL="228589" indent="-228589" defTabSz="914354">
              <a:buClr>
                <a:srgbClr val="44546A"/>
              </a:buClr>
              <a:defRPr/>
            </a:pPr>
            <a:r>
              <a:rPr lang="en-US" sz="1600" dirty="0">
                <a:solidFill>
                  <a:prstClr val="black">
                    <a:lumMod val="65000"/>
                    <a:lumOff val="35000"/>
                  </a:prstClr>
                </a:solidFill>
                <a:latin typeface="Calibri" panose="020F0502020204030204"/>
              </a:rPr>
              <a:t>No single strategy is best for all companies.</a:t>
            </a:r>
          </a:p>
          <a:p>
            <a:pPr marL="228589" indent="-228589" defTabSz="914354">
              <a:buClr>
                <a:srgbClr val="44546A"/>
              </a:buClr>
              <a:defRPr/>
            </a:pPr>
            <a:r>
              <a:rPr lang="en-US" sz="1600" b="1" dirty="0">
                <a:solidFill>
                  <a:schemeClr val="accent3">
                    <a:lumMod val="50000"/>
                  </a:schemeClr>
                </a:solidFill>
                <a:latin typeface="Arial" charset="0"/>
                <a:ea typeface="MS PGothic" panose="020B0600070205080204" pitchFamily="34" charset="-128"/>
                <a:cs typeface="ＭＳ Ｐゴシック" charset="0"/>
              </a:rPr>
              <a:t>Each firm should consider its own size and industry position compared with those of its competitors</a:t>
            </a:r>
            <a:endParaRPr lang="en-US" sz="1600" b="1" dirty="0">
              <a:solidFill>
                <a:schemeClr val="accent3">
                  <a:lumMod val="50000"/>
                </a:schemeClr>
              </a:solidFill>
              <a:latin typeface="Calibri" panose="020F0502020204030204"/>
            </a:endParaRPr>
          </a:p>
          <a:p>
            <a:pPr marL="0" indent="0" defTabSz="914354">
              <a:buClr>
                <a:srgbClr val="44546A"/>
              </a:buClr>
              <a:buNone/>
              <a:defRPr/>
            </a:pPr>
            <a:endParaRPr lang="en-US" sz="1600" dirty="0">
              <a:solidFill>
                <a:prstClr val="black">
                  <a:lumMod val="65000"/>
                  <a:lumOff val="35000"/>
                </a:prstClr>
              </a:solidFill>
              <a:latin typeface="Calibri" panose="020F0502020204030204"/>
            </a:endParaRPr>
          </a:p>
        </p:txBody>
      </p:sp>
      <p:pic>
        <p:nvPicPr>
          <p:cNvPr id="3" name="Picture 4" descr="Trivia: Airbus vs Boeing - How to tell the difference between planes? |  Mobility News | Zee News">
            <a:extLst>
              <a:ext uri="{FF2B5EF4-FFF2-40B4-BE49-F238E27FC236}">
                <a16:creationId xmlns:a16="http://schemas.microsoft.com/office/drawing/2014/main" id="{3BDCFBD7-7CC7-421E-EE04-DCE0F2DEA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3635" y="4271277"/>
            <a:ext cx="2198872" cy="12354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6" descr="examples of price taker companies Market – PZXV">
            <a:extLst>
              <a:ext uri="{FF2B5EF4-FFF2-40B4-BE49-F238E27FC236}">
                <a16:creationId xmlns:a16="http://schemas.microsoft.com/office/drawing/2014/main" id="{6814DB1D-DE85-F754-549C-2FDC4D19B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540" t="50000" r="12536" b="9473"/>
          <a:stretch/>
        </p:blipFill>
        <p:spPr bwMode="auto">
          <a:xfrm>
            <a:off x="6434314" y="4279163"/>
            <a:ext cx="2579689" cy="12275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4C46EFC-6A31-7756-49A7-51009F8C60A6}"/>
              </a:ext>
            </a:extLst>
          </p:cNvPr>
          <p:cNvPicPr>
            <a:picLocks noChangeAspect="1"/>
          </p:cNvPicPr>
          <p:nvPr/>
        </p:nvPicPr>
        <p:blipFill>
          <a:blip r:embed="rId5"/>
          <a:stretch>
            <a:fillRect/>
          </a:stretch>
        </p:blipFill>
        <p:spPr>
          <a:xfrm>
            <a:off x="6403064" y="1247901"/>
            <a:ext cx="4913009" cy="3031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a:extLst>
              <a:ext uri="{FF2B5EF4-FFF2-40B4-BE49-F238E27FC236}">
                <a16:creationId xmlns:a16="http://schemas.microsoft.com/office/drawing/2014/main" id="{9F621A29-53F8-485E-8CFA-30664D08E346}"/>
              </a:ext>
            </a:extLst>
          </p:cNvPr>
          <p:cNvSpPr/>
          <p:nvPr/>
        </p:nvSpPr>
        <p:spPr>
          <a:xfrm>
            <a:off x="6403061" y="1240453"/>
            <a:ext cx="1633243"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914354">
              <a:defRPr/>
            </a:pPr>
            <a:r>
              <a:rPr lang="en-US" dirty="0">
                <a:solidFill>
                  <a:prstClr val="white"/>
                </a:solidFill>
                <a:latin typeface="Minion Pro"/>
              </a:rPr>
              <a:t>One seller, Or a single firm</a:t>
            </a:r>
            <a:endParaRPr lang="en-SA" dirty="0">
              <a:solidFill>
                <a:prstClr val="white"/>
              </a:solidFill>
              <a:latin typeface="Minion Pro"/>
            </a:endParaRPr>
          </a:p>
        </p:txBody>
      </p:sp>
      <p:sp>
        <p:nvSpPr>
          <p:cNvPr id="9" name="Oval 8">
            <a:extLst>
              <a:ext uri="{FF2B5EF4-FFF2-40B4-BE49-F238E27FC236}">
                <a16:creationId xmlns:a16="http://schemas.microsoft.com/office/drawing/2014/main" id="{79898E95-AE6E-5FF1-2C45-BABE05760325}"/>
              </a:ext>
            </a:extLst>
          </p:cNvPr>
          <p:cNvSpPr/>
          <p:nvPr/>
        </p:nvSpPr>
        <p:spPr>
          <a:xfrm>
            <a:off x="8036306" y="3051616"/>
            <a:ext cx="1864175" cy="12196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Calibri" panose="020F0502020204030204"/>
            </a:endParaRPr>
          </a:p>
        </p:txBody>
      </p:sp>
      <p:sp>
        <p:nvSpPr>
          <p:cNvPr id="6" name="Rectangle 5">
            <a:extLst>
              <a:ext uri="{FF2B5EF4-FFF2-40B4-BE49-F238E27FC236}">
                <a16:creationId xmlns:a16="http://schemas.microsoft.com/office/drawing/2014/main" id="{F7670758-9F24-AD96-21CC-6909A958E1B4}"/>
              </a:ext>
            </a:extLst>
          </p:cNvPr>
          <p:cNvSpPr/>
          <p:nvPr/>
        </p:nvSpPr>
        <p:spPr>
          <a:xfrm>
            <a:off x="9586427" y="3371661"/>
            <a:ext cx="1548967"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914354">
              <a:defRPr/>
            </a:pPr>
            <a:r>
              <a:rPr lang="en-US" dirty="0">
                <a:solidFill>
                  <a:prstClr val="white"/>
                </a:solidFill>
                <a:latin typeface="Minion Pro"/>
              </a:rPr>
              <a:t>Few firms in the market.</a:t>
            </a:r>
            <a:endParaRPr lang="en-SA" dirty="0">
              <a:solidFill>
                <a:prstClr val="white"/>
              </a:solidFill>
              <a:latin typeface="Minion Pro"/>
            </a:endParaRPr>
          </a:p>
        </p:txBody>
      </p:sp>
      <p:sp>
        <p:nvSpPr>
          <p:cNvPr id="8" name="Rectangle 7">
            <a:extLst>
              <a:ext uri="{FF2B5EF4-FFF2-40B4-BE49-F238E27FC236}">
                <a16:creationId xmlns:a16="http://schemas.microsoft.com/office/drawing/2014/main" id="{715C7651-12FF-9568-F377-5FF77E916956}"/>
              </a:ext>
            </a:extLst>
          </p:cNvPr>
          <p:cNvSpPr/>
          <p:nvPr/>
        </p:nvSpPr>
        <p:spPr>
          <a:xfrm>
            <a:off x="6434315" y="3371662"/>
            <a:ext cx="1917199"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914354">
              <a:defRPr/>
            </a:pPr>
            <a:r>
              <a:rPr lang="en-US" dirty="0">
                <a:solidFill>
                  <a:prstClr val="white"/>
                </a:solidFill>
                <a:latin typeface="Minion Pro"/>
              </a:rPr>
              <a:t>large number of firms.</a:t>
            </a:r>
            <a:endParaRPr lang="en-SA" dirty="0">
              <a:solidFill>
                <a:prstClr val="white"/>
              </a:solidFill>
              <a:latin typeface="Minion Pro"/>
            </a:endParaRPr>
          </a:p>
        </p:txBody>
      </p:sp>
    </p:spTree>
    <p:extLst>
      <p:ext uri="{BB962C8B-B14F-4D97-AF65-F5344CB8AC3E}">
        <p14:creationId xmlns:p14="http://schemas.microsoft.com/office/powerpoint/2010/main" val="207458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7F25E7-17E5-98C0-7C8D-C181BBBC14C4}"/>
              </a:ext>
            </a:extLst>
          </p:cNvPr>
          <p:cNvPicPr>
            <a:picLocks noChangeAspect="1"/>
          </p:cNvPicPr>
          <p:nvPr/>
        </p:nvPicPr>
        <p:blipFill rotWithShape="1">
          <a:blip r:embed="rId2"/>
          <a:srcRect l="16412" t="19281" r="3857" b="11167"/>
          <a:stretch/>
        </p:blipFill>
        <p:spPr>
          <a:xfrm>
            <a:off x="77441" y="1311397"/>
            <a:ext cx="6052219" cy="2348442"/>
          </a:xfrm>
          <a:prstGeom prst="rect">
            <a:avLst/>
          </a:prstGeom>
        </p:spPr>
      </p:pic>
      <p:pic>
        <p:nvPicPr>
          <p:cNvPr id="8" name="Picture 7">
            <a:extLst>
              <a:ext uri="{FF2B5EF4-FFF2-40B4-BE49-F238E27FC236}">
                <a16:creationId xmlns:a16="http://schemas.microsoft.com/office/drawing/2014/main" id="{B2F7FCF2-337B-4D0F-358A-93DA70ADDB89}"/>
              </a:ext>
            </a:extLst>
          </p:cNvPr>
          <p:cNvPicPr>
            <a:picLocks noChangeAspect="1"/>
          </p:cNvPicPr>
          <p:nvPr/>
        </p:nvPicPr>
        <p:blipFill rotWithShape="1">
          <a:blip r:embed="rId3"/>
          <a:srcRect l="5663" t="12123" r="1772" b="3183"/>
          <a:stretch/>
        </p:blipFill>
        <p:spPr>
          <a:xfrm>
            <a:off x="6351933" y="1083085"/>
            <a:ext cx="5840067" cy="2653160"/>
          </a:xfrm>
          <a:prstGeom prst="rect">
            <a:avLst/>
          </a:prstGeom>
        </p:spPr>
      </p:pic>
      <p:pic>
        <p:nvPicPr>
          <p:cNvPr id="13" name="Picture 12">
            <a:extLst>
              <a:ext uri="{FF2B5EF4-FFF2-40B4-BE49-F238E27FC236}">
                <a16:creationId xmlns:a16="http://schemas.microsoft.com/office/drawing/2014/main" id="{80FF212F-25BE-F0BE-A3C5-98F9EA23394A}"/>
              </a:ext>
            </a:extLst>
          </p:cNvPr>
          <p:cNvPicPr>
            <a:picLocks noChangeAspect="1"/>
          </p:cNvPicPr>
          <p:nvPr/>
        </p:nvPicPr>
        <p:blipFill rotWithShape="1">
          <a:blip r:embed="rId4"/>
          <a:srcRect l="2919" t="23856" r="2919" b="16183"/>
          <a:stretch/>
        </p:blipFill>
        <p:spPr>
          <a:xfrm>
            <a:off x="6313213" y="3883713"/>
            <a:ext cx="5840067" cy="1870231"/>
          </a:xfrm>
          <a:prstGeom prst="rect">
            <a:avLst/>
          </a:prstGeom>
        </p:spPr>
      </p:pic>
      <p:sp>
        <p:nvSpPr>
          <p:cNvPr id="15" name="Rectangle 14">
            <a:extLst>
              <a:ext uri="{FF2B5EF4-FFF2-40B4-BE49-F238E27FC236}">
                <a16:creationId xmlns:a16="http://schemas.microsoft.com/office/drawing/2014/main" id="{7585D10D-2846-1416-E24F-C7C6EBE8DFA1}"/>
              </a:ext>
            </a:extLst>
          </p:cNvPr>
          <p:cNvSpPr/>
          <p:nvPr/>
        </p:nvSpPr>
        <p:spPr>
          <a:xfrm flipH="1">
            <a:off x="6274491" y="453911"/>
            <a:ext cx="45719" cy="5623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schemeClr val="accent6">
                  <a:lumMod val="50000"/>
                </a:schemeClr>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pic>
        <p:nvPicPr>
          <p:cNvPr id="2" name="Picture 1">
            <a:extLst>
              <a:ext uri="{FF2B5EF4-FFF2-40B4-BE49-F238E27FC236}">
                <a16:creationId xmlns:a16="http://schemas.microsoft.com/office/drawing/2014/main" id="{663A836E-8C87-884D-C592-BB28B479F38D}"/>
              </a:ext>
            </a:extLst>
          </p:cNvPr>
          <p:cNvPicPr>
            <a:picLocks noChangeAspect="1"/>
          </p:cNvPicPr>
          <p:nvPr/>
        </p:nvPicPr>
        <p:blipFill rotWithShape="1">
          <a:blip r:embed="rId5"/>
          <a:srcRect r="2183" b="13167"/>
          <a:stretch/>
        </p:blipFill>
        <p:spPr>
          <a:xfrm>
            <a:off x="148741" y="3954777"/>
            <a:ext cx="5947259" cy="1788966"/>
          </a:xfrm>
          <a:prstGeom prst="rect">
            <a:avLst/>
          </a:prstGeom>
        </p:spPr>
      </p:pic>
    </p:spTree>
    <p:extLst>
      <p:ext uri="{BB962C8B-B14F-4D97-AF65-F5344CB8AC3E}">
        <p14:creationId xmlns:p14="http://schemas.microsoft.com/office/powerpoint/2010/main" val="3711835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ppt_x</p:attrName>
                                        </p:attrNameLst>
                                      </p:cBhvr>
                                      <p:tavLst>
                                        <p:tav tm="0">
                                          <p:val>
                                            <p:strVal val="#ppt_x-#ppt_w*1.125000"/>
                                          </p:val>
                                        </p:tav>
                                        <p:tav tm="100000">
                                          <p:val>
                                            <p:strVal val="#ppt_x"/>
                                          </p:val>
                                        </p:tav>
                                      </p:tavLst>
                                    </p:anim>
                                    <p:animEffect transition="in" filter="wipe(righ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21383" y="878580"/>
            <a:ext cx="3111500" cy="898525"/>
          </a:xfrm>
        </p:spPr>
        <p:txBody>
          <a:bodyPr vert="horz" lIns="91440" tIns="45720" rIns="91440" bIns="45720" rtlCol="0" anchor="b">
            <a:normAutofit/>
          </a:bodyPr>
          <a:lstStyle/>
          <a:p>
            <a:r>
              <a:rPr lang="en-US" altLang="en-US" sz="3600" b="1" dirty="0">
                <a:solidFill>
                  <a:srgbClr val="C00000"/>
                </a:solidFill>
              </a:rPr>
              <a:t>Market analysis</a:t>
            </a:r>
            <a:endParaRPr lang="en-US" sz="3600" b="1" dirty="0">
              <a:solidFill>
                <a:srgbClr val="C00000"/>
              </a:solidFill>
            </a:endParaRPr>
          </a:p>
        </p:txBody>
      </p:sp>
      <p:sp>
        <p:nvSpPr>
          <p:cNvPr id="16" name="TextBox 15">
            <a:extLst>
              <a:ext uri="{FF2B5EF4-FFF2-40B4-BE49-F238E27FC236}">
                <a16:creationId xmlns:a16="http://schemas.microsoft.com/office/drawing/2014/main" id="{3C3D6904-A185-DB86-4010-FCAEF1649939}"/>
              </a:ext>
            </a:extLst>
          </p:cNvPr>
          <p:cNvSpPr txBox="1"/>
          <p:nvPr/>
        </p:nvSpPr>
        <p:spPr>
          <a:xfrm>
            <a:off x="605199" y="1995401"/>
            <a:ext cx="3746884" cy="4594953"/>
          </a:xfrm>
          <a:prstGeom prst="rect">
            <a:avLst/>
          </a:prstGeom>
        </p:spPr>
        <p:txBody>
          <a:bodyPr vert="horz" lIns="91440" tIns="45720" rIns="91440" bIns="45720" rtlCol="0">
            <a:normAutofit/>
          </a:bodyPr>
          <a:lstStyle/>
          <a:p>
            <a:pPr indent="-228589" defTabSz="914354">
              <a:lnSpc>
                <a:spcPct val="110000"/>
              </a:lnSpc>
              <a:spcBef>
                <a:spcPts val="700"/>
              </a:spcBef>
              <a:buClr>
                <a:srgbClr val="44546A"/>
              </a:buClr>
              <a:defRPr/>
            </a:pPr>
            <a:r>
              <a:rPr lang="en-US" sz="1600" cap="all" dirty="0">
                <a:solidFill>
                  <a:prstClr val="black">
                    <a:lumMod val="65000"/>
                    <a:lumOff val="35000"/>
                  </a:prstClr>
                </a:solidFill>
                <a:latin typeface="Calibri" panose="020F0502020204030204"/>
              </a:rPr>
              <a:t>A market forward-looking, aims to anticipate the future  via examine the history.</a:t>
            </a:r>
          </a:p>
          <a:p>
            <a:pPr marL="342882" indent="-228589" defTabSz="914354">
              <a:lnSpc>
                <a:spcPct val="110000"/>
              </a:lnSpc>
              <a:spcBef>
                <a:spcPts val="700"/>
              </a:spcBef>
              <a:buClr>
                <a:srgbClr val="44546A"/>
              </a:buClr>
              <a:buFont typeface="Arial" panose="020B0604020202020204" pitchFamily="34" charset="0"/>
              <a:buChar char="•"/>
              <a:defRPr/>
            </a:pPr>
            <a:r>
              <a:rPr lang="en-US" sz="1600" cap="all" dirty="0">
                <a:solidFill>
                  <a:prstClr val="black">
                    <a:lumMod val="65000"/>
                    <a:lumOff val="35000"/>
                  </a:prstClr>
                </a:solidFill>
                <a:latin typeface="Calibri" panose="020F0502020204030204"/>
              </a:rPr>
              <a:t>Size</a:t>
            </a:r>
          </a:p>
          <a:p>
            <a:pPr marL="342882" indent="-228589" defTabSz="914354">
              <a:lnSpc>
                <a:spcPct val="110000"/>
              </a:lnSpc>
              <a:spcBef>
                <a:spcPts val="700"/>
              </a:spcBef>
              <a:buClr>
                <a:srgbClr val="44546A"/>
              </a:buClr>
              <a:buFont typeface="Arial" panose="020B0604020202020204" pitchFamily="34" charset="0"/>
              <a:buChar char="•"/>
              <a:defRPr/>
            </a:pPr>
            <a:r>
              <a:rPr lang="en-US" sz="1600" cap="all" dirty="0">
                <a:solidFill>
                  <a:prstClr val="black">
                    <a:lumMod val="65000"/>
                    <a:lumOff val="35000"/>
                  </a:prstClr>
                </a:solidFill>
                <a:latin typeface="Calibri" panose="020F0502020204030204"/>
              </a:rPr>
              <a:t>Growth</a:t>
            </a:r>
          </a:p>
          <a:p>
            <a:pPr marL="342882" indent="-228589" defTabSz="914354">
              <a:lnSpc>
                <a:spcPct val="110000"/>
              </a:lnSpc>
              <a:spcBef>
                <a:spcPts val="700"/>
              </a:spcBef>
              <a:buClr>
                <a:srgbClr val="44546A"/>
              </a:buClr>
              <a:buFont typeface="Arial" panose="020B0604020202020204" pitchFamily="34" charset="0"/>
              <a:buChar char="•"/>
              <a:defRPr/>
            </a:pPr>
            <a:r>
              <a:rPr lang="en-US" sz="1600" cap="all" dirty="0">
                <a:solidFill>
                  <a:prstClr val="black">
                    <a:lumMod val="65000"/>
                    <a:lumOff val="35000"/>
                  </a:prstClr>
                </a:solidFill>
                <a:latin typeface="Calibri" panose="020F0502020204030204"/>
              </a:rPr>
              <a:t>Tends </a:t>
            </a:r>
            <a:r>
              <a:rPr lang="en-US" sz="1600" i="1" cap="all" dirty="0">
                <a:solidFill>
                  <a:prstClr val="black">
                    <a:lumMod val="65000"/>
                    <a:lumOff val="35000"/>
                  </a:prstClr>
                </a:solidFill>
                <a:latin typeface="Calibri" panose="020F0502020204030204"/>
              </a:rPr>
              <a:t>the direction </a:t>
            </a:r>
          </a:p>
          <a:p>
            <a:pPr marL="342882" indent="-228589" defTabSz="914354">
              <a:lnSpc>
                <a:spcPct val="110000"/>
              </a:lnSpc>
              <a:spcBef>
                <a:spcPts val="700"/>
              </a:spcBef>
              <a:buClr>
                <a:srgbClr val="44546A"/>
              </a:buClr>
              <a:buFont typeface="Arial" panose="020B0604020202020204" pitchFamily="34" charset="0"/>
              <a:buChar char="•"/>
              <a:defRPr/>
            </a:pPr>
            <a:r>
              <a:rPr lang="en-US" sz="1600" cap="all" dirty="0">
                <a:solidFill>
                  <a:prstClr val="black">
                    <a:lumMod val="65000"/>
                    <a:lumOff val="35000"/>
                  </a:prstClr>
                </a:solidFill>
                <a:latin typeface="Calibri" panose="020F0502020204030204"/>
              </a:rPr>
              <a:t>prices </a:t>
            </a:r>
          </a:p>
          <a:p>
            <a:pPr marL="342882" indent="-228589" defTabSz="914354">
              <a:lnSpc>
                <a:spcPct val="110000"/>
              </a:lnSpc>
              <a:spcBef>
                <a:spcPts val="700"/>
              </a:spcBef>
              <a:buClr>
                <a:srgbClr val="44546A"/>
              </a:buClr>
              <a:buFont typeface="Arial" panose="020B0604020202020204" pitchFamily="34" charset="0"/>
              <a:buChar char="•"/>
              <a:defRPr/>
            </a:pPr>
            <a:r>
              <a:rPr lang="en-US" sz="1600" cap="all" dirty="0">
                <a:solidFill>
                  <a:prstClr val="black">
                    <a:lumMod val="65000"/>
                    <a:lumOff val="35000"/>
                  </a:prstClr>
                </a:solidFill>
                <a:latin typeface="Calibri" panose="020F0502020204030204"/>
              </a:rPr>
              <a:t>Forecast</a:t>
            </a:r>
          </a:p>
        </p:txBody>
      </p:sp>
      <p:pic>
        <p:nvPicPr>
          <p:cNvPr id="14" name="Picture 13">
            <a:extLst>
              <a:ext uri="{FF2B5EF4-FFF2-40B4-BE49-F238E27FC236}">
                <a16:creationId xmlns:a16="http://schemas.microsoft.com/office/drawing/2014/main" id="{43DF5FC3-EFAF-F9F2-9212-F052D9206E9D}"/>
              </a:ext>
            </a:extLst>
          </p:cNvPr>
          <p:cNvPicPr>
            <a:picLocks noChangeAspect="1"/>
          </p:cNvPicPr>
          <p:nvPr/>
        </p:nvPicPr>
        <p:blipFill rotWithShape="1">
          <a:blip r:embed="rId3"/>
          <a:srcRect l="1" r="38023" b="12057"/>
          <a:stretch/>
        </p:blipFill>
        <p:spPr>
          <a:xfrm>
            <a:off x="4711748" y="1777105"/>
            <a:ext cx="6074784" cy="3297643"/>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29926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5835" y="1771519"/>
            <a:ext cx="5784850" cy="4594225"/>
          </a:xfrm>
        </p:spPr>
        <p:txBody>
          <a:bodyPr vert="horz" lIns="91440" tIns="45720" rIns="91440" bIns="45720" rtlCol="0">
            <a:normAutofit/>
          </a:bodyPr>
          <a:lstStyle/>
          <a:p>
            <a:r>
              <a:rPr lang="en-US" altLang="en-US" b="1" dirty="0"/>
              <a:t>Publics</a:t>
            </a:r>
            <a:r>
              <a:rPr lang="en-US" altLang="en-US" dirty="0"/>
              <a:t>: any group that has an actual or potential interest in or impact on an organization’s ability to achieve its objectives</a:t>
            </a:r>
          </a:p>
          <a:p>
            <a:pPr lvl="1"/>
            <a:r>
              <a:rPr lang="en-US" altLang="en-US" sz="1800" dirty="0"/>
              <a:t>Financial</a:t>
            </a:r>
          </a:p>
          <a:p>
            <a:pPr lvl="1"/>
            <a:r>
              <a:rPr lang="en-US" altLang="en-US" sz="1800" dirty="0"/>
              <a:t>Media</a:t>
            </a:r>
          </a:p>
          <a:p>
            <a:pPr lvl="1"/>
            <a:r>
              <a:rPr lang="en-US" altLang="en-US" sz="1800" dirty="0"/>
              <a:t>Government</a:t>
            </a:r>
          </a:p>
          <a:p>
            <a:pPr lvl="1"/>
            <a:r>
              <a:rPr lang="en-US" altLang="en-US" sz="1800" dirty="0"/>
              <a:t>Citizen action</a:t>
            </a:r>
          </a:p>
          <a:p>
            <a:pPr lvl="1"/>
            <a:r>
              <a:rPr lang="en-US" altLang="en-US" sz="1800" dirty="0"/>
              <a:t>Local</a:t>
            </a:r>
          </a:p>
          <a:p>
            <a:pPr lvl="1"/>
            <a:r>
              <a:rPr lang="en-US" altLang="en-US" sz="1800" dirty="0"/>
              <a:t>General</a:t>
            </a:r>
          </a:p>
          <a:p>
            <a:pPr lvl="1"/>
            <a:r>
              <a:rPr lang="en-US" altLang="en-US" sz="1800" dirty="0"/>
              <a:t>Internal</a:t>
            </a:r>
            <a:endParaRPr lang="en-US" sz="1800" dirty="0"/>
          </a:p>
        </p:txBody>
      </p:sp>
      <p:sp>
        <p:nvSpPr>
          <p:cNvPr id="2" name="Title 1"/>
          <p:cNvSpPr>
            <a:spLocks noGrp="1"/>
          </p:cNvSpPr>
          <p:nvPr>
            <p:ph type="title" idx="4294967295"/>
          </p:nvPr>
        </p:nvSpPr>
        <p:spPr>
          <a:xfrm>
            <a:off x="442763" y="831487"/>
            <a:ext cx="7537450" cy="898525"/>
          </a:xfrm>
        </p:spPr>
        <p:txBody>
          <a:bodyPr vert="horz" lIns="91440" tIns="45720" rIns="91440" bIns="45720" rtlCol="0" anchor="b">
            <a:normAutofit/>
          </a:bodyPr>
          <a:lstStyle/>
          <a:p>
            <a:r>
              <a:rPr lang="en-US" altLang="en-US" sz="3600" b="1" dirty="0">
                <a:solidFill>
                  <a:srgbClr val="C00000"/>
                </a:solidFill>
              </a:rPr>
              <a:t>Publics</a:t>
            </a:r>
            <a:endParaRPr lang="en-US" sz="3600" b="1" dirty="0">
              <a:solidFill>
                <a:srgbClr val="C00000"/>
              </a:solidFill>
            </a:endParaRPr>
          </a:p>
        </p:txBody>
      </p:sp>
      <p:pic>
        <p:nvPicPr>
          <p:cNvPr id="5124" name="Picture 4" descr="Difference Between Micro and Macro Environment – StudiousGuy">
            <a:extLst>
              <a:ext uri="{FF2B5EF4-FFF2-40B4-BE49-F238E27FC236}">
                <a16:creationId xmlns:a16="http://schemas.microsoft.com/office/drawing/2014/main" id="{24D24025-CFF0-BBFE-172D-5113FEE07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9219" y="1280750"/>
            <a:ext cx="4498975" cy="449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13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8EB3-8A78-48A0-87E6-B713DEB9F428}"/>
              </a:ext>
            </a:extLst>
          </p:cNvPr>
          <p:cNvSpPr>
            <a:spLocks noGrp="1"/>
          </p:cNvSpPr>
          <p:nvPr>
            <p:ph type="title" idx="4294967295"/>
          </p:nvPr>
        </p:nvSpPr>
        <p:spPr>
          <a:xfrm>
            <a:off x="-250825" y="1022350"/>
            <a:ext cx="12442825" cy="1450975"/>
          </a:xfrm>
        </p:spPr>
        <p:txBody>
          <a:bodyPr>
            <a:normAutofit/>
          </a:bodyPr>
          <a:lstStyle/>
          <a:p>
            <a:pPr algn="ctr"/>
            <a:r>
              <a:rPr lang="en-US" sz="3600" b="1" dirty="0">
                <a:solidFill>
                  <a:srgbClr val="C00000"/>
                </a:solidFill>
              </a:rPr>
              <a:t>Porter’s Five Forces</a:t>
            </a:r>
            <a:r>
              <a:rPr lang="en-US" sz="4400" dirty="0">
                <a:latin typeface="Abadi" panose="020B0604020104020204" pitchFamily="34" charset="0"/>
              </a:rPr>
              <a:t>	</a:t>
            </a:r>
            <a:br>
              <a:rPr lang="en-US" sz="4400" dirty="0">
                <a:latin typeface="Abadi" panose="020B0604020104020204" pitchFamily="34" charset="0"/>
              </a:rPr>
            </a:br>
            <a:r>
              <a:rPr lang="en-US" sz="4400" dirty="0">
                <a:latin typeface="Abadi" panose="020B0604020104020204" pitchFamily="34" charset="0"/>
              </a:rPr>
              <a:t> </a:t>
            </a:r>
          </a:p>
        </p:txBody>
      </p:sp>
      <p:sp>
        <p:nvSpPr>
          <p:cNvPr id="9" name="Content Placeholder 8">
            <a:extLst>
              <a:ext uri="{FF2B5EF4-FFF2-40B4-BE49-F238E27FC236}">
                <a16:creationId xmlns:a16="http://schemas.microsoft.com/office/drawing/2014/main" id="{936362F9-ED20-4C9B-AA7B-8FBAD94FF71E}"/>
              </a:ext>
            </a:extLst>
          </p:cNvPr>
          <p:cNvSpPr>
            <a:spLocks noGrp="1"/>
          </p:cNvSpPr>
          <p:nvPr>
            <p:ph idx="4294967295"/>
          </p:nvPr>
        </p:nvSpPr>
        <p:spPr>
          <a:xfrm>
            <a:off x="0" y="1892300"/>
            <a:ext cx="4311650" cy="3073400"/>
          </a:xfrm>
        </p:spPr>
        <p:txBody>
          <a:bodyPr vert="horz" lIns="91440" tIns="45720" rIns="91440" bIns="45720" rtlCol="0" anchor="t">
            <a:normAutofit/>
          </a:bodyPr>
          <a:lstStyle/>
          <a:p>
            <a:pPr marL="0" indent="0">
              <a:buNone/>
            </a:pPr>
            <a:r>
              <a:rPr lang="en-US" b="1" u="sng" dirty="0">
                <a:latin typeface="Verdana" panose="020B0604030504040204" pitchFamily="34" charset="0"/>
                <a:ea typeface="+mj-ea"/>
                <a:cs typeface="+mj-cs"/>
              </a:rPr>
              <a:t>Michael Porter </a:t>
            </a:r>
            <a:r>
              <a:rPr lang="en-US" sz="1600" dirty="0">
                <a:latin typeface="Verdana" panose="020B0604030504040204" pitchFamily="34" charset="0"/>
                <a:ea typeface="+mj-ea"/>
                <a:cs typeface="+mj-cs"/>
              </a:rPr>
              <a:t>is a famous academic known for his theories on economics, business strategy, and competitive advantages. </a:t>
            </a:r>
          </a:p>
          <a:p>
            <a:pPr marL="0" indent="0">
              <a:buNone/>
            </a:pPr>
            <a:endParaRPr lang="en-US" sz="1600" dirty="0">
              <a:latin typeface="Verdana" panose="020B0604030504040204" pitchFamily="34" charset="0"/>
              <a:ea typeface="+mj-ea"/>
              <a:cs typeface="+mj-cs"/>
            </a:endParaRPr>
          </a:p>
        </p:txBody>
      </p:sp>
      <p:pic>
        <p:nvPicPr>
          <p:cNvPr id="1026" name="Picture 2" descr="Michael Porter said, &quot;Successful companies are those that create new values  based on better responding to customer needs.&quot;">
            <a:extLst>
              <a:ext uri="{FF2B5EF4-FFF2-40B4-BE49-F238E27FC236}">
                <a16:creationId xmlns:a16="http://schemas.microsoft.com/office/drawing/2014/main" id="{3D8C95F2-787D-4885-A5FF-4A3DEB6E7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45" y="3429000"/>
            <a:ext cx="4982944" cy="22279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C67DFEC-4CBA-2BF9-E300-644C0540D84F}"/>
              </a:ext>
            </a:extLst>
          </p:cNvPr>
          <p:cNvPicPr>
            <a:picLocks noChangeAspect="1"/>
          </p:cNvPicPr>
          <p:nvPr/>
        </p:nvPicPr>
        <p:blipFill>
          <a:blip r:embed="rId3"/>
          <a:stretch>
            <a:fillRect/>
          </a:stretch>
        </p:blipFill>
        <p:spPr>
          <a:xfrm>
            <a:off x="5247631" y="1892855"/>
            <a:ext cx="6792927" cy="3744547"/>
          </a:xfrm>
          <a:prstGeom prst="rect">
            <a:avLst/>
          </a:prstGeom>
        </p:spPr>
      </p:pic>
    </p:spTree>
    <p:extLst>
      <p:ext uri="{BB962C8B-B14F-4D97-AF65-F5344CB8AC3E}">
        <p14:creationId xmlns:p14="http://schemas.microsoft.com/office/powerpoint/2010/main" val="2183122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C5DA2D-4120-4ED2-8430-C716C65895F1}"/>
              </a:ext>
            </a:extLst>
          </p:cNvPr>
          <p:cNvPicPr>
            <a:picLocks noChangeAspect="1"/>
          </p:cNvPicPr>
          <p:nvPr/>
        </p:nvPicPr>
        <p:blipFill rotWithShape="1">
          <a:blip r:embed="rId2"/>
          <a:srcRect l="-1" t="-1" r="-229" b="354"/>
          <a:stretch/>
        </p:blipFill>
        <p:spPr>
          <a:xfrm>
            <a:off x="69340" y="1392813"/>
            <a:ext cx="11919096" cy="4362036"/>
          </a:xfrm>
          <a:prstGeom prst="rect">
            <a:avLst/>
          </a:prstGeom>
        </p:spPr>
      </p:pic>
      <p:sp>
        <p:nvSpPr>
          <p:cNvPr id="2" name="Title 1">
            <a:extLst>
              <a:ext uri="{FF2B5EF4-FFF2-40B4-BE49-F238E27FC236}">
                <a16:creationId xmlns:a16="http://schemas.microsoft.com/office/drawing/2014/main" id="{9F43442E-022E-BE90-08C4-06151F8580DE}"/>
              </a:ext>
            </a:extLst>
          </p:cNvPr>
          <p:cNvSpPr>
            <a:spLocks noGrp="1"/>
          </p:cNvSpPr>
          <p:nvPr>
            <p:ph type="title" idx="4294967295"/>
          </p:nvPr>
        </p:nvSpPr>
        <p:spPr>
          <a:xfrm>
            <a:off x="2" y="373066"/>
            <a:ext cx="12442825" cy="1450975"/>
          </a:xfrm>
        </p:spPr>
        <p:txBody>
          <a:bodyPr>
            <a:normAutofit/>
          </a:bodyPr>
          <a:lstStyle/>
          <a:p>
            <a:pPr algn="ctr"/>
            <a:r>
              <a:rPr lang="en-US" sz="3600" b="1" dirty="0">
                <a:solidFill>
                  <a:srgbClr val="C00000"/>
                </a:solidFill>
              </a:rPr>
              <a:t>Porter’s Five Forces</a:t>
            </a:r>
            <a:r>
              <a:rPr lang="en-US" sz="4400" dirty="0">
                <a:latin typeface="Abadi" panose="020B0604020104020204" pitchFamily="34" charset="0"/>
              </a:rPr>
              <a:t>	</a:t>
            </a:r>
            <a:br>
              <a:rPr lang="en-US" sz="4400" dirty="0">
                <a:latin typeface="Abadi" panose="020B0604020104020204" pitchFamily="34" charset="0"/>
              </a:rPr>
            </a:br>
            <a:r>
              <a:rPr lang="en-US" sz="4400" dirty="0">
                <a:latin typeface="Abadi" panose="020B0604020104020204" pitchFamily="34" charset="0"/>
              </a:rPr>
              <a:t> </a:t>
            </a:r>
          </a:p>
        </p:txBody>
      </p:sp>
    </p:spTree>
    <p:extLst>
      <p:ext uri="{BB962C8B-B14F-4D97-AF65-F5344CB8AC3E}">
        <p14:creationId xmlns:p14="http://schemas.microsoft.com/office/powerpoint/2010/main" val="264254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تحليل القوى التنافسية الخمسة - نموذج بورتر">
            <a:extLst>
              <a:ext uri="{FF2B5EF4-FFF2-40B4-BE49-F238E27FC236}">
                <a16:creationId xmlns:a16="http://schemas.microsoft.com/office/drawing/2014/main" id="{2629AC07-D57C-38B3-FD65-0EFE36DD1E4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 t="-1084" r="7" b="469"/>
          <a:stretch/>
        </p:blipFill>
        <p:spPr bwMode="auto">
          <a:xfrm>
            <a:off x="157163" y="1087655"/>
            <a:ext cx="12034837" cy="454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998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B33BC-6937-49B5-B7F0-8F2A9EBAE8E1}"/>
              </a:ext>
            </a:extLst>
          </p:cNvPr>
          <p:cNvSpPr>
            <a:spLocks noGrp="1"/>
          </p:cNvSpPr>
          <p:nvPr>
            <p:ph type="title" idx="4294967295"/>
          </p:nvPr>
        </p:nvSpPr>
        <p:spPr>
          <a:xfrm>
            <a:off x="251673" y="1178417"/>
            <a:ext cx="2862263" cy="1150939"/>
          </a:xfrm>
        </p:spPr>
        <p:style>
          <a:lnRef idx="2">
            <a:schemeClr val="dk1"/>
          </a:lnRef>
          <a:fillRef idx="1">
            <a:schemeClr val="lt1"/>
          </a:fillRef>
          <a:effectRef idx="0">
            <a:schemeClr val="dk1"/>
          </a:effectRef>
          <a:fontRef idx="minor">
            <a:schemeClr val="dk1"/>
          </a:fontRef>
        </p:style>
        <p:txBody>
          <a:bodyPr>
            <a:normAutofit/>
          </a:bodyPr>
          <a:lstStyle/>
          <a:p>
            <a:pPr algn="ctr"/>
            <a:r>
              <a:rPr lang="en-US" sz="4400" dirty="0">
                <a:latin typeface="Abadi" panose="020B0604020104020204" pitchFamily="34" charset="0"/>
              </a:rPr>
              <a:t>Activity #3 </a:t>
            </a:r>
          </a:p>
        </p:txBody>
      </p:sp>
      <p:pic>
        <p:nvPicPr>
          <p:cNvPr id="13318" name="Picture 6" descr="Off School - good quality, fun activities and learning opportunities">
            <a:extLst>
              <a:ext uri="{FF2B5EF4-FFF2-40B4-BE49-F238E27FC236}">
                <a16:creationId xmlns:a16="http://schemas.microsoft.com/office/drawing/2014/main" id="{3D540903-0946-9948-8C7D-350B329568DE}"/>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9860" y="2417501"/>
            <a:ext cx="5207150" cy="3194027"/>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Story Box Library | Search Results">
            <a:extLst>
              <a:ext uri="{FF2B5EF4-FFF2-40B4-BE49-F238E27FC236}">
                <a16:creationId xmlns:a16="http://schemas.microsoft.com/office/drawing/2014/main" id="{C0BC4227-CEA4-724D-9113-92E12B7A850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76558" y="1928725"/>
            <a:ext cx="6557897" cy="3587037"/>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F15DD422-B5E7-7663-3BD8-D68BDABE44BA}"/>
              </a:ext>
            </a:extLst>
          </p:cNvPr>
          <p:cNvSpPr txBox="1">
            <a:spLocks/>
          </p:cNvSpPr>
          <p:nvPr/>
        </p:nvSpPr>
        <p:spPr>
          <a:xfrm>
            <a:off x="5739903" y="602434"/>
            <a:ext cx="5614907" cy="115196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defTabSz="914354">
              <a:defRPr/>
            </a:pPr>
            <a:r>
              <a:rPr lang="en-US" dirty="0">
                <a:solidFill>
                  <a:prstClr val="black"/>
                </a:solidFill>
                <a:latin typeface="Abadi" panose="020B0604020104020204" pitchFamily="34" charset="0"/>
              </a:rPr>
              <a:t>Practice</a:t>
            </a:r>
          </a:p>
        </p:txBody>
      </p:sp>
    </p:spTree>
    <p:extLst>
      <p:ext uri="{BB962C8B-B14F-4D97-AF65-F5344CB8AC3E}">
        <p14:creationId xmlns:p14="http://schemas.microsoft.com/office/powerpoint/2010/main" val="1486065285"/>
      </p:ext>
    </p:extLst>
  </p:cSld>
  <p:clrMapOvr>
    <a:masterClrMapping/>
  </p:clrMapOvr>
  <p:transition>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5C49CA-4A82-F3DA-8D5E-D998DC940476}"/>
              </a:ext>
            </a:extLst>
          </p:cNvPr>
          <p:cNvPicPr>
            <a:picLocks noChangeAspect="1"/>
          </p:cNvPicPr>
          <p:nvPr/>
        </p:nvPicPr>
        <p:blipFill rotWithShape="1">
          <a:blip r:embed="rId3"/>
          <a:srcRect l="25031" t="10325" r="23741" b="73148"/>
          <a:stretch/>
        </p:blipFill>
        <p:spPr>
          <a:xfrm>
            <a:off x="2062283" y="3277761"/>
            <a:ext cx="7452106" cy="1635562"/>
          </a:xfrm>
          <a:prstGeom prst="rect">
            <a:avLst/>
          </a:prstGeom>
        </p:spPr>
      </p:pic>
      <p:pic>
        <p:nvPicPr>
          <p:cNvPr id="4" name="Picture 3">
            <a:extLst>
              <a:ext uri="{FF2B5EF4-FFF2-40B4-BE49-F238E27FC236}">
                <a16:creationId xmlns:a16="http://schemas.microsoft.com/office/drawing/2014/main" id="{C64B508A-CE02-B941-D5BB-E195A3B6AAF1}"/>
              </a:ext>
            </a:extLst>
          </p:cNvPr>
          <p:cNvPicPr>
            <a:picLocks noChangeAspect="1"/>
          </p:cNvPicPr>
          <p:nvPr/>
        </p:nvPicPr>
        <p:blipFill rotWithShape="1">
          <a:blip r:embed="rId3"/>
          <a:srcRect l="882" t="38307" r="79015" b="23386"/>
          <a:stretch/>
        </p:blipFill>
        <p:spPr>
          <a:xfrm>
            <a:off x="9595413" y="1065766"/>
            <a:ext cx="2430440" cy="3150571"/>
          </a:xfrm>
          <a:prstGeom prst="rect">
            <a:avLst/>
          </a:prstGeom>
        </p:spPr>
      </p:pic>
      <p:pic>
        <p:nvPicPr>
          <p:cNvPr id="5" name="Picture 4">
            <a:extLst>
              <a:ext uri="{FF2B5EF4-FFF2-40B4-BE49-F238E27FC236}">
                <a16:creationId xmlns:a16="http://schemas.microsoft.com/office/drawing/2014/main" id="{0E269BAA-F18A-E5F8-98DD-6B93ADFFB6A4}"/>
              </a:ext>
            </a:extLst>
          </p:cNvPr>
          <p:cNvPicPr>
            <a:picLocks noChangeAspect="1"/>
          </p:cNvPicPr>
          <p:nvPr/>
        </p:nvPicPr>
        <p:blipFill rotWithShape="1">
          <a:blip r:embed="rId3"/>
          <a:srcRect l="27240" t="43680" r="28233" b="31704"/>
          <a:stretch/>
        </p:blipFill>
        <p:spPr>
          <a:xfrm>
            <a:off x="3715050" y="1065766"/>
            <a:ext cx="5799339" cy="2181193"/>
          </a:xfrm>
          <a:prstGeom prst="rect">
            <a:avLst/>
          </a:prstGeom>
        </p:spPr>
      </p:pic>
      <p:pic>
        <p:nvPicPr>
          <p:cNvPr id="6" name="Picture 5">
            <a:extLst>
              <a:ext uri="{FF2B5EF4-FFF2-40B4-BE49-F238E27FC236}">
                <a16:creationId xmlns:a16="http://schemas.microsoft.com/office/drawing/2014/main" id="{B20CC46E-8F41-E109-D427-E89116F13DFB}"/>
              </a:ext>
            </a:extLst>
          </p:cNvPr>
          <p:cNvPicPr>
            <a:picLocks noChangeAspect="1"/>
          </p:cNvPicPr>
          <p:nvPr/>
        </p:nvPicPr>
        <p:blipFill rotWithShape="1">
          <a:blip r:embed="rId3"/>
          <a:srcRect l="79511" t="42248" r="3661" b="31266"/>
          <a:stretch/>
        </p:blipFill>
        <p:spPr>
          <a:xfrm>
            <a:off x="1376961" y="1251283"/>
            <a:ext cx="2257065" cy="1922559"/>
          </a:xfrm>
          <a:prstGeom prst="rect">
            <a:avLst/>
          </a:prstGeom>
        </p:spPr>
      </p:pic>
      <p:pic>
        <p:nvPicPr>
          <p:cNvPr id="7" name="Picture 6">
            <a:extLst>
              <a:ext uri="{FF2B5EF4-FFF2-40B4-BE49-F238E27FC236}">
                <a16:creationId xmlns:a16="http://schemas.microsoft.com/office/drawing/2014/main" id="{3584E31C-2427-BFA0-1C39-C9FEDF42DB3C}"/>
              </a:ext>
            </a:extLst>
          </p:cNvPr>
          <p:cNvPicPr>
            <a:picLocks noChangeAspect="1"/>
          </p:cNvPicPr>
          <p:nvPr/>
        </p:nvPicPr>
        <p:blipFill rotWithShape="1">
          <a:blip r:embed="rId3"/>
          <a:srcRect l="23964" t="85808" r="27191" b="840"/>
          <a:stretch/>
        </p:blipFill>
        <p:spPr>
          <a:xfrm>
            <a:off x="4930761" y="4822245"/>
            <a:ext cx="7095092" cy="969989"/>
          </a:xfrm>
          <a:prstGeom prst="rect">
            <a:avLst/>
          </a:prstGeom>
        </p:spPr>
      </p:pic>
      <p:sp>
        <p:nvSpPr>
          <p:cNvPr id="9" name="TextBox 8">
            <a:extLst>
              <a:ext uri="{FF2B5EF4-FFF2-40B4-BE49-F238E27FC236}">
                <a16:creationId xmlns:a16="http://schemas.microsoft.com/office/drawing/2014/main" id="{80F5C20C-0E7D-F763-5988-1616E9DBA27C}"/>
              </a:ext>
            </a:extLst>
          </p:cNvPr>
          <p:cNvSpPr txBox="1"/>
          <p:nvPr/>
        </p:nvSpPr>
        <p:spPr>
          <a:xfrm>
            <a:off x="3634027" y="372240"/>
            <a:ext cx="8365602" cy="64633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رتب القوى التنافسية الخمسة لمايكل </a:t>
            </a:r>
            <a:r>
              <a:rPr kumimoji="0" lang="ar-SA" sz="1800" b="1" i="0" u="none" strike="noStrike" kern="1200" cap="none" spc="0" normalizeH="0" baseline="0" noProof="0" dirty="0" err="1">
                <a:ln>
                  <a:noFill/>
                </a:ln>
                <a:solidFill>
                  <a:srgbClr val="C00000"/>
                </a:solidFill>
                <a:effectLst/>
                <a:uLnTx/>
                <a:uFillTx/>
                <a:latin typeface="Calibri" panose="020F0502020204030204"/>
                <a:ea typeface="+mn-ea"/>
                <a:cs typeface="Arial" panose="020B0604020202020204" pitchFamily="34" charset="0"/>
              </a:rPr>
              <a:t>بورتر</a:t>
            </a:r>
            <a:b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C00000"/>
                </a:solidFill>
                <a:effectLst/>
                <a:uLnTx/>
                <a:uFillTx/>
                <a:latin typeface="Calibri" panose="020F0502020204030204"/>
                <a:ea typeface="+mn-ea"/>
                <a:cs typeface="+mn-cs"/>
              </a:rPr>
              <a:t> </a:t>
            </a:r>
            <a:endParaRPr kumimoji="0" lang="ar-SA" sz="18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p:txBody>
      </p:sp>
      <p:sp>
        <p:nvSpPr>
          <p:cNvPr id="10" name="TextBox 9">
            <a:extLst>
              <a:ext uri="{FF2B5EF4-FFF2-40B4-BE49-F238E27FC236}">
                <a16:creationId xmlns:a16="http://schemas.microsoft.com/office/drawing/2014/main" id="{C24047FE-AA73-A42C-5EF6-F66112DBD988}"/>
              </a:ext>
            </a:extLst>
          </p:cNvPr>
          <p:cNvSpPr txBox="1"/>
          <p:nvPr/>
        </p:nvSpPr>
        <p:spPr>
          <a:xfrm>
            <a:off x="657283" y="5017241"/>
            <a:ext cx="3333932" cy="882870"/>
          </a:xfrm>
          <a:prstGeom prst="rect">
            <a:avLst/>
          </a:prstGeom>
          <a:solidFill>
            <a:schemeClr val="bg1"/>
          </a:solidFill>
        </p:spPr>
        <p:txBody>
          <a:bodyPr wrap="square">
            <a:spAutoFit/>
          </a:bodyPr>
          <a:lstStyle/>
          <a:p>
            <a:pPr marL="342900" marR="0" lvl="0" indent="-342900" algn="just" defTabSz="914400" rtl="1" eaLnBrk="1" fontAlgn="auto" latinLnBrk="0" hangingPunct="1">
              <a:lnSpc>
                <a:spcPct val="150000"/>
              </a:lnSpc>
              <a:spcBef>
                <a:spcPts val="0"/>
              </a:spcBef>
              <a:spcAft>
                <a:spcPts val="0"/>
              </a:spcAft>
              <a:buClrTx/>
              <a:buSzTx/>
              <a:buFont typeface="+mj-lt"/>
              <a:buAutoNum type="arabicPeriod"/>
              <a:tabLst/>
              <a:defRPr/>
            </a:pP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تهديد الوافدين الجدد|</a:t>
            </a:r>
            <a:r>
              <a:rPr kumimoji="0" lang="en-US" sz="700" b="0" i="0" u="none" strike="noStrike" kern="1200" cap="none" spc="0" normalizeH="0" baseline="0" noProof="0" dirty="0">
                <a:ln>
                  <a:noFill/>
                </a:ln>
                <a:solidFill>
                  <a:srgbClr val="C00000"/>
                </a:solidFill>
                <a:effectLst/>
                <a:uLnTx/>
                <a:uFillTx/>
                <a:latin typeface="Tajawal"/>
                <a:ea typeface="+mn-ea"/>
                <a:cs typeface="+mn-cs"/>
              </a:rPr>
              <a:t>Threat of new entrants</a:t>
            </a: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a:t>
            </a:r>
            <a:endParaRPr kumimoji="0" lang="en-US" sz="700" b="0" i="0" u="none" strike="noStrike" kern="1200" cap="none" spc="0" normalizeH="0" baseline="0" noProof="0" dirty="0">
              <a:ln>
                <a:noFill/>
              </a:ln>
              <a:solidFill>
                <a:srgbClr val="C00000"/>
              </a:solidFill>
              <a:effectLst/>
              <a:uLnTx/>
              <a:uFillTx/>
              <a:latin typeface="Tajawal"/>
              <a:ea typeface="+mn-ea"/>
              <a:cs typeface="+mn-cs"/>
            </a:endParaRPr>
          </a:p>
          <a:p>
            <a:pPr marL="342900" marR="0" lvl="0" indent="-342900" algn="just" defTabSz="914400" rtl="1" eaLnBrk="1" fontAlgn="auto" latinLnBrk="0" hangingPunct="1">
              <a:lnSpc>
                <a:spcPct val="150000"/>
              </a:lnSpc>
              <a:spcBef>
                <a:spcPts val="0"/>
              </a:spcBef>
              <a:spcAft>
                <a:spcPts val="0"/>
              </a:spcAft>
              <a:buClrTx/>
              <a:buSzTx/>
              <a:buFont typeface="+mj-lt"/>
              <a:buAutoNum type="arabicPeriod"/>
              <a:tabLst/>
              <a:defRPr/>
            </a:pP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القوه التفاوضية للموردين |</a:t>
            </a:r>
            <a:r>
              <a:rPr kumimoji="0" lang="en-US" sz="700" b="0" i="0" u="none" strike="noStrike" kern="1200" cap="none" spc="0" normalizeH="0" baseline="0" noProof="0" dirty="0">
                <a:ln>
                  <a:noFill/>
                </a:ln>
                <a:solidFill>
                  <a:srgbClr val="C00000"/>
                </a:solidFill>
                <a:effectLst/>
                <a:uLnTx/>
                <a:uFillTx/>
                <a:latin typeface="Tajawal"/>
                <a:ea typeface="+mn-ea"/>
                <a:cs typeface="+mn-cs"/>
              </a:rPr>
              <a:t>Bargaining power of suppliers</a:t>
            </a: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a:t>
            </a:r>
            <a:endParaRPr kumimoji="0" lang="en-US" sz="700" b="0" i="0" u="none" strike="noStrike" kern="1200" cap="none" spc="0" normalizeH="0" baseline="0" noProof="0" dirty="0">
              <a:ln>
                <a:noFill/>
              </a:ln>
              <a:solidFill>
                <a:srgbClr val="C00000"/>
              </a:solidFill>
              <a:effectLst/>
              <a:uLnTx/>
              <a:uFillTx/>
              <a:latin typeface="Tajawal"/>
              <a:ea typeface="+mn-ea"/>
              <a:cs typeface="+mn-cs"/>
            </a:endParaRPr>
          </a:p>
          <a:p>
            <a:pPr marL="342900" marR="0" lvl="0" indent="-342900" algn="just" defTabSz="914400" rtl="1" eaLnBrk="1" fontAlgn="auto" latinLnBrk="0" hangingPunct="1">
              <a:lnSpc>
                <a:spcPct val="150000"/>
              </a:lnSpc>
              <a:spcBef>
                <a:spcPts val="0"/>
              </a:spcBef>
              <a:spcAft>
                <a:spcPts val="0"/>
              </a:spcAft>
              <a:buClrTx/>
              <a:buSzTx/>
              <a:buFont typeface="+mj-lt"/>
              <a:buAutoNum type="arabicPeriod"/>
              <a:tabLst/>
              <a:defRPr/>
            </a:pP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القوه التفاوضية للمشترين |</a:t>
            </a:r>
            <a:r>
              <a:rPr kumimoji="0" lang="en-US" sz="700" b="0" i="0" u="none" strike="noStrike" kern="1200" cap="none" spc="0" normalizeH="0" baseline="0" noProof="0" dirty="0">
                <a:ln>
                  <a:noFill/>
                </a:ln>
                <a:solidFill>
                  <a:srgbClr val="C00000"/>
                </a:solidFill>
                <a:effectLst/>
                <a:uLnTx/>
                <a:uFillTx/>
                <a:latin typeface="Tajawal"/>
                <a:ea typeface="+mn-ea"/>
                <a:cs typeface="+mn-cs"/>
              </a:rPr>
              <a:t>Bargaining power of buyers</a:t>
            </a: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a:t>
            </a:r>
            <a:r>
              <a:rPr kumimoji="0" lang="en-US" sz="700" b="0" i="0" u="none" strike="noStrike" kern="1200" cap="none" spc="0" normalizeH="0" baseline="0" noProof="0" dirty="0">
                <a:ln>
                  <a:noFill/>
                </a:ln>
                <a:solidFill>
                  <a:srgbClr val="C00000"/>
                </a:solidFill>
                <a:effectLst/>
                <a:uLnTx/>
                <a:uFillTx/>
                <a:latin typeface="Tajawal"/>
                <a:ea typeface="+mn-ea"/>
                <a:cs typeface="+mn-cs"/>
              </a:rPr>
              <a:t> </a:t>
            </a:r>
            <a:endPar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endParaRPr>
          </a:p>
          <a:p>
            <a:pPr marL="342900" marR="0" lvl="0" indent="-342900" algn="just" defTabSz="914400" rtl="1" eaLnBrk="1" fontAlgn="auto" latinLnBrk="0" hangingPunct="1">
              <a:lnSpc>
                <a:spcPct val="150000"/>
              </a:lnSpc>
              <a:spcBef>
                <a:spcPts val="0"/>
              </a:spcBef>
              <a:spcAft>
                <a:spcPts val="0"/>
              </a:spcAft>
              <a:buClrTx/>
              <a:buSzTx/>
              <a:buFont typeface="+mj-lt"/>
              <a:buAutoNum type="arabicPeriod"/>
              <a:tabLst/>
              <a:defRPr/>
            </a:pP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تهديد البدائل |</a:t>
            </a:r>
            <a:r>
              <a:rPr kumimoji="0" lang="en-US" sz="700" b="0" i="0" u="none" strike="noStrike" kern="1200" cap="none" spc="0" normalizeH="0" baseline="0" noProof="0" dirty="0">
                <a:ln>
                  <a:noFill/>
                </a:ln>
                <a:solidFill>
                  <a:srgbClr val="C00000"/>
                </a:solidFill>
                <a:effectLst/>
                <a:uLnTx/>
                <a:uFillTx/>
                <a:latin typeface="Tajawal"/>
                <a:ea typeface="+mn-ea"/>
                <a:cs typeface="+mn-cs"/>
              </a:rPr>
              <a:t>Threat of substitute</a:t>
            </a: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a:t>
            </a:r>
            <a:endParaRPr kumimoji="0" lang="en-US" sz="700" b="0" i="0" u="none" strike="noStrike" kern="1200" cap="none" spc="0" normalizeH="0" baseline="0" noProof="0" dirty="0">
              <a:ln>
                <a:noFill/>
              </a:ln>
              <a:solidFill>
                <a:srgbClr val="C00000"/>
              </a:solidFill>
              <a:effectLst/>
              <a:uLnTx/>
              <a:uFillTx/>
              <a:latin typeface="Tajawal"/>
              <a:ea typeface="+mn-ea"/>
              <a:cs typeface="+mn-cs"/>
            </a:endParaRPr>
          </a:p>
          <a:p>
            <a:pPr marL="342900" marR="0" lvl="0" indent="-342900" algn="r" defTabSz="914400" rtl="1" eaLnBrk="1" fontAlgn="auto" latinLnBrk="0" hangingPunct="1">
              <a:lnSpc>
                <a:spcPct val="150000"/>
              </a:lnSpc>
              <a:spcBef>
                <a:spcPts val="0"/>
              </a:spcBef>
              <a:spcAft>
                <a:spcPts val="0"/>
              </a:spcAft>
              <a:buClrTx/>
              <a:buSzTx/>
              <a:buFont typeface="+mj-lt"/>
              <a:buAutoNum type="arabicPeriod"/>
              <a:tabLst/>
              <a:defRPr/>
            </a:pP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شدة المنافسة داخل القطاع |</a:t>
            </a:r>
            <a:r>
              <a:rPr kumimoji="0" lang="en-US" sz="700" b="0" i="0" u="none" strike="noStrike" kern="1200" cap="none" spc="0" normalizeH="0" baseline="0" noProof="0" dirty="0">
                <a:ln>
                  <a:noFill/>
                </a:ln>
                <a:solidFill>
                  <a:srgbClr val="C00000"/>
                </a:solidFill>
                <a:effectLst/>
                <a:uLnTx/>
                <a:uFillTx/>
                <a:latin typeface="Tajawal"/>
                <a:ea typeface="+mn-ea"/>
                <a:cs typeface="+mn-cs"/>
              </a:rPr>
              <a:t>Rivalry among existing competitors</a:t>
            </a:r>
            <a:r>
              <a:rPr kumimoji="0" lang="ar-SA" sz="700" b="0" i="0" u="none" strike="noStrike" kern="1200" cap="none" spc="0" normalizeH="0" baseline="0" noProof="0" dirty="0">
                <a:ln>
                  <a:noFill/>
                </a:ln>
                <a:solidFill>
                  <a:srgbClr val="C00000"/>
                </a:solidFill>
                <a:effectLst/>
                <a:uLnTx/>
                <a:uFillTx/>
                <a:latin typeface="Tajawal"/>
                <a:ea typeface="+mn-ea"/>
                <a:cs typeface="Arial" panose="020B0604020202020204" pitchFamily="34" charset="0"/>
              </a:rPr>
              <a:t>|</a:t>
            </a:r>
            <a:endParaRPr kumimoji="0" lang="ar-SA" sz="7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endParaRPr>
          </a:p>
        </p:txBody>
      </p:sp>
      <p:pic>
        <p:nvPicPr>
          <p:cNvPr id="3" name="Picture 2" descr="Apple - Home | Facebook">
            <a:extLst>
              <a:ext uri="{FF2B5EF4-FFF2-40B4-BE49-F238E27FC236}">
                <a16:creationId xmlns:a16="http://schemas.microsoft.com/office/drawing/2014/main" id="{3F3535B0-BD16-88DF-FC9C-3DE593E4F6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64" r="30957" b="17682"/>
          <a:stretch/>
        </p:blipFill>
        <p:spPr bwMode="auto">
          <a:xfrm>
            <a:off x="202314" y="3246959"/>
            <a:ext cx="1819457" cy="174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26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A1E94C-96D9-7990-246E-BBD6BD250572}"/>
              </a:ext>
            </a:extLst>
          </p:cNvPr>
          <p:cNvPicPr>
            <a:picLocks noChangeAspect="1"/>
          </p:cNvPicPr>
          <p:nvPr/>
        </p:nvPicPr>
        <p:blipFill>
          <a:blip r:embed="rId3"/>
          <a:stretch>
            <a:fillRect/>
          </a:stretch>
        </p:blipFill>
        <p:spPr>
          <a:xfrm>
            <a:off x="514884" y="1221441"/>
            <a:ext cx="11379993" cy="4592218"/>
          </a:xfrm>
          <a:prstGeom prst="rect">
            <a:avLst/>
          </a:prstGeom>
        </p:spPr>
      </p:pic>
      <p:pic>
        <p:nvPicPr>
          <p:cNvPr id="4" name="Picture 3" descr="Apple - Home | Facebook">
            <a:extLst>
              <a:ext uri="{FF2B5EF4-FFF2-40B4-BE49-F238E27FC236}">
                <a16:creationId xmlns:a16="http://schemas.microsoft.com/office/drawing/2014/main" id="{F9A65651-8420-8F59-E45C-9D83D4FA39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364" r="30957" b="17682"/>
          <a:stretch/>
        </p:blipFill>
        <p:spPr bwMode="auto">
          <a:xfrm>
            <a:off x="549259" y="1044341"/>
            <a:ext cx="1528717" cy="1099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172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F54310-8BC2-4429-992A-DD0B3839812C}"/>
              </a:ext>
            </a:extLst>
          </p:cNvPr>
          <p:cNvPicPr>
            <a:picLocks noChangeAspect="1"/>
          </p:cNvPicPr>
          <p:nvPr/>
        </p:nvPicPr>
        <p:blipFill>
          <a:blip r:embed="rId2"/>
          <a:stretch>
            <a:fillRect/>
          </a:stretch>
        </p:blipFill>
        <p:spPr>
          <a:xfrm rot="21480000">
            <a:off x="809134" y="1475938"/>
            <a:ext cx="4810608" cy="2693940"/>
          </a:xfrm>
          <a:prstGeom prst="rect">
            <a:avLst/>
          </a:prstGeom>
        </p:spPr>
      </p:pic>
      <p:pic>
        <p:nvPicPr>
          <p:cNvPr id="5" name="Picture 4">
            <a:extLst>
              <a:ext uri="{FF2B5EF4-FFF2-40B4-BE49-F238E27FC236}">
                <a16:creationId xmlns:a16="http://schemas.microsoft.com/office/drawing/2014/main" id="{7F241278-F6AA-4365-B20A-1EE8EE06898B}"/>
              </a:ext>
            </a:extLst>
          </p:cNvPr>
          <p:cNvPicPr>
            <a:picLocks noChangeAspect="1"/>
          </p:cNvPicPr>
          <p:nvPr/>
        </p:nvPicPr>
        <p:blipFill>
          <a:blip r:embed="rId3"/>
          <a:stretch>
            <a:fillRect/>
          </a:stretch>
        </p:blipFill>
        <p:spPr>
          <a:xfrm rot="21480000">
            <a:off x="6284963" y="557282"/>
            <a:ext cx="4764396" cy="4764396"/>
          </a:xfrm>
          <a:prstGeom prst="rect">
            <a:avLst/>
          </a:prstGeom>
        </p:spPr>
      </p:pic>
    </p:spTree>
    <p:extLst>
      <p:ext uri="{BB962C8B-B14F-4D97-AF65-F5344CB8AC3E}">
        <p14:creationId xmlns:p14="http://schemas.microsoft.com/office/powerpoint/2010/main" val="36334952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247651" y="1209176"/>
            <a:ext cx="3819024" cy="456598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defPPr>
              <a:defRPr lang="en-SA"/>
            </a:defPPr>
            <a:lvl1pPr marL="12700" marR="0" lvl="0" indent="0" algn="ctr" fontAlgn="auto">
              <a:lnSpc>
                <a:spcPct val="90000"/>
              </a:lnSpc>
              <a:spcBef>
                <a:spcPct val="0"/>
              </a:spcBef>
              <a:spcAft>
                <a:spcPts val="600"/>
              </a:spcAft>
              <a:buClrTx/>
              <a:buSzTx/>
              <a:buFontTx/>
              <a:buNone/>
              <a:tabLst/>
              <a:defRPr kumimoji="0" sz="3600" b="1" i="0" strike="noStrike" cap="all" spc="-5" normalizeH="0" baseline="0">
                <a:ln>
                  <a:noFill/>
                </a:ln>
                <a:solidFill>
                  <a:prstClr val="black"/>
                </a:solidFill>
                <a:effectLst/>
                <a:uLnTx/>
                <a:uFillTx/>
                <a:latin typeface="Abadi" panose="020B0604020104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914354">
              <a:defRPr/>
            </a:pPr>
            <a:r>
              <a:rPr lang="en-US" dirty="0">
                <a:solidFill>
                  <a:srgbClr val="C00000"/>
                </a:solidFill>
              </a:rPr>
              <a:t>Analyzing the Marketing Environment</a:t>
            </a:r>
          </a:p>
        </p:txBody>
      </p:sp>
      <p:graphicFrame>
        <p:nvGraphicFramePr>
          <p:cNvPr id="8" name="object 2">
            <a:extLst>
              <a:ext uri="{FF2B5EF4-FFF2-40B4-BE49-F238E27FC236}">
                <a16:creationId xmlns:a16="http://schemas.microsoft.com/office/drawing/2014/main" id="{723F56FA-39B2-43A8-87F7-E5DF59749864}"/>
              </a:ext>
            </a:extLst>
          </p:cNvPr>
          <p:cNvGraphicFramePr/>
          <p:nvPr>
            <p:extLst>
              <p:ext uri="{D42A27DB-BD31-4B8C-83A1-F6EECF244321}">
                <p14:modId xmlns:p14="http://schemas.microsoft.com/office/powerpoint/2010/main" val="414011600"/>
              </p:ext>
            </p:extLst>
          </p:nvPr>
        </p:nvGraphicFramePr>
        <p:xfrm>
          <a:off x="4210555" y="1974939"/>
          <a:ext cx="7829551" cy="3800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4D10C11-4BC0-DDA4-F6B5-84EAFD7A2E21}"/>
              </a:ext>
            </a:extLst>
          </p:cNvPr>
          <p:cNvSpPr txBox="1"/>
          <p:nvPr/>
        </p:nvSpPr>
        <p:spPr>
          <a:xfrm>
            <a:off x="4210554" y="1443661"/>
            <a:ext cx="50847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1.2</a:t>
            </a:r>
          </a:p>
        </p:txBody>
      </p:sp>
    </p:spTree>
    <p:extLst>
      <p:ext uri="{BB962C8B-B14F-4D97-AF65-F5344CB8AC3E}">
        <p14:creationId xmlns:p14="http://schemas.microsoft.com/office/powerpoint/2010/main" val="347095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59FD9-A8ED-661C-0895-C877B1680F6E}"/>
              </a:ext>
            </a:extLst>
          </p:cNvPr>
          <p:cNvPicPr>
            <a:picLocks noChangeAspect="1"/>
          </p:cNvPicPr>
          <p:nvPr/>
        </p:nvPicPr>
        <p:blipFill>
          <a:blip r:embed="rId2"/>
          <a:stretch>
            <a:fillRect/>
          </a:stretch>
        </p:blipFill>
        <p:spPr>
          <a:xfrm>
            <a:off x="77443" y="1303009"/>
            <a:ext cx="5625527" cy="2399848"/>
          </a:xfrm>
          <a:prstGeom prst="rect">
            <a:avLst/>
          </a:prstGeom>
        </p:spPr>
      </p:pic>
      <p:pic>
        <p:nvPicPr>
          <p:cNvPr id="10" name="Picture 9">
            <a:extLst>
              <a:ext uri="{FF2B5EF4-FFF2-40B4-BE49-F238E27FC236}">
                <a16:creationId xmlns:a16="http://schemas.microsoft.com/office/drawing/2014/main" id="{1AD2C164-38F6-0193-FDEB-5447C71C7BF0}"/>
              </a:ext>
            </a:extLst>
          </p:cNvPr>
          <p:cNvPicPr>
            <a:picLocks noChangeAspect="1"/>
          </p:cNvPicPr>
          <p:nvPr/>
        </p:nvPicPr>
        <p:blipFill rotWithShape="1">
          <a:blip r:embed="rId3"/>
          <a:srcRect l="5934" t="11089" r="4639" b="495"/>
          <a:stretch/>
        </p:blipFill>
        <p:spPr>
          <a:xfrm>
            <a:off x="6096000" y="1270659"/>
            <a:ext cx="5968034" cy="2432197"/>
          </a:xfrm>
          <a:prstGeom prst="rect">
            <a:avLst/>
          </a:prstGeom>
        </p:spPr>
      </p:pic>
      <p:pic>
        <p:nvPicPr>
          <p:cNvPr id="11" name="Picture 10">
            <a:extLst>
              <a:ext uri="{FF2B5EF4-FFF2-40B4-BE49-F238E27FC236}">
                <a16:creationId xmlns:a16="http://schemas.microsoft.com/office/drawing/2014/main" id="{290A68F4-5DDF-3241-92D9-57E7507C28EE}"/>
              </a:ext>
            </a:extLst>
          </p:cNvPr>
          <p:cNvPicPr>
            <a:picLocks noChangeAspect="1"/>
          </p:cNvPicPr>
          <p:nvPr/>
        </p:nvPicPr>
        <p:blipFill rotWithShape="1">
          <a:blip r:embed="rId4"/>
          <a:srcRect t="5965" r="1452"/>
          <a:stretch/>
        </p:blipFill>
        <p:spPr>
          <a:xfrm>
            <a:off x="6134722" y="3988166"/>
            <a:ext cx="5827601" cy="1875740"/>
          </a:xfrm>
          <a:prstGeom prst="rect">
            <a:avLst/>
          </a:prstGeom>
        </p:spPr>
      </p:pic>
      <p:pic>
        <p:nvPicPr>
          <p:cNvPr id="12" name="Picture 11">
            <a:extLst>
              <a:ext uri="{FF2B5EF4-FFF2-40B4-BE49-F238E27FC236}">
                <a16:creationId xmlns:a16="http://schemas.microsoft.com/office/drawing/2014/main" id="{03BA6D42-04A4-C065-C87E-ABBF96ED339D}"/>
              </a:ext>
            </a:extLst>
          </p:cNvPr>
          <p:cNvPicPr>
            <a:picLocks noChangeAspect="1"/>
          </p:cNvPicPr>
          <p:nvPr/>
        </p:nvPicPr>
        <p:blipFill rotWithShape="1">
          <a:blip r:embed="rId5"/>
          <a:srcRect t="22389" r="184"/>
          <a:stretch/>
        </p:blipFill>
        <p:spPr>
          <a:xfrm>
            <a:off x="-16608" y="3874168"/>
            <a:ext cx="6007503" cy="1830346"/>
          </a:xfrm>
          <a:prstGeom prst="rect">
            <a:avLst/>
          </a:prstGeom>
        </p:spPr>
      </p:pic>
      <p:sp>
        <p:nvSpPr>
          <p:cNvPr id="13" name="Rectangle 12">
            <a:extLst>
              <a:ext uri="{FF2B5EF4-FFF2-40B4-BE49-F238E27FC236}">
                <a16:creationId xmlns:a16="http://schemas.microsoft.com/office/drawing/2014/main" id="{A356FEF7-DEDE-DB8A-4865-A0FE59BD143B}"/>
              </a:ext>
            </a:extLst>
          </p:cNvPr>
          <p:cNvSpPr/>
          <p:nvPr/>
        </p:nvSpPr>
        <p:spPr>
          <a:xfrm>
            <a:off x="5945176" y="593675"/>
            <a:ext cx="45719" cy="5670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14" name="Rectangle 13">
            <a:extLst>
              <a:ext uri="{FF2B5EF4-FFF2-40B4-BE49-F238E27FC236}">
                <a16:creationId xmlns:a16="http://schemas.microsoft.com/office/drawing/2014/main" id="{02C2DF27-C607-C215-D168-CE29742B0C2A}"/>
              </a:ext>
            </a:extLst>
          </p:cNvPr>
          <p:cNvSpPr/>
          <p:nvPr/>
        </p:nvSpPr>
        <p:spPr>
          <a:xfrm rot="16200000">
            <a:off x="6096520" y="-2211768"/>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Tree>
    <p:extLst>
      <p:ext uri="{BB962C8B-B14F-4D97-AF65-F5344CB8AC3E}">
        <p14:creationId xmlns:p14="http://schemas.microsoft.com/office/powerpoint/2010/main" val="424958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36791" y="4270519"/>
            <a:ext cx="10318750" cy="523875"/>
          </a:xfrm>
        </p:spPr>
        <p:style>
          <a:lnRef idx="2">
            <a:schemeClr val="dk1"/>
          </a:lnRef>
          <a:fillRef idx="1">
            <a:schemeClr val="lt1"/>
          </a:fillRef>
          <a:effectRef idx="0">
            <a:schemeClr val="dk1"/>
          </a:effectRef>
          <a:fontRef idx="minor">
            <a:schemeClr val="dk1"/>
          </a:fontRef>
        </p:style>
        <p:txBody>
          <a:bodyPr vert="horz" lIns="91440" tIns="45720" rIns="91440" bIns="45720" rtlCol="0" anchor="b">
            <a:noAutofit/>
          </a:bodyPr>
          <a:lstStyle/>
          <a:p>
            <a:pPr algn="ctr"/>
            <a:r>
              <a:rPr lang="en-US" altLang="en-US" sz="2000" b="1" spc="800">
                <a:solidFill>
                  <a:srgbClr val="2A1A00"/>
                </a:solidFill>
                <a:latin typeface="Calibri" panose="020F0502020204030204" pitchFamily="34" charset="0"/>
                <a:ea typeface="+mj-ea"/>
                <a:cs typeface="Calibri" panose="020F0502020204030204" pitchFamily="34" charset="0"/>
              </a:rPr>
              <a:t>Major Forces in the Company’s Macroenvironment</a:t>
            </a:r>
            <a:endParaRPr lang="en-US" sz="2000" b="1" spc="800">
              <a:solidFill>
                <a:srgbClr val="2A1A00"/>
              </a:solidFill>
              <a:latin typeface="Calibri" panose="020F0502020204030204" pitchFamily="34" charset="0"/>
              <a:ea typeface="+mj-ea"/>
              <a:cs typeface="Calibri" panose="020F0502020204030204" pitchFamily="34" charset="0"/>
            </a:endParaRPr>
          </a:p>
        </p:txBody>
      </p:sp>
      <p:grpSp>
        <p:nvGrpSpPr>
          <p:cNvPr id="13" name="Group 12">
            <a:extLst>
              <a:ext uri="{FF2B5EF4-FFF2-40B4-BE49-F238E27FC236}">
                <a16:creationId xmlns:a16="http://schemas.microsoft.com/office/drawing/2014/main" id="{AB6E6841-D8D0-C0B1-9D02-CC84721281A0}"/>
              </a:ext>
            </a:extLst>
          </p:cNvPr>
          <p:cNvGrpSpPr/>
          <p:nvPr/>
        </p:nvGrpSpPr>
        <p:grpSpPr>
          <a:xfrm>
            <a:off x="2409740" y="1001027"/>
            <a:ext cx="7372520" cy="3166538"/>
            <a:chOff x="2409740" y="643467"/>
            <a:chExt cx="7372520" cy="3925867"/>
          </a:xfrm>
        </p:grpSpPr>
        <p:pic>
          <p:nvPicPr>
            <p:cNvPr id="3" name="Picture 2">
              <a:extLst>
                <a:ext uri="{FF2B5EF4-FFF2-40B4-BE49-F238E27FC236}">
                  <a16:creationId xmlns:a16="http://schemas.microsoft.com/office/drawing/2014/main" id="{5EA3ABA6-3C85-EB31-23F7-977FB4476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9740" y="643467"/>
              <a:ext cx="7372520" cy="3925867"/>
            </a:xfrm>
            <a:prstGeom prst="rect">
              <a:avLst/>
            </a:prstGeom>
          </p:spPr>
        </p:pic>
        <p:cxnSp>
          <p:nvCxnSpPr>
            <p:cNvPr id="7" name="Straight Connector 6">
              <a:extLst>
                <a:ext uri="{FF2B5EF4-FFF2-40B4-BE49-F238E27FC236}">
                  <a16:creationId xmlns:a16="http://schemas.microsoft.com/office/drawing/2014/main" id="{E3D10A49-DB77-492C-23E6-1F204CEC0DF0}"/>
                </a:ext>
              </a:extLst>
            </p:cNvPr>
            <p:cNvCxnSpPr>
              <a:cxnSpLocks/>
            </p:cNvCxnSpPr>
            <p:nvPr/>
          </p:nvCxnSpPr>
          <p:spPr>
            <a:xfrm>
              <a:off x="2409740" y="4324522"/>
              <a:ext cx="7254960" cy="0"/>
            </a:xfrm>
            <a:prstGeom prst="line">
              <a:avLst/>
            </a:prstGeom>
            <a:ln w="396875"/>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41A6A68-1B52-973B-CDDA-9430811E9C47}"/>
              </a:ext>
            </a:extLst>
          </p:cNvPr>
          <p:cNvSpPr txBox="1"/>
          <p:nvPr/>
        </p:nvSpPr>
        <p:spPr>
          <a:xfrm>
            <a:off x="936790" y="4910017"/>
            <a:ext cx="10318419"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defTabSz="914354">
              <a:defRPr/>
            </a:pPr>
            <a:r>
              <a:rPr lang="en-US" altLang="en-US" sz="2400" b="1" dirty="0">
                <a:solidFill>
                  <a:schemeClr val="accent6">
                    <a:lumMod val="50000"/>
                  </a:schemeClr>
                </a:solidFill>
                <a:latin typeface="Calibri" panose="020F0502020204030204"/>
              </a:rPr>
              <a:t>Outside forces that affect marketing management’s ability to build and maintain successful relationships with target customers</a:t>
            </a:r>
          </a:p>
        </p:txBody>
      </p:sp>
      <p:sp>
        <p:nvSpPr>
          <p:cNvPr id="5" name="TextBox 4">
            <a:extLst>
              <a:ext uri="{FF2B5EF4-FFF2-40B4-BE49-F238E27FC236}">
                <a16:creationId xmlns:a16="http://schemas.microsoft.com/office/drawing/2014/main" id="{1D895A28-839C-35C4-85E4-CE6E28ED1832}"/>
              </a:ext>
            </a:extLst>
          </p:cNvPr>
          <p:cNvSpPr txBox="1"/>
          <p:nvPr/>
        </p:nvSpPr>
        <p:spPr>
          <a:xfrm>
            <a:off x="936459" y="3870409"/>
            <a:ext cx="508473"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pPr defTabSz="914354">
              <a:defRPr/>
            </a:pPr>
            <a:r>
              <a:rPr lang="en-SA" sz="2000" dirty="0">
                <a:solidFill>
                  <a:prstClr val="white"/>
                </a:solidFill>
                <a:latin typeface="Calibri" panose="020F0502020204030204"/>
              </a:rPr>
              <a:t>1.1</a:t>
            </a:r>
          </a:p>
        </p:txBody>
      </p:sp>
    </p:spTree>
    <p:extLst>
      <p:ext uri="{BB962C8B-B14F-4D97-AF65-F5344CB8AC3E}">
        <p14:creationId xmlns:p14="http://schemas.microsoft.com/office/powerpoint/2010/main" val="167361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82FD82-4A2B-42A5-A371-54410470DD51}"/>
              </a:ext>
            </a:extLst>
          </p:cNvPr>
          <p:cNvPicPr>
            <a:picLocks noChangeAspect="1"/>
          </p:cNvPicPr>
          <p:nvPr/>
        </p:nvPicPr>
        <p:blipFill>
          <a:blip r:embed="rId2"/>
          <a:stretch>
            <a:fillRect/>
          </a:stretch>
        </p:blipFill>
        <p:spPr>
          <a:xfrm>
            <a:off x="4887277" y="685648"/>
            <a:ext cx="7172325" cy="4887379"/>
          </a:xfrm>
          <a:prstGeom prst="rect">
            <a:avLst/>
          </a:prstGeom>
        </p:spPr>
      </p:pic>
      <p:sp>
        <p:nvSpPr>
          <p:cNvPr id="6" name="Title 1">
            <a:extLst>
              <a:ext uri="{FF2B5EF4-FFF2-40B4-BE49-F238E27FC236}">
                <a16:creationId xmlns:a16="http://schemas.microsoft.com/office/drawing/2014/main" id="{7D91447B-BF13-43FE-B14B-C0654C9AAFEE}"/>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gn="ctr" rtl="1"/>
            <a:r>
              <a:rPr lang="ar-EG" sz="4100" dirty="0">
                <a:solidFill>
                  <a:schemeClr val="accent6">
                    <a:lumMod val="50000"/>
                  </a:schemeClr>
                </a:solidFill>
                <a:cs typeface="Adobe Arabic" panose="02040503050201020203" pitchFamily="18" charset="-78"/>
              </a:rPr>
              <a:t>البيئة </a:t>
            </a:r>
            <a:r>
              <a:rPr lang="en-US" sz="4100" dirty="0">
                <a:solidFill>
                  <a:schemeClr val="accent6">
                    <a:lumMod val="50000"/>
                  </a:schemeClr>
                </a:solidFill>
                <a:cs typeface="Adobe Arabic" panose="02040503050201020203" pitchFamily="18" charset="-78"/>
              </a:rPr>
              <a:t> </a:t>
            </a:r>
            <a:r>
              <a:rPr lang="ar-SA" sz="4100" dirty="0">
                <a:solidFill>
                  <a:schemeClr val="accent6">
                    <a:lumMod val="50000"/>
                  </a:schemeClr>
                </a:solidFill>
                <a:cs typeface="Adobe Arabic" panose="02040503050201020203" pitchFamily="18" charset="-78"/>
              </a:rPr>
              <a:t>الكلية</a:t>
            </a:r>
            <a:endParaRPr lang="en-IN" sz="4100" dirty="0">
              <a:solidFill>
                <a:schemeClr val="accent6">
                  <a:lumMod val="50000"/>
                </a:schemeClr>
              </a:solidFill>
              <a:cs typeface="Adobe Arabic" panose="02040503050201020203" pitchFamily="18" charset="-78"/>
            </a:endParaRPr>
          </a:p>
        </p:txBody>
      </p:sp>
      <p:sp>
        <p:nvSpPr>
          <p:cNvPr id="7" name="Content Placeholder 2">
            <a:extLst>
              <a:ext uri="{FF2B5EF4-FFF2-40B4-BE49-F238E27FC236}">
                <a16:creationId xmlns:a16="http://schemas.microsoft.com/office/drawing/2014/main" id="{BF0630B7-00BD-4325-B408-FF4006720E59}"/>
              </a:ext>
            </a:extLst>
          </p:cNvPr>
          <p:cNvSpPr>
            <a:spLocks noGrp="1"/>
          </p:cNvSpPr>
          <p:nvPr>
            <p:ph idx="1"/>
          </p:nvPr>
        </p:nvSpPr>
        <p:spPr>
          <a:xfrm>
            <a:off x="648931" y="2438401"/>
            <a:ext cx="3505494" cy="3365634"/>
          </a:xfrm>
          <a:solidFill>
            <a:schemeClr val="bg1"/>
          </a:solidFill>
        </p:spPr>
        <p:txBody>
          <a:bodyPr>
            <a:normAutofit/>
          </a:bodyPr>
          <a:lstStyle/>
          <a:p>
            <a:pPr algn="r" rtl="1"/>
            <a:r>
              <a:rPr lang="ar-EG" sz="2000" dirty="0">
                <a:solidFill>
                  <a:schemeClr val="accent6">
                    <a:lumMod val="50000"/>
                  </a:schemeClr>
                </a:solidFill>
                <a:latin typeface="Adobe Arabic" panose="02040503050201020203" pitchFamily="18" charset="-78"/>
                <a:cs typeface="Adobe Arabic" panose="02040503050201020203" pitchFamily="18" charset="-78"/>
              </a:rPr>
              <a:t>ست قوى رئيسية تتحكم في البيئة الكليه ستؤدي تفاعلاتهم إلى فرص وتهديدات جديدة.</a:t>
            </a:r>
            <a:endParaRPr lang="en-US" sz="2000" dirty="0">
              <a:solidFill>
                <a:schemeClr val="accent6">
                  <a:lumMod val="50000"/>
                </a:schemeClr>
              </a:solidFill>
              <a:latin typeface="Adobe Arabic" panose="02040503050201020203" pitchFamily="18" charset="-78"/>
              <a:cs typeface="Adobe Arabic" panose="02040503050201020203" pitchFamily="18" charset="-78"/>
            </a:endParaRPr>
          </a:p>
          <a:p>
            <a:pPr marL="914400" lvl="1" indent="-457200" algn="r" rtl="1">
              <a:buFont typeface="+mj-lt"/>
              <a:buAutoNum type="arabicPeriod"/>
            </a:pPr>
            <a:r>
              <a:rPr lang="ar-EG" sz="2000" dirty="0">
                <a:solidFill>
                  <a:schemeClr val="accent6">
                    <a:lumMod val="50000"/>
                  </a:schemeClr>
                </a:solidFill>
                <a:latin typeface="Adobe Arabic" panose="02040503050201020203" pitchFamily="18" charset="-78"/>
                <a:cs typeface="Adobe Arabic" panose="02040503050201020203" pitchFamily="18" charset="-78"/>
              </a:rPr>
              <a:t>القوى الديموغرافية.</a:t>
            </a:r>
            <a:endParaRPr lang="en-US" sz="2000" dirty="0">
              <a:solidFill>
                <a:schemeClr val="accent6">
                  <a:lumMod val="50000"/>
                </a:schemeClr>
              </a:solidFill>
              <a:latin typeface="Adobe Arabic" panose="02040503050201020203" pitchFamily="18" charset="-78"/>
              <a:cs typeface="Adobe Arabic" panose="02040503050201020203" pitchFamily="18" charset="-78"/>
            </a:endParaRPr>
          </a:p>
          <a:p>
            <a:pPr marL="914400" lvl="1" indent="-457200" algn="r" rtl="1">
              <a:buFont typeface="+mj-lt"/>
              <a:buAutoNum type="arabicPeriod"/>
            </a:pPr>
            <a:r>
              <a:rPr lang="ar-EG" sz="2000" dirty="0">
                <a:solidFill>
                  <a:schemeClr val="accent6">
                    <a:lumMod val="50000"/>
                  </a:schemeClr>
                </a:solidFill>
                <a:latin typeface="Adobe Arabic" panose="02040503050201020203" pitchFamily="18" charset="-78"/>
                <a:cs typeface="Adobe Arabic" panose="02040503050201020203" pitchFamily="18" charset="-78"/>
              </a:rPr>
              <a:t>القوى الاقتصادية.</a:t>
            </a:r>
            <a:endParaRPr lang="en-US" sz="2000" dirty="0">
              <a:solidFill>
                <a:schemeClr val="accent6">
                  <a:lumMod val="50000"/>
                </a:schemeClr>
              </a:solidFill>
              <a:latin typeface="Adobe Arabic" panose="02040503050201020203" pitchFamily="18" charset="-78"/>
              <a:cs typeface="Adobe Arabic" panose="02040503050201020203" pitchFamily="18" charset="-78"/>
            </a:endParaRPr>
          </a:p>
          <a:p>
            <a:pPr marL="914400" lvl="1" indent="-457200" algn="r" rtl="1">
              <a:buFont typeface="+mj-lt"/>
              <a:buAutoNum type="arabicPeriod"/>
            </a:pPr>
            <a:r>
              <a:rPr lang="ar-EG" sz="2000" dirty="0">
                <a:solidFill>
                  <a:schemeClr val="accent6">
                    <a:lumMod val="50000"/>
                  </a:schemeClr>
                </a:solidFill>
                <a:latin typeface="Adobe Arabic" panose="02040503050201020203" pitchFamily="18" charset="-78"/>
                <a:cs typeface="Adobe Arabic" panose="02040503050201020203" pitchFamily="18" charset="-78"/>
              </a:rPr>
              <a:t>القوى الاجتماعية الثقافية</a:t>
            </a:r>
            <a:endParaRPr lang="en-US" sz="2000" dirty="0">
              <a:solidFill>
                <a:schemeClr val="accent6">
                  <a:lumMod val="50000"/>
                </a:schemeClr>
              </a:solidFill>
              <a:latin typeface="Adobe Arabic" panose="02040503050201020203" pitchFamily="18" charset="-78"/>
              <a:cs typeface="Adobe Arabic" panose="02040503050201020203" pitchFamily="18" charset="-78"/>
            </a:endParaRPr>
          </a:p>
          <a:p>
            <a:pPr marL="914400" lvl="1" indent="-457200" algn="r" rtl="1">
              <a:buFont typeface="+mj-lt"/>
              <a:buAutoNum type="arabicPeriod"/>
            </a:pPr>
            <a:r>
              <a:rPr lang="ar-EG" sz="2000" dirty="0">
                <a:solidFill>
                  <a:schemeClr val="accent6">
                    <a:lumMod val="50000"/>
                  </a:schemeClr>
                </a:solidFill>
                <a:latin typeface="Adobe Arabic" panose="02040503050201020203" pitchFamily="18" charset="-78"/>
                <a:cs typeface="Adobe Arabic" panose="02040503050201020203" pitchFamily="18" charset="-78"/>
              </a:rPr>
              <a:t>القوى الطبيعية.</a:t>
            </a:r>
            <a:endParaRPr lang="en-US" sz="2000" dirty="0">
              <a:solidFill>
                <a:schemeClr val="accent6">
                  <a:lumMod val="50000"/>
                </a:schemeClr>
              </a:solidFill>
              <a:latin typeface="Adobe Arabic" panose="02040503050201020203" pitchFamily="18" charset="-78"/>
              <a:cs typeface="Adobe Arabic" panose="02040503050201020203" pitchFamily="18" charset="-78"/>
            </a:endParaRPr>
          </a:p>
          <a:p>
            <a:pPr marL="914400" lvl="1" indent="-457200" algn="r" rtl="1">
              <a:buFont typeface="+mj-lt"/>
              <a:buAutoNum type="arabicPeriod"/>
            </a:pPr>
            <a:r>
              <a:rPr lang="ar-EG" sz="2000" dirty="0">
                <a:solidFill>
                  <a:schemeClr val="accent6">
                    <a:lumMod val="50000"/>
                  </a:schemeClr>
                </a:solidFill>
                <a:latin typeface="Adobe Arabic" panose="02040503050201020203" pitchFamily="18" charset="-78"/>
                <a:cs typeface="Adobe Arabic" panose="02040503050201020203" pitchFamily="18" charset="-78"/>
              </a:rPr>
              <a:t>القوى التكنولوجية.</a:t>
            </a:r>
            <a:endParaRPr lang="en-US" sz="2000" dirty="0">
              <a:solidFill>
                <a:schemeClr val="accent6">
                  <a:lumMod val="50000"/>
                </a:schemeClr>
              </a:solidFill>
              <a:latin typeface="Adobe Arabic" panose="02040503050201020203" pitchFamily="18" charset="-78"/>
              <a:cs typeface="Adobe Arabic" panose="02040503050201020203" pitchFamily="18" charset="-78"/>
            </a:endParaRPr>
          </a:p>
          <a:p>
            <a:pPr marL="914400" lvl="1" indent="-457200" algn="r" rtl="1">
              <a:buFont typeface="+mj-lt"/>
              <a:buAutoNum type="arabicPeriod"/>
            </a:pPr>
            <a:r>
              <a:rPr lang="ar-EG" sz="2000" dirty="0">
                <a:solidFill>
                  <a:schemeClr val="accent6">
                    <a:lumMod val="50000"/>
                  </a:schemeClr>
                </a:solidFill>
                <a:latin typeface="Adobe Arabic" panose="02040503050201020203" pitchFamily="18" charset="-78"/>
                <a:cs typeface="Adobe Arabic" panose="02040503050201020203" pitchFamily="18" charset="-78"/>
              </a:rPr>
              <a:t>القوى السياسية والقانونية.</a:t>
            </a:r>
            <a:endParaRPr lang="en-US" sz="2000" dirty="0">
              <a:solidFill>
                <a:schemeClr val="accent6">
                  <a:lumMod val="50000"/>
                </a:schemeClr>
              </a:solidFill>
              <a:latin typeface="Adobe Arabic" panose="02040503050201020203" pitchFamily="18" charset="-78"/>
              <a:cs typeface="Adobe Arabic" panose="02040503050201020203" pitchFamily="18" charset="-78"/>
            </a:endParaRPr>
          </a:p>
        </p:txBody>
      </p:sp>
    </p:spTree>
    <p:extLst>
      <p:ext uri="{BB962C8B-B14F-4D97-AF65-F5344CB8AC3E}">
        <p14:creationId xmlns:p14="http://schemas.microsoft.com/office/powerpoint/2010/main" val="348672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7261E30-05EC-7080-239F-D0B05C02B1ED}"/>
              </a:ext>
            </a:extLst>
          </p:cNvPr>
          <p:cNvSpPr/>
          <p:nvPr/>
        </p:nvSpPr>
        <p:spPr>
          <a:xfrm>
            <a:off x="6096000" y="518984"/>
            <a:ext cx="6015038" cy="53611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ar-SA"/>
          </a:p>
        </p:txBody>
      </p:sp>
      <p:sp>
        <p:nvSpPr>
          <p:cNvPr id="2" name="Title 1"/>
          <p:cNvSpPr>
            <a:spLocks noGrp="1"/>
          </p:cNvSpPr>
          <p:nvPr>
            <p:ph type="title" idx="4294967295"/>
          </p:nvPr>
        </p:nvSpPr>
        <p:spPr>
          <a:xfrm>
            <a:off x="2" y="1160464"/>
            <a:ext cx="6016625" cy="1492251"/>
          </a:xfrm>
        </p:spPr>
        <p:txBody>
          <a:bodyPr vert="horz" lIns="91440" tIns="45720" rIns="91440" bIns="45720" rtlCol="0" anchor="t">
            <a:normAutofit/>
          </a:bodyPr>
          <a:lstStyle/>
          <a:p>
            <a:pPr algn="ctr"/>
            <a:r>
              <a:rPr lang="en-US" altLang="en-US" b="1" dirty="0">
                <a:solidFill>
                  <a:srgbClr val="C00000"/>
                </a:solidFill>
              </a:rPr>
              <a:t>Demographic Forces</a:t>
            </a:r>
            <a:endParaRPr lang="en-US" b="1" dirty="0">
              <a:solidFill>
                <a:srgbClr val="C00000"/>
              </a:solidFill>
            </a:endParaRPr>
          </a:p>
        </p:txBody>
      </p:sp>
      <p:sp>
        <p:nvSpPr>
          <p:cNvPr id="3" name="Content Placeholder 2"/>
          <p:cNvSpPr>
            <a:spLocks noGrp="1"/>
          </p:cNvSpPr>
          <p:nvPr>
            <p:ph idx="4294967295"/>
          </p:nvPr>
        </p:nvSpPr>
        <p:spPr>
          <a:xfrm>
            <a:off x="0" y="2286000"/>
            <a:ext cx="6015038" cy="3594100"/>
          </a:xfrm>
        </p:spPr>
        <p:txBody>
          <a:bodyPr vert="horz" lIns="91440" tIns="45720" rIns="91440" bIns="45720" rtlCol="0">
            <a:normAutofit lnSpcReduction="10000"/>
          </a:bodyPr>
          <a:lstStyle/>
          <a:p>
            <a:r>
              <a:rPr lang="en-US" altLang="en-US" b="1" dirty="0">
                <a:solidFill>
                  <a:schemeClr val="tx1">
                    <a:lumMod val="85000"/>
                    <a:lumOff val="15000"/>
                  </a:schemeClr>
                </a:solidFill>
              </a:rPr>
              <a:t>Demography</a:t>
            </a:r>
            <a:r>
              <a:rPr lang="en-US" altLang="en-US" dirty="0">
                <a:solidFill>
                  <a:schemeClr val="tx1">
                    <a:lumMod val="85000"/>
                    <a:lumOff val="15000"/>
                  </a:schemeClr>
                </a:solidFill>
              </a:rPr>
              <a:t> is the study of human populations in terms of size, density, location, age, gender, race, occupation, and other statistics.</a:t>
            </a:r>
          </a:p>
          <a:p>
            <a:r>
              <a:rPr lang="en-US" altLang="en-US" dirty="0">
                <a:solidFill>
                  <a:schemeClr val="tx1">
                    <a:lumMod val="85000"/>
                    <a:lumOff val="15000"/>
                  </a:schemeClr>
                </a:solidFill>
              </a:rPr>
              <a:t>Marketers analyze:</a:t>
            </a:r>
          </a:p>
          <a:p>
            <a:pPr lvl="1"/>
            <a:r>
              <a:rPr lang="en-US" altLang="en-US" dirty="0">
                <a:solidFill>
                  <a:schemeClr val="tx1">
                    <a:lumMod val="85000"/>
                    <a:lumOff val="15000"/>
                  </a:schemeClr>
                </a:solidFill>
              </a:rPr>
              <a:t>Changing age and family structures</a:t>
            </a:r>
          </a:p>
          <a:p>
            <a:pPr lvl="1"/>
            <a:r>
              <a:rPr lang="en-US" altLang="en-US" dirty="0">
                <a:solidFill>
                  <a:schemeClr val="tx1">
                    <a:lumMod val="85000"/>
                    <a:lumOff val="15000"/>
                  </a:schemeClr>
                </a:solidFill>
              </a:rPr>
              <a:t>Geographic population shifts</a:t>
            </a:r>
          </a:p>
          <a:p>
            <a:pPr lvl="1"/>
            <a:r>
              <a:rPr lang="en-US" altLang="en-US" dirty="0">
                <a:solidFill>
                  <a:schemeClr val="tx1">
                    <a:lumMod val="85000"/>
                    <a:lumOff val="15000"/>
                  </a:schemeClr>
                </a:solidFill>
              </a:rPr>
              <a:t>Educational characteristics</a:t>
            </a:r>
          </a:p>
          <a:p>
            <a:pPr lvl="1"/>
            <a:r>
              <a:rPr lang="en-US" altLang="en-US" dirty="0">
                <a:solidFill>
                  <a:schemeClr val="tx1">
                    <a:lumMod val="85000"/>
                    <a:lumOff val="15000"/>
                  </a:schemeClr>
                </a:solidFill>
              </a:rPr>
              <a:t>Population diversity</a:t>
            </a:r>
          </a:p>
        </p:txBody>
      </p:sp>
      <p:pic>
        <p:nvPicPr>
          <p:cNvPr id="7" name="Picture 6">
            <a:extLst>
              <a:ext uri="{FF2B5EF4-FFF2-40B4-BE49-F238E27FC236}">
                <a16:creationId xmlns:a16="http://schemas.microsoft.com/office/drawing/2014/main" id="{161868BE-9FE4-BCAA-721C-CEA331388ED3}"/>
              </a:ext>
            </a:extLst>
          </p:cNvPr>
          <p:cNvPicPr>
            <a:picLocks noChangeAspect="1"/>
          </p:cNvPicPr>
          <p:nvPr/>
        </p:nvPicPr>
        <p:blipFill rotWithShape="1">
          <a:blip r:embed="rId3"/>
          <a:srcRect l="2760" t="12788" r="9588" b="10188"/>
          <a:stretch/>
        </p:blipFill>
        <p:spPr>
          <a:xfrm>
            <a:off x="6791346" y="3854929"/>
            <a:ext cx="4771385" cy="1949518"/>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pic>
        <p:nvPicPr>
          <p:cNvPr id="7170" name="Picture 2" descr="Macro Environment - Demographic Environment: Examples, Videos, etc.">
            <a:extLst>
              <a:ext uri="{FF2B5EF4-FFF2-40B4-BE49-F238E27FC236}">
                <a16:creationId xmlns:a16="http://schemas.microsoft.com/office/drawing/2014/main" id="{E66A788B-2440-99C3-A66A-AC74AE4518C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79" t="5757" r="5279" b="-5755"/>
          <a:stretch/>
        </p:blipFill>
        <p:spPr bwMode="auto">
          <a:xfrm>
            <a:off x="6445540" y="735840"/>
            <a:ext cx="5462999" cy="3100319"/>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62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06341BB-87B8-009F-5D01-63D73A91A2C2}"/>
              </a:ext>
            </a:extLst>
          </p:cNvPr>
          <p:cNvSpPr/>
          <p:nvPr/>
        </p:nvSpPr>
        <p:spPr>
          <a:xfrm>
            <a:off x="6096000" y="518984"/>
            <a:ext cx="6015038" cy="53611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ar-SA"/>
          </a:p>
        </p:txBody>
      </p:sp>
      <p:sp>
        <p:nvSpPr>
          <p:cNvPr id="2" name="Rectangle 1">
            <a:extLst>
              <a:ext uri="{FF2B5EF4-FFF2-40B4-BE49-F238E27FC236}">
                <a16:creationId xmlns:a16="http://schemas.microsoft.com/office/drawing/2014/main" id="{33F7ADA6-7620-617F-A362-5F2B828A3C68}"/>
              </a:ext>
            </a:extLst>
          </p:cNvPr>
          <p:cNvSpPr/>
          <p:nvPr/>
        </p:nvSpPr>
        <p:spPr>
          <a:xfrm>
            <a:off x="113371" y="1925392"/>
            <a:ext cx="5901668" cy="3829295"/>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marL="342882" indent="-285737" defTabSz="914354" fontAlgn="base">
              <a:spcBef>
                <a:spcPts val="700"/>
              </a:spcBef>
              <a:spcAft>
                <a:spcPct val="0"/>
              </a:spcAft>
              <a:buClr>
                <a:srgbClr val="44546A"/>
              </a:buClr>
              <a:buFont typeface="Arial" panose="020B0604020202020204" pitchFamily="34" charset="0"/>
              <a:buChar char="•"/>
              <a:defRPr/>
            </a:pPr>
            <a:r>
              <a:rPr lang="en-US" altLang="en-US" sz="2000" dirty="0">
                <a:solidFill>
                  <a:prstClr val="black"/>
                </a:solidFill>
                <a:latin typeface="Calibri" panose="020F0502020204030204"/>
              </a:rPr>
              <a:t>Cultural Forces are the characteristics that can affect marketing decision making</a:t>
            </a:r>
          </a:p>
          <a:p>
            <a:pPr marL="285737" indent="-228589" defTabSz="914354" fontAlgn="base">
              <a:spcBef>
                <a:spcPts val="700"/>
              </a:spcBef>
              <a:spcAft>
                <a:spcPct val="0"/>
              </a:spcAft>
              <a:buClr>
                <a:srgbClr val="44546A"/>
              </a:buClr>
              <a:buFont typeface="Arial" panose="020B0604020202020204" pitchFamily="34" charset="0"/>
              <a:buChar char="•"/>
              <a:defRPr/>
            </a:pPr>
            <a:r>
              <a:rPr lang="en-US" altLang="en-US" sz="2000" dirty="0">
                <a:solidFill>
                  <a:prstClr val="black"/>
                </a:solidFill>
                <a:latin typeface="Calibri" panose="020F0502020204030204"/>
              </a:rPr>
              <a:t>Cultural Forces affect a society’s basic values, perceptions, preferences, and behaviors. shapes basic beliefs and values.</a:t>
            </a:r>
          </a:p>
          <a:p>
            <a:pPr marL="285737" indent="-228589" defTabSz="914354" fontAlgn="base">
              <a:spcBef>
                <a:spcPts val="700"/>
              </a:spcBef>
              <a:spcAft>
                <a:spcPct val="0"/>
              </a:spcAft>
              <a:buClr>
                <a:srgbClr val="44546A"/>
              </a:buClr>
              <a:buFont typeface="Arial" panose="020B0604020202020204" pitchFamily="34" charset="0"/>
              <a:buChar char="•"/>
              <a:defRPr/>
            </a:pPr>
            <a:endParaRPr lang="en-US" altLang="en-US" sz="2000" dirty="0">
              <a:solidFill>
                <a:prstClr val="black"/>
              </a:solidFill>
              <a:latin typeface="Calibri" panose="020F0502020204030204"/>
            </a:endParaRPr>
          </a:p>
          <a:p>
            <a:pPr marL="285737" indent="-228589" defTabSz="914354" fontAlgn="base">
              <a:spcBef>
                <a:spcPts val="700"/>
              </a:spcBef>
              <a:spcAft>
                <a:spcPct val="0"/>
              </a:spcAft>
              <a:buClr>
                <a:srgbClr val="44546A"/>
              </a:buClr>
              <a:buFont typeface="Arial" panose="020B0604020202020204" pitchFamily="34" charset="0"/>
              <a:buChar char="•"/>
              <a:defRPr/>
            </a:pPr>
            <a:r>
              <a:rPr lang="en-US" altLang="en-US" sz="2000" dirty="0">
                <a:solidFill>
                  <a:prstClr val="black"/>
                </a:solidFill>
                <a:latin typeface="Calibri" panose="020F0502020204030204"/>
              </a:rPr>
              <a:t>For example, most Americans believe in individual freedom, hard work, getting married, achievement, and success. These beliefs shape more specific attitudes and behaviors found in everyday life. </a:t>
            </a:r>
          </a:p>
        </p:txBody>
      </p:sp>
      <p:sp>
        <p:nvSpPr>
          <p:cNvPr id="3" name="object 3"/>
          <p:cNvSpPr txBox="1">
            <a:spLocks noGrp="1"/>
          </p:cNvSpPr>
          <p:nvPr>
            <p:ph type="title" idx="4294967295"/>
          </p:nvPr>
        </p:nvSpPr>
        <p:spPr>
          <a:xfrm>
            <a:off x="0" y="1103313"/>
            <a:ext cx="3917950" cy="898525"/>
          </a:xfrm>
          <a:prstGeom prst="rect">
            <a:avLst/>
          </a:prstGeom>
        </p:spPr>
        <p:txBody>
          <a:bodyPr vert="horz" lIns="91440" tIns="45720" rIns="91440" bIns="45720" rtlCol="0" anchor="t">
            <a:normAutofit/>
          </a:bodyPr>
          <a:lstStyle/>
          <a:p>
            <a:pPr algn="ctr"/>
            <a:r>
              <a:rPr lang="en-US" b="1" dirty="0">
                <a:solidFill>
                  <a:srgbClr val="C00000"/>
                </a:solidFill>
              </a:rPr>
              <a:t>Cultural </a:t>
            </a:r>
            <a:r>
              <a:rPr lang="en-US" altLang="en-US" b="1" dirty="0">
                <a:solidFill>
                  <a:srgbClr val="C00000"/>
                </a:solidFill>
              </a:rPr>
              <a:t>Forces</a:t>
            </a:r>
            <a:endParaRPr lang="en-US" b="1" dirty="0">
              <a:solidFill>
                <a:srgbClr val="C00000"/>
              </a:solidFill>
            </a:endParaRPr>
          </a:p>
        </p:txBody>
      </p:sp>
      <p:grpSp>
        <p:nvGrpSpPr>
          <p:cNvPr id="6" name="Group 5">
            <a:extLst>
              <a:ext uri="{FF2B5EF4-FFF2-40B4-BE49-F238E27FC236}">
                <a16:creationId xmlns:a16="http://schemas.microsoft.com/office/drawing/2014/main" id="{4429692B-E1E0-4964-1C51-7AD7C001A48B}"/>
              </a:ext>
            </a:extLst>
          </p:cNvPr>
          <p:cNvGrpSpPr/>
          <p:nvPr/>
        </p:nvGrpSpPr>
        <p:grpSpPr>
          <a:xfrm>
            <a:off x="6396758" y="526780"/>
            <a:ext cx="5304705" cy="3348790"/>
            <a:chOff x="6560993" y="-380250"/>
            <a:chExt cx="5304704" cy="3942870"/>
          </a:xfrm>
        </p:grpSpPr>
        <p:pic>
          <p:nvPicPr>
            <p:cNvPr id="4" name="Picture 3">
              <a:extLst>
                <a:ext uri="{FF2B5EF4-FFF2-40B4-BE49-F238E27FC236}">
                  <a16:creationId xmlns:a16="http://schemas.microsoft.com/office/drawing/2014/main" id="{E376F5F1-E313-E666-BDA3-C484A0DE8CAF}"/>
                </a:ext>
              </a:extLst>
            </p:cNvPr>
            <p:cNvPicPr>
              <a:picLocks noChangeAspect="1"/>
            </p:cNvPicPr>
            <p:nvPr/>
          </p:nvPicPr>
          <p:blipFill>
            <a:blip r:embed="rId3"/>
            <a:stretch>
              <a:fillRect/>
            </a:stretch>
          </p:blipFill>
          <p:spPr>
            <a:xfrm>
              <a:off x="6560993" y="298561"/>
              <a:ext cx="5304704" cy="3264059"/>
            </a:xfrm>
            <a:prstGeom prst="rect">
              <a:avLst/>
            </a:prstGeom>
          </p:spPr>
        </p:pic>
        <p:sp>
          <p:nvSpPr>
            <p:cNvPr id="7" name="Rectangle 6">
              <a:extLst>
                <a:ext uri="{FF2B5EF4-FFF2-40B4-BE49-F238E27FC236}">
                  <a16:creationId xmlns:a16="http://schemas.microsoft.com/office/drawing/2014/main" id="{1756464C-8B31-5E48-45F2-2E25A4B6A90F}"/>
                </a:ext>
              </a:extLst>
            </p:cNvPr>
            <p:cNvSpPr/>
            <p:nvPr/>
          </p:nvSpPr>
          <p:spPr>
            <a:xfrm>
              <a:off x="7542464" y="-380250"/>
              <a:ext cx="3997119" cy="543565"/>
            </a:xfrm>
            <a:prstGeom prst="rect">
              <a:avLst/>
            </a:prstGeom>
            <a:solidFill>
              <a:schemeClr val="bg1"/>
            </a:solidFill>
          </p:spPr>
          <p:txBody>
            <a:bodyPr wrap="none">
              <a:spAutoFit/>
            </a:bodyPr>
            <a:lstStyle/>
            <a:p>
              <a:pPr defTabSz="914354">
                <a:defRPr/>
              </a:pPr>
              <a:r>
                <a:rPr lang="en-US" sz="2400" b="1" dirty="0">
                  <a:solidFill>
                    <a:srgbClr val="C00000"/>
                  </a:solidFill>
                  <a:latin typeface="Abadi" panose="020B0604020104020204" pitchFamily="34" charset="0"/>
                </a:rPr>
                <a:t>SOCIOCULTURAL ELEMENTS </a:t>
              </a:r>
              <a:endParaRPr lang="en-SA" sz="2400" b="1" dirty="0">
                <a:solidFill>
                  <a:srgbClr val="C00000"/>
                </a:solidFill>
                <a:latin typeface="Abadi" panose="020B0604020104020204" pitchFamily="34" charset="0"/>
              </a:endParaRPr>
            </a:p>
          </p:txBody>
        </p:sp>
      </p:grpSp>
      <p:pic>
        <p:nvPicPr>
          <p:cNvPr id="5" name="Picture 4">
            <a:extLst>
              <a:ext uri="{FF2B5EF4-FFF2-40B4-BE49-F238E27FC236}">
                <a16:creationId xmlns:a16="http://schemas.microsoft.com/office/drawing/2014/main" id="{D3C93C8C-EC15-AFB0-7A35-C69C7C351C81}"/>
              </a:ext>
            </a:extLst>
          </p:cNvPr>
          <p:cNvPicPr>
            <a:picLocks noChangeAspect="1"/>
          </p:cNvPicPr>
          <p:nvPr/>
        </p:nvPicPr>
        <p:blipFill rotWithShape="1">
          <a:blip r:embed="rId4"/>
          <a:srcRect l="12268" t="8312" r="15402" b="5202"/>
          <a:stretch/>
        </p:blipFill>
        <p:spPr>
          <a:xfrm>
            <a:off x="6396758" y="4011504"/>
            <a:ext cx="5183694" cy="1732661"/>
          </a:xfrm>
          <a:prstGeom prst="rect">
            <a:avLst/>
          </a:prstGeom>
        </p:spPr>
      </p:pic>
    </p:spTree>
    <p:extLst>
      <p:ext uri="{BB962C8B-B14F-4D97-AF65-F5344CB8AC3E}">
        <p14:creationId xmlns:p14="http://schemas.microsoft.com/office/powerpoint/2010/main" val="13087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D22D93F-DAC2-AF02-2D6D-007DF3E20865}"/>
              </a:ext>
            </a:extLst>
          </p:cNvPr>
          <p:cNvSpPr/>
          <p:nvPr/>
        </p:nvSpPr>
        <p:spPr>
          <a:xfrm>
            <a:off x="6176960" y="518983"/>
            <a:ext cx="6015038" cy="53611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ar-SA"/>
          </a:p>
        </p:txBody>
      </p:sp>
      <p:sp>
        <p:nvSpPr>
          <p:cNvPr id="2" name="Title 1"/>
          <p:cNvSpPr>
            <a:spLocks noGrp="1"/>
          </p:cNvSpPr>
          <p:nvPr>
            <p:ph type="title" idx="4294967295"/>
          </p:nvPr>
        </p:nvSpPr>
        <p:spPr>
          <a:xfrm>
            <a:off x="0" y="977901"/>
            <a:ext cx="4408488" cy="646112"/>
          </a:xfrm>
        </p:spPr>
        <p:txBody>
          <a:bodyPr vert="horz" lIns="91440" tIns="45720" rIns="91440" bIns="45720" rtlCol="0" anchor="t">
            <a:normAutofit fontScale="90000"/>
          </a:bodyPr>
          <a:lstStyle/>
          <a:p>
            <a:r>
              <a:rPr lang="en-US" altLang="en-US" b="1" dirty="0">
                <a:solidFill>
                  <a:srgbClr val="C00000"/>
                </a:solidFill>
              </a:rPr>
              <a:t>Economic Forces</a:t>
            </a:r>
            <a:endParaRPr lang="en-US" b="1" dirty="0">
              <a:solidFill>
                <a:srgbClr val="C00000"/>
              </a:solidFill>
            </a:endParaRPr>
          </a:p>
        </p:txBody>
      </p:sp>
      <p:sp>
        <p:nvSpPr>
          <p:cNvPr id="3" name="Content Placeholder 2"/>
          <p:cNvSpPr>
            <a:spLocks noGrp="1"/>
          </p:cNvSpPr>
          <p:nvPr>
            <p:ph idx="4294967295"/>
          </p:nvPr>
        </p:nvSpPr>
        <p:spPr>
          <a:xfrm>
            <a:off x="2" y="1593851"/>
            <a:ext cx="5864225" cy="4979440"/>
          </a:xfrm>
        </p:spPr>
        <p:txBody>
          <a:bodyPr wrap="square">
            <a:spAutoFit/>
          </a:bodyPr>
          <a:lstStyle/>
          <a:p>
            <a:pPr marL="0" indent="0">
              <a:buNone/>
            </a:pPr>
            <a:r>
              <a:rPr lang="en-US" altLang="en-US" dirty="0">
                <a:latin typeface="Abadi" panose="020B0604020104020204" pitchFamily="34" charset="0"/>
              </a:rPr>
              <a:t>Economic factors affect consumer purchasing power and spending </a:t>
            </a:r>
          </a:p>
          <a:p>
            <a:pPr lvl="1"/>
            <a:r>
              <a:rPr lang="en-US" altLang="en-US" sz="1800" dirty="0">
                <a:latin typeface="Abadi" panose="020B0604020104020204" pitchFamily="34" charset="0"/>
              </a:rPr>
              <a:t>Differences in income distributions well as income levels. Over the past several decades, the rich have grown richer, the middle class has shrunk, and the poor have remained poor.</a:t>
            </a:r>
          </a:p>
          <a:p>
            <a:pPr lvl="1"/>
            <a:r>
              <a:rPr lang="en-US" altLang="en-US" sz="1800" dirty="0">
                <a:latin typeface="Abadi" panose="020B0604020104020204" pitchFamily="34" charset="0"/>
              </a:rPr>
              <a:t>Consumers have now adopted a back-to-basics sensibility </a:t>
            </a:r>
          </a:p>
          <a:p>
            <a:pPr lvl="1"/>
            <a:r>
              <a:rPr lang="en-US" altLang="en-US" sz="1800" dirty="0">
                <a:latin typeface="Abadi" panose="020B0604020104020204" pitchFamily="34" charset="0"/>
              </a:rPr>
              <a:t>Consumers are buying less and looking for greater value in the things they do buy.  </a:t>
            </a:r>
          </a:p>
          <a:p>
            <a:pPr lvl="1"/>
            <a:r>
              <a:rPr lang="en-US" altLang="en-US" sz="1800" dirty="0">
                <a:latin typeface="Abadi" panose="020B0604020104020204" pitchFamily="34" charset="0"/>
              </a:rPr>
              <a:t>Marketers should pay attention to income distribution as well as income levels to tailor their marketing offers across a range of markets, from the affluent to the less affluent.</a:t>
            </a:r>
          </a:p>
        </p:txBody>
      </p:sp>
      <p:graphicFrame>
        <p:nvGraphicFramePr>
          <p:cNvPr id="4" name="object 3">
            <a:extLst>
              <a:ext uri="{FF2B5EF4-FFF2-40B4-BE49-F238E27FC236}">
                <a16:creationId xmlns:a16="http://schemas.microsoft.com/office/drawing/2014/main" id="{32CD3CD3-E588-A6BB-64E9-0426C1E25E91}"/>
              </a:ext>
            </a:extLst>
          </p:cNvPr>
          <p:cNvGraphicFramePr/>
          <p:nvPr>
            <p:extLst>
              <p:ext uri="{D42A27DB-BD31-4B8C-83A1-F6EECF244321}">
                <p14:modId xmlns:p14="http://schemas.microsoft.com/office/powerpoint/2010/main" val="2613283988"/>
              </p:ext>
            </p:extLst>
          </p:nvPr>
        </p:nvGraphicFramePr>
        <p:xfrm>
          <a:off x="6243225" y="863602"/>
          <a:ext cx="1529256" cy="4308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McDonald's returns to value pricing with $1 $2 $3 Dollar Menu">
            <a:extLst>
              <a:ext uri="{FF2B5EF4-FFF2-40B4-BE49-F238E27FC236}">
                <a16:creationId xmlns:a16="http://schemas.microsoft.com/office/drawing/2014/main" id="{899DCEF5-E7BD-EE00-0FB9-8DA314516D8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81" t="4161" r="-1" b="5452"/>
          <a:stretch/>
        </p:blipFill>
        <p:spPr bwMode="auto">
          <a:xfrm>
            <a:off x="7930737" y="977901"/>
            <a:ext cx="4026470" cy="430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1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F9932ED-6F79-A1FD-A06E-1C8D54F8A884}"/>
              </a:ext>
            </a:extLst>
          </p:cNvPr>
          <p:cNvSpPr/>
          <p:nvPr/>
        </p:nvSpPr>
        <p:spPr>
          <a:xfrm>
            <a:off x="6287908" y="569776"/>
            <a:ext cx="5758777" cy="53611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ar-SA"/>
          </a:p>
        </p:txBody>
      </p:sp>
      <p:sp>
        <p:nvSpPr>
          <p:cNvPr id="3" name="object 3"/>
          <p:cNvSpPr txBox="1">
            <a:spLocks noGrp="1"/>
          </p:cNvSpPr>
          <p:nvPr>
            <p:ph type="title" idx="4294967295"/>
          </p:nvPr>
        </p:nvSpPr>
        <p:spPr>
          <a:xfrm>
            <a:off x="1" y="1077915"/>
            <a:ext cx="4957763" cy="1152525"/>
          </a:xfrm>
          <a:prstGeom prst="rect">
            <a:avLst/>
          </a:prstGeom>
        </p:spPr>
        <p:txBody>
          <a:bodyPr vert="horz" lIns="91440" tIns="45720" rIns="91440" bIns="45720" rtlCol="0" anchor="t">
            <a:normAutofit/>
          </a:bodyPr>
          <a:lstStyle/>
          <a:p>
            <a:pPr algn="ctr"/>
            <a:r>
              <a:rPr lang="en-US" b="1" dirty="0">
                <a:solidFill>
                  <a:srgbClr val="C00000"/>
                </a:solidFill>
              </a:rPr>
              <a:t>Technological forces</a:t>
            </a:r>
          </a:p>
        </p:txBody>
      </p:sp>
      <p:graphicFrame>
        <p:nvGraphicFramePr>
          <p:cNvPr id="8" name="TextBox 5">
            <a:extLst>
              <a:ext uri="{FF2B5EF4-FFF2-40B4-BE49-F238E27FC236}">
                <a16:creationId xmlns:a16="http://schemas.microsoft.com/office/drawing/2014/main" id="{58133F62-D7C1-4A4C-B082-E3ECCFE3DC51}"/>
              </a:ext>
            </a:extLst>
          </p:cNvPr>
          <p:cNvGraphicFramePr/>
          <p:nvPr/>
        </p:nvGraphicFramePr>
        <p:xfrm>
          <a:off x="4337664" y="1654588"/>
          <a:ext cx="2085441" cy="3868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2">
            <a:extLst>
              <a:ext uri="{FF2B5EF4-FFF2-40B4-BE49-F238E27FC236}">
                <a16:creationId xmlns:a16="http://schemas.microsoft.com/office/drawing/2014/main" id="{60B9FB05-1DB5-8314-B84C-23C2A05ACCC1}"/>
              </a:ext>
            </a:extLst>
          </p:cNvPr>
          <p:cNvSpPr txBox="1">
            <a:spLocks/>
          </p:cNvSpPr>
          <p:nvPr/>
        </p:nvSpPr>
        <p:spPr>
          <a:xfrm>
            <a:off x="145315" y="1924141"/>
            <a:ext cx="4426687" cy="4174611"/>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228589" indent="-228589" defTabSz="914354">
              <a:buClr>
                <a:srgbClr val="44546A"/>
              </a:buClr>
              <a:defRPr/>
            </a:pPr>
            <a:r>
              <a:rPr lang="en-US" altLang="en-US" sz="2400" dirty="0">
                <a:solidFill>
                  <a:prstClr val="black"/>
                </a:solidFill>
                <a:latin typeface="Abadi" panose="020B0604020104020204" pitchFamily="34" charset="0"/>
              </a:rPr>
              <a:t>Marketers should adopt the new </a:t>
            </a:r>
            <a:r>
              <a:rPr lang="en-US" altLang="en-US" sz="2400" dirty="0">
                <a:solidFill>
                  <a:prstClr val="black"/>
                </a:solidFill>
                <a:latin typeface="Calibri" panose="020F0502020204030204"/>
              </a:rPr>
              <a:t> Digital Technologies and capture new markets and opportunities.</a:t>
            </a:r>
          </a:p>
          <a:p>
            <a:pPr marL="685766" lvl="1" indent="-228589" defTabSz="914354">
              <a:buClr>
                <a:srgbClr val="44546A"/>
              </a:buClr>
              <a:buSzPct val="125000"/>
              <a:tabLst>
                <a:tab pos="0" algn="l"/>
              </a:tabLst>
              <a:defRPr/>
            </a:pPr>
            <a:r>
              <a:rPr lang="en-US" altLang="en-US" sz="2000" dirty="0">
                <a:solidFill>
                  <a:prstClr val="black"/>
                </a:solidFill>
                <a:latin typeface="Calibri" panose="020F0502020204030204"/>
              </a:rPr>
              <a:t>Online marketing</a:t>
            </a:r>
          </a:p>
          <a:p>
            <a:pPr marL="685766" lvl="1" indent="-228589" defTabSz="914354">
              <a:buClr>
                <a:srgbClr val="44546A"/>
              </a:buClr>
              <a:buSzPct val="125000"/>
              <a:tabLst>
                <a:tab pos="0" algn="l"/>
              </a:tabLst>
              <a:defRPr/>
            </a:pPr>
            <a:r>
              <a:rPr lang="en-US" altLang="en-US" sz="2000" dirty="0">
                <a:solidFill>
                  <a:prstClr val="black"/>
                </a:solidFill>
                <a:latin typeface="Calibri" panose="020F0502020204030204"/>
              </a:rPr>
              <a:t>Online retail </a:t>
            </a:r>
          </a:p>
          <a:p>
            <a:pPr marL="685766" lvl="1" indent="-228589" defTabSz="914354">
              <a:buClr>
                <a:srgbClr val="44546A"/>
              </a:buClr>
              <a:buSzPct val="125000"/>
              <a:tabLst>
                <a:tab pos="0" algn="l"/>
              </a:tabLst>
              <a:defRPr/>
            </a:pPr>
            <a:r>
              <a:rPr lang="en-US" altLang="en-US" sz="2000" dirty="0">
                <a:solidFill>
                  <a:prstClr val="black"/>
                </a:solidFill>
                <a:latin typeface="Calibri" panose="020F0502020204030204"/>
              </a:rPr>
              <a:t>Radio-frequency identification (RFID) is technology to track products through various points in the distribution channel.</a:t>
            </a:r>
          </a:p>
        </p:txBody>
      </p:sp>
      <p:pic>
        <p:nvPicPr>
          <p:cNvPr id="2" name="Picture 1">
            <a:extLst>
              <a:ext uri="{FF2B5EF4-FFF2-40B4-BE49-F238E27FC236}">
                <a16:creationId xmlns:a16="http://schemas.microsoft.com/office/drawing/2014/main" id="{F2B45FF0-2AD9-56D5-EA47-CAF7D743E0C8}"/>
              </a:ext>
            </a:extLst>
          </p:cNvPr>
          <p:cNvPicPr>
            <a:picLocks noChangeAspect="1"/>
          </p:cNvPicPr>
          <p:nvPr/>
        </p:nvPicPr>
        <p:blipFill>
          <a:blip r:embed="rId8"/>
          <a:stretch>
            <a:fillRect/>
          </a:stretch>
        </p:blipFill>
        <p:spPr>
          <a:xfrm>
            <a:off x="6534616" y="977900"/>
            <a:ext cx="5121661" cy="4544869"/>
          </a:xfrm>
          <a:prstGeom prst="rect">
            <a:avLst/>
          </a:prstGeom>
          <a:solidFill>
            <a:schemeClr val="bg1"/>
          </a:solidFill>
        </p:spPr>
      </p:pic>
    </p:spTree>
    <p:extLst>
      <p:ext uri="{BB962C8B-B14F-4D97-AF65-F5344CB8AC3E}">
        <p14:creationId xmlns:p14="http://schemas.microsoft.com/office/powerpoint/2010/main" val="142185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22C4396-04C8-7D59-BA02-D8C29BA22AA6}"/>
              </a:ext>
            </a:extLst>
          </p:cNvPr>
          <p:cNvSpPr/>
          <p:nvPr/>
        </p:nvSpPr>
        <p:spPr>
          <a:xfrm>
            <a:off x="6096000" y="518984"/>
            <a:ext cx="6015038" cy="53611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ar-SA" b="1" dirty="0"/>
          </a:p>
        </p:txBody>
      </p:sp>
      <p:sp>
        <p:nvSpPr>
          <p:cNvPr id="2" name="Title 1"/>
          <p:cNvSpPr>
            <a:spLocks noGrp="1"/>
          </p:cNvSpPr>
          <p:nvPr>
            <p:ph type="title" idx="4294967295"/>
          </p:nvPr>
        </p:nvSpPr>
        <p:spPr>
          <a:xfrm>
            <a:off x="0" y="1025528"/>
            <a:ext cx="4114800" cy="798513"/>
          </a:xfrm>
        </p:spPr>
        <p:txBody>
          <a:bodyPr vert="horz" lIns="91440" tIns="45720" rIns="91440" bIns="45720" rtlCol="0" anchor="t">
            <a:normAutofit/>
          </a:bodyPr>
          <a:lstStyle/>
          <a:p>
            <a:pPr algn="ctr"/>
            <a:r>
              <a:rPr lang="en-US" altLang="en-US" b="1" dirty="0">
                <a:solidFill>
                  <a:srgbClr val="C00000"/>
                </a:solidFill>
              </a:rPr>
              <a:t>Natural Forces</a:t>
            </a:r>
            <a:endParaRPr lang="en-US" b="1" dirty="0">
              <a:solidFill>
                <a:srgbClr val="C00000"/>
              </a:solidFill>
            </a:endParaRPr>
          </a:p>
        </p:txBody>
      </p:sp>
      <p:sp>
        <p:nvSpPr>
          <p:cNvPr id="3" name="Content Placeholder 2"/>
          <p:cNvSpPr>
            <a:spLocks noGrp="1"/>
          </p:cNvSpPr>
          <p:nvPr>
            <p:ph idx="4294967295"/>
          </p:nvPr>
        </p:nvSpPr>
        <p:spPr>
          <a:xfrm>
            <a:off x="1" y="1824041"/>
            <a:ext cx="4068763" cy="5183599"/>
          </a:xfrm>
        </p:spPr>
        <p:txBody>
          <a:bodyPr wrap="square">
            <a:spAutoFit/>
          </a:bodyPr>
          <a:lstStyle/>
          <a:p>
            <a:r>
              <a:rPr lang="en-US" altLang="en-US" sz="2000" dirty="0">
                <a:latin typeface="Abadi" panose="020B0604020104020204" pitchFamily="34" charset="0"/>
              </a:rPr>
              <a:t>Marketers should be aware of several trends in the natural environment. </a:t>
            </a:r>
          </a:p>
          <a:p>
            <a:pPr lvl="1"/>
            <a:r>
              <a:rPr lang="en-US" altLang="en-US" sz="2000" dirty="0">
                <a:latin typeface="Abadi" panose="020B0604020104020204" pitchFamily="34" charset="0"/>
              </a:rPr>
              <a:t>Shortages of raw materials</a:t>
            </a:r>
          </a:p>
          <a:p>
            <a:pPr lvl="1"/>
            <a:r>
              <a:rPr lang="en-US" altLang="en-US" sz="2000" dirty="0">
                <a:latin typeface="Abadi" panose="020B0604020104020204" pitchFamily="34" charset="0"/>
              </a:rPr>
              <a:t>Increased pollution</a:t>
            </a:r>
          </a:p>
          <a:p>
            <a:pPr lvl="1"/>
            <a:r>
              <a:rPr lang="en-US" altLang="en-US" sz="2000" dirty="0">
                <a:latin typeface="Abadi" panose="020B0604020104020204" pitchFamily="34" charset="0"/>
              </a:rPr>
              <a:t>Increased government intervention</a:t>
            </a:r>
          </a:p>
          <a:p>
            <a:r>
              <a:rPr lang="en-US" altLang="en-US" sz="2400" b="1" dirty="0">
                <a:latin typeface="Abadi" panose="020B0604020104020204" pitchFamily="34" charset="0"/>
              </a:rPr>
              <a:t>environmental sustainability</a:t>
            </a:r>
            <a:r>
              <a:rPr lang="en-US" altLang="en-US" sz="2400" dirty="0">
                <a:latin typeface="Abadi" panose="020B0604020104020204" pitchFamily="34" charset="0"/>
              </a:rPr>
              <a:t>. This refers to the effort to create a world economy that the planet can support indefinitely.</a:t>
            </a:r>
          </a:p>
        </p:txBody>
      </p:sp>
      <p:pic>
        <p:nvPicPr>
          <p:cNvPr id="3073" name="Picture 1" descr="page33image61004288">
            <a:extLst>
              <a:ext uri="{FF2B5EF4-FFF2-40B4-BE49-F238E27FC236}">
                <a16:creationId xmlns:a16="http://schemas.microsoft.com/office/drawing/2014/main" id="{F9CF6EEF-5E3F-274E-4D54-729DEF75A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 t="7274" r="1827" b="11585"/>
          <a:stretch/>
        </p:blipFill>
        <p:spPr bwMode="auto">
          <a:xfrm>
            <a:off x="9810912" y="4132883"/>
            <a:ext cx="1958115" cy="15404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D385D22-3881-31D3-7C70-22456EC72656}"/>
              </a:ext>
            </a:extLst>
          </p:cNvPr>
          <p:cNvSpPr/>
          <p:nvPr/>
        </p:nvSpPr>
        <p:spPr>
          <a:xfrm>
            <a:off x="6637426" y="3926075"/>
            <a:ext cx="2904533" cy="1754326"/>
          </a:xfrm>
          <a:prstGeom prst="rect">
            <a:avLst/>
          </a:prstGeom>
          <a:solidFill>
            <a:schemeClr val="bg1"/>
          </a:solidFill>
        </p:spPr>
        <p:txBody>
          <a:bodyPr wrap="square">
            <a:spAutoFit/>
          </a:bodyPr>
          <a:lstStyle/>
          <a:p>
            <a:pPr defTabSz="914354">
              <a:defRPr/>
            </a:pPr>
            <a:r>
              <a:rPr lang="en-US" dirty="0">
                <a:solidFill>
                  <a:prstClr val="black"/>
                </a:solidFill>
                <a:latin typeface="Helvetica" pitchFamily="2" charset="0"/>
              </a:rPr>
              <a:t>Timberland is on a mission to do everything it can to reduce its impact on the planet while at the same time making better outdoor gear </a:t>
            </a:r>
            <a:endParaRPr lang="en-US" dirty="0">
              <a:solidFill>
                <a:prstClr val="black"/>
              </a:solidFill>
              <a:latin typeface="Calibri" panose="020F0502020204030204"/>
            </a:endParaRPr>
          </a:p>
        </p:txBody>
      </p:sp>
      <p:graphicFrame>
        <p:nvGraphicFramePr>
          <p:cNvPr id="6" name="TextBox 5">
            <a:extLst>
              <a:ext uri="{FF2B5EF4-FFF2-40B4-BE49-F238E27FC236}">
                <a16:creationId xmlns:a16="http://schemas.microsoft.com/office/drawing/2014/main" id="{F2CC5A17-C42D-3224-FAAC-ABA736B3494D}"/>
              </a:ext>
            </a:extLst>
          </p:cNvPr>
          <p:cNvGraphicFramePr/>
          <p:nvPr/>
        </p:nvGraphicFramePr>
        <p:xfrm>
          <a:off x="4202057" y="960257"/>
          <a:ext cx="1477536" cy="5740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8">
            <a:extLst>
              <a:ext uri="{FF2B5EF4-FFF2-40B4-BE49-F238E27FC236}">
                <a16:creationId xmlns:a16="http://schemas.microsoft.com/office/drawing/2014/main" id="{C614C727-EECC-9E4E-BFFD-2605918E20CC}"/>
              </a:ext>
            </a:extLst>
          </p:cNvPr>
          <p:cNvPicPr>
            <a:picLocks noChangeAspect="1"/>
          </p:cNvPicPr>
          <p:nvPr/>
        </p:nvPicPr>
        <p:blipFill>
          <a:blip r:embed="rId9"/>
          <a:stretch>
            <a:fillRect/>
          </a:stretch>
        </p:blipFill>
        <p:spPr>
          <a:xfrm>
            <a:off x="6368473" y="780175"/>
            <a:ext cx="5742565" cy="3145900"/>
          </a:xfrm>
          <a:prstGeom prst="rect">
            <a:avLst/>
          </a:prstGeom>
          <a:noFill/>
        </p:spPr>
      </p:pic>
    </p:spTree>
    <p:extLst>
      <p:ext uri="{BB962C8B-B14F-4D97-AF65-F5344CB8AC3E}">
        <p14:creationId xmlns:p14="http://schemas.microsoft.com/office/powerpoint/2010/main" val="330558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073"/>
                                        </p:tgtEl>
                                        <p:attrNameLst>
                                          <p:attrName>style.visibility</p:attrName>
                                        </p:attrNameLst>
                                      </p:cBhvr>
                                      <p:to>
                                        <p:strVal val="visible"/>
                                      </p:to>
                                    </p:set>
                                    <p:anim calcmode="lin" valueType="num">
                                      <p:cBhvr additive="base">
                                        <p:cTn id="34" dur="500" fill="hold"/>
                                        <p:tgtEl>
                                          <p:spTgt spid="3073"/>
                                        </p:tgtEl>
                                        <p:attrNameLst>
                                          <p:attrName>ppt_x</p:attrName>
                                        </p:attrNameLst>
                                      </p:cBhvr>
                                      <p:tavLst>
                                        <p:tav tm="0">
                                          <p:val>
                                            <p:strVal val="#ppt_x"/>
                                          </p:val>
                                        </p:tav>
                                        <p:tav tm="100000">
                                          <p:val>
                                            <p:strVal val="#ppt_x"/>
                                          </p:val>
                                        </p:tav>
                                      </p:tavLst>
                                    </p:anim>
                                    <p:anim calcmode="lin" valueType="num">
                                      <p:cBhvr additive="base">
                                        <p:cTn id="35" dur="500" fill="hold"/>
                                        <p:tgtEl>
                                          <p:spTgt spid="30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AC350B3-A175-F6F2-26D3-3B1FF49F8CAD}"/>
              </a:ext>
            </a:extLst>
          </p:cNvPr>
          <p:cNvSpPr/>
          <p:nvPr/>
        </p:nvSpPr>
        <p:spPr>
          <a:xfrm>
            <a:off x="5691190" y="518983"/>
            <a:ext cx="6419848" cy="536905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ar-SA"/>
          </a:p>
        </p:txBody>
      </p:sp>
      <p:sp>
        <p:nvSpPr>
          <p:cNvPr id="2" name="Title 1"/>
          <p:cNvSpPr>
            <a:spLocks noGrp="1"/>
          </p:cNvSpPr>
          <p:nvPr>
            <p:ph type="title" idx="4294967295"/>
          </p:nvPr>
        </p:nvSpPr>
        <p:spPr>
          <a:xfrm>
            <a:off x="2" y="969965"/>
            <a:ext cx="5691188" cy="1158875"/>
          </a:xfrm>
        </p:spPr>
        <p:txBody>
          <a:bodyPr vert="horz" lIns="91440" tIns="45720" rIns="91440" bIns="45720" rtlCol="0" anchor="t">
            <a:noAutofit/>
          </a:bodyPr>
          <a:lstStyle/>
          <a:p>
            <a:r>
              <a:rPr lang="en-US" altLang="en-US" b="1" dirty="0">
                <a:solidFill>
                  <a:srgbClr val="C00000"/>
                </a:solidFill>
              </a:rPr>
              <a:t>Socially Responsible Behavior</a:t>
            </a:r>
            <a:endParaRPr lang="en-US" b="1" dirty="0">
              <a:solidFill>
                <a:srgbClr val="C00000"/>
              </a:solidFill>
            </a:endParaRPr>
          </a:p>
        </p:txBody>
      </p:sp>
      <p:sp>
        <p:nvSpPr>
          <p:cNvPr id="3" name="Content Placeholder 2"/>
          <p:cNvSpPr>
            <a:spLocks noGrp="1"/>
          </p:cNvSpPr>
          <p:nvPr>
            <p:ph idx="4294967295"/>
          </p:nvPr>
        </p:nvSpPr>
        <p:spPr>
          <a:xfrm>
            <a:off x="3" y="2128839"/>
            <a:ext cx="5362575" cy="4595812"/>
          </a:xfrm>
        </p:spPr>
        <p:txBody>
          <a:bodyPr vert="horz" lIns="91440" tIns="45720" rIns="91440" bIns="45720" rtlCol="0">
            <a:normAutofit/>
          </a:bodyPr>
          <a:lstStyle/>
          <a:p>
            <a:pPr fontAlgn="base">
              <a:spcBef>
                <a:spcPts val="700"/>
              </a:spcBef>
              <a:spcAft>
                <a:spcPct val="0"/>
              </a:spcAft>
              <a:buClr>
                <a:schemeClr val="tx2"/>
              </a:buClr>
              <a:defRPr/>
            </a:pPr>
            <a:r>
              <a:rPr lang="en-US" altLang="en-US" sz="2400" dirty="0">
                <a:solidFill>
                  <a:schemeClr val="dk1"/>
                </a:solidFill>
              </a:rPr>
              <a:t>Socially responsible companies actively seek out ways to protect the long-run interests of consumers and the environment.</a:t>
            </a:r>
            <a:r>
              <a:rPr lang="en-US" sz="2400" dirty="0">
                <a:solidFill>
                  <a:schemeClr val="dk1"/>
                </a:solidFill>
              </a:rPr>
              <a:t> {Corporate giving}</a:t>
            </a:r>
            <a:br>
              <a:rPr lang="en-US" sz="2400" dirty="0">
                <a:solidFill>
                  <a:schemeClr val="dk1"/>
                </a:solidFill>
              </a:rPr>
            </a:br>
            <a:endParaRPr lang="en-US" sz="2400" dirty="0">
              <a:solidFill>
                <a:schemeClr val="dk1"/>
              </a:solidFill>
            </a:endParaRPr>
          </a:p>
          <a:p>
            <a:pPr fontAlgn="base">
              <a:spcBef>
                <a:spcPts val="700"/>
              </a:spcBef>
              <a:spcAft>
                <a:spcPct val="0"/>
              </a:spcAft>
              <a:buClr>
                <a:schemeClr val="tx2"/>
              </a:buClr>
              <a:defRPr/>
            </a:pPr>
            <a:endParaRPr lang="en-US" altLang="en-US" sz="2400" dirty="0">
              <a:solidFill>
                <a:schemeClr val="dk1"/>
              </a:solidFill>
            </a:endParaRPr>
          </a:p>
          <a:p>
            <a:pPr fontAlgn="base">
              <a:spcBef>
                <a:spcPts val="700"/>
              </a:spcBef>
              <a:spcAft>
                <a:spcPct val="0"/>
              </a:spcAft>
              <a:buClr>
                <a:schemeClr val="tx2"/>
              </a:buClr>
              <a:defRPr/>
            </a:pPr>
            <a:r>
              <a:rPr lang="en-US" altLang="en-US" sz="2400" dirty="0">
                <a:solidFill>
                  <a:schemeClr val="dk1"/>
                </a:solidFill>
              </a:rPr>
              <a:t>Companies develop policies, guidelines, and other responses to complex social responsibility issues.</a:t>
            </a:r>
          </a:p>
          <a:p>
            <a:pPr marL="0" indent="0">
              <a:buNone/>
            </a:pPr>
            <a:endParaRPr lang="en-US" altLang="en-US" sz="1600" dirty="0"/>
          </a:p>
        </p:txBody>
      </p:sp>
      <p:pic>
        <p:nvPicPr>
          <p:cNvPr id="2049" name="Picture 1" descr="page34image61611120">
            <a:extLst>
              <a:ext uri="{FF2B5EF4-FFF2-40B4-BE49-F238E27FC236}">
                <a16:creationId xmlns:a16="http://schemas.microsoft.com/office/drawing/2014/main" id="{D1F98C9E-4187-1449-23B1-0A82AED7DC7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882183" y="721453"/>
            <a:ext cx="6074784" cy="24902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cdonalds-egyptian-slum-project-education">
            <a:extLst>
              <a:ext uri="{FF2B5EF4-FFF2-40B4-BE49-F238E27FC236}">
                <a16:creationId xmlns:a16="http://schemas.microsoft.com/office/drawing/2014/main" id="{F233A6AE-C4B6-8443-02F5-5F1F5587C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294" y="3414152"/>
            <a:ext cx="5320539" cy="213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26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49"/>
                                        </p:tgtEl>
                                        <p:attrNameLst>
                                          <p:attrName>style.visibility</p:attrName>
                                        </p:attrNameLst>
                                      </p:cBhvr>
                                      <p:to>
                                        <p:strVal val="visible"/>
                                      </p:to>
                                    </p:set>
                                    <p:anim calcmode="lin" valueType="num">
                                      <p:cBhvr additive="base">
                                        <p:cTn id="13" dur="500" fill="hold"/>
                                        <p:tgtEl>
                                          <p:spTgt spid="2049"/>
                                        </p:tgtEl>
                                        <p:attrNameLst>
                                          <p:attrName>ppt_x</p:attrName>
                                        </p:attrNameLst>
                                      </p:cBhvr>
                                      <p:tavLst>
                                        <p:tav tm="0">
                                          <p:val>
                                            <p:strVal val="#ppt_x"/>
                                          </p:val>
                                        </p:tav>
                                        <p:tav tm="100000">
                                          <p:val>
                                            <p:strVal val="#ppt_x"/>
                                          </p:val>
                                        </p:tav>
                                      </p:tavLst>
                                    </p:anim>
                                    <p:anim calcmode="lin" valueType="num">
                                      <p:cBhvr additive="base">
                                        <p:cTn id="14" dur="500" fill="hold"/>
                                        <p:tgtEl>
                                          <p:spTgt spid="204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D565B7F-09CF-7907-E5FC-92608609E5C8}"/>
              </a:ext>
            </a:extLst>
          </p:cNvPr>
          <p:cNvSpPr/>
          <p:nvPr/>
        </p:nvSpPr>
        <p:spPr>
          <a:xfrm>
            <a:off x="6096000" y="518984"/>
            <a:ext cx="6015038" cy="536111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ar-SA"/>
          </a:p>
        </p:txBody>
      </p:sp>
      <p:sp>
        <p:nvSpPr>
          <p:cNvPr id="2" name="object 2"/>
          <p:cNvSpPr txBox="1">
            <a:spLocks noGrp="1"/>
          </p:cNvSpPr>
          <p:nvPr>
            <p:ph type="title" idx="4294967295"/>
          </p:nvPr>
        </p:nvSpPr>
        <p:spPr>
          <a:xfrm>
            <a:off x="2" y="1050927"/>
            <a:ext cx="3643313" cy="1152525"/>
          </a:xfrm>
          <a:prstGeom prst="rect">
            <a:avLst/>
          </a:prstGeom>
        </p:spPr>
        <p:txBody>
          <a:bodyPr vert="horz" lIns="91440" tIns="45720" rIns="91440" bIns="45720" rtlCol="0" anchor="t">
            <a:normAutofit/>
          </a:bodyPr>
          <a:lstStyle/>
          <a:p>
            <a:r>
              <a:rPr lang="en-US" b="1" dirty="0">
                <a:solidFill>
                  <a:srgbClr val="C00000"/>
                </a:solidFill>
              </a:rPr>
              <a:t>Political </a:t>
            </a:r>
            <a:r>
              <a:rPr lang="en-US" altLang="en-US" b="1" dirty="0">
                <a:solidFill>
                  <a:srgbClr val="C00000"/>
                </a:solidFill>
              </a:rPr>
              <a:t>Forces</a:t>
            </a:r>
            <a:endParaRPr lang="en-US" b="1" dirty="0">
              <a:solidFill>
                <a:srgbClr val="C00000"/>
              </a:solidFill>
            </a:endParaRPr>
          </a:p>
        </p:txBody>
      </p:sp>
      <p:graphicFrame>
        <p:nvGraphicFramePr>
          <p:cNvPr id="16" name="object 3">
            <a:extLst>
              <a:ext uri="{FF2B5EF4-FFF2-40B4-BE49-F238E27FC236}">
                <a16:creationId xmlns:a16="http://schemas.microsoft.com/office/drawing/2014/main" id="{D239C0A2-9B56-45F1-B056-EA9C0AED9A1C}"/>
              </a:ext>
            </a:extLst>
          </p:cNvPr>
          <p:cNvGraphicFramePr/>
          <p:nvPr>
            <p:extLst>
              <p:ext uri="{D42A27DB-BD31-4B8C-83A1-F6EECF244321}">
                <p14:modId xmlns:p14="http://schemas.microsoft.com/office/powerpoint/2010/main" val="840403340"/>
              </p:ext>
            </p:extLst>
          </p:nvPr>
        </p:nvGraphicFramePr>
        <p:xfrm>
          <a:off x="4576197" y="1272821"/>
          <a:ext cx="1511565" cy="46072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7972C9ED-6AA6-4159-BB97-FB107DFC0C6B}"/>
              </a:ext>
            </a:extLst>
          </p:cNvPr>
          <p:cNvSpPr txBox="1"/>
          <p:nvPr/>
        </p:nvSpPr>
        <p:spPr>
          <a:xfrm>
            <a:off x="119770" y="1909782"/>
            <a:ext cx="4583151"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37" indent="-285737" defTabSz="914354">
              <a:lnSpc>
                <a:spcPct val="150000"/>
              </a:lnSpc>
              <a:buFont typeface="Arial" panose="020B0604020202020204" pitchFamily="34" charset="0"/>
              <a:buChar char="•"/>
              <a:defRPr/>
            </a:pPr>
            <a:r>
              <a:rPr lang="en-US" dirty="0">
                <a:solidFill>
                  <a:prstClr val="black"/>
                </a:solidFill>
                <a:latin typeface="Abadi" panose="020B0604020104020204" pitchFamily="34" charset="0"/>
              </a:rPr>
              <a:t>The political factors refer to laws, government agencies, and pressure groups that influence, limit, or affect a specific strategic option , organizations and individuals in each country.</a:t>
            </a:r>
          </a:p>
          <a:p>
            <a:pPr marL="285737" indent="-285737" defTabSz="914354">
              <a:lnSpc>
                <a:spcPct val="150000"/>
              </a:lnSpc>
              <a:buFont typeface="Arial" panose="020B0604020202020204" pitchFamily="34" charset="0"/>
              <a:buChar char="•"/>
              <a:defRPr/>
            </a:pPr>
            <a:endParaRPr lang="en-US" dirty="0">
              <a:solidFill>
                <a:prstClr val="black"/>
              </a:solidFill>
              <a:latin typeface="Abadi" panose="020B0604020104020204" pitchFamily="34" charset="0"/>
            </a:endParaRPr>
          </a:p>
          <a:p>
            <a:pPr marL="285737" indent="-285737" defTabSz="914354">
              <a:buFont typeface="Arial" panose="020B0604020202020204" pitchFamily="34" charset="0"/>
              <a:buChar char="•"/>
              <a:defRPr/>
            </a:pPr>
            <a:r>
              <a:rPr lang="en-US" dirty="0">
                <a:solidFill>
                  <a:prstClr val="black"/>
                </a:solidFill>
                <a:latin typeface="Abadi" panose="020B0604020104020204" pitchFamily="34" charset="0"/>
              </a:rPr>
              <a:t>For instance, when launching a new product or looking to expand abroad, it is important to recognize political issues that may add cost, time, and effort to the project.</a:t>
            </a:r>
          </a:p>
        </p:txBody>
      </p:sp>
      <p:pic>
        <p:nvPicPr>
          <p:cNvPr id="4" name="Picture 3">
            <a:extLst>
              <a:ext uri="{FF2B5EF4-FFF2-40B4-BE49-F238E27FC236}">
                <a16:creationId xmlns:a16="http://schemas.microsoft.com/office/drawing/2014/main" id="{F28E1B8F-D7E9-AD61-62B4-05257EA2CAB9}"/>
              </a:ext>
            </a:extLst>
          </p:cNvPr>
          <p:cNvPicPr>
            <a:picLocks noChangeAspect="1"/>
          </p:cNvPicPr>
          <p:nvPr/>
        </p:nvPicPr>
        <p:blipFill>
          <a:blip r:embed="rId8"/>
          <a:stretch>
            <a:fillRect/>
          </a:stretch>
        </p:blipFill>
        <p:spPr>
          <a:xfrm>
            <a:off x="6547261" y="977900"/>
            <a:ext cx="5403340" cy="4524136"/>
          </a:xfrm>
          <a:prstGeom prst="rect">
            <a:avLst/>
          </a:prstGeom>
        </p:spPr>
      </p:pic>
    </p:spTree>
    <p:extLst>
      <p:ext uri="{BB962C8B-B14F-4D97-AF65-F5344CB8AC3E}">
        <p14:creationId xmlns:p14="http://schemas.microsoft.com/office/powerpoint/2010/main" val="228095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38EB3-8A78-48A0-87E6-B713DEB9F428}"/>
              </a:ext>
            </a:extLst>
          </p:cNvPr>
          <p:cNvSpPr>
            <a:spLocks noGrp="1"/>
          </p:cNvSpPr>
          <p:nvPr>
            <p:ph type="title" idx="4294967295"/>
          </p:nvPr>
        </p:nvSpPr>
        <p:spPr>
          <a:xfrm>
            <a:off x="9120190" y="685800"/>
            <a:ext cx="3071812" cy="1152525"/>
          </a:xfrm>
        </p:spPr>
        <p:txBody>
          <a:bodyPr>
            <a:normAutofit/>
          </a:bodyPr>
          <a:lstStyle/>
          <a:p>
            <a:pPr algn="ctr"/>
            <a:r>
              <a:rPr lang="en-US" sz="4800" b="1" dirty="0">
                <a:solidFill>
                  <a:srgbClr val="C00000"/>
                </a:solidFill>
              </a:rPr>
              <a:t>PESTEL </a:t>
            </a:r>
          </a:p>
        </p:txBody>
      </p:sp>
      <p:sp>
        <p:nvSpPr>
          <p:cNvPr id="9" name="Content Placeholder 8">
            <a:extLst>
              <a:ext uri="{FF2B5EF4-FFF2-40B4-BE49-F238E27FC236}">
                <a16:creationId xmlns:a16="http://schemas.microsoft.com/office/drawing/2014/main" id="{936362F9-ED20-4C9B-AA7B-8FBAD94FF71E}"/>
              </a:ext>
            </a:extLst>
          </p:cNvPr>
          <p:cNvSpPr>
            <a:spLocks noGrp="1"/>
          </p:cNvSpPr>
          <p:nvPr>
            <p:ph idx="4294967295"/>
          </p:nvPr>
        </p:nvSpPr>
        <p:spPr>
          <a:xfrm>
            <a:off x="9117013" y="1947863"/>
            <a:ext cx="3074987" cy="3071812"/>
          </a:xfrm>
        </p:spPr>
        <p:txBody>
          <a:bodyPr vert="horz" lIns="91440" tIns="45720" rIns="91440" bIns="45720" rtlCol="0" anchor="t">
            <a:normAutofit fontScale="92500" lnSpcReduction="10000"/>
          </a:bodyPr>
          <a:lstStyle/>
          <a:p>
            <a:pPr marL="0" indent="0" algn="ctr">
              <a:buNone/>
            </a:pPr>
            <a:r>
              <a:rPr lang="en-US" sz="2900" dirty="0">
                <a:solidFill>
                  <a:schemeClr val="accent6">
                    <a:lumMod val="50000"/>
                  </a:schemeClr>
                </a:solidFill>
                <a:latin typeface="Verdana" panose="020B0604030504040204" pitchFamily="34" charset="0"/>
                <a:ea typeface="+mj-ea"/>
                <a:cs typeface="+mj-cs"/>
              </a:rPr>
              <a:t>Very </a:t>
            </a:r>
            <a:r>
              <a:rPr lang="en-US" sz="2800" dirty="0">
                <a:solidFill>
                  <a:schemeClr val="accent6">
                    <a:lumMod val="50000"/>
                  </a:schemeClr>
                </a:solidFill>
                <a:latin typeface="Verdana" panose="020B0604030504040204" pitchFamily="34" charset="0"/>
                <a:ea typeface="+mj-ea"/>
                <a:cs typeface="+mj-cs"/>
              </a:rPr>
              <a:t>important for international and local companies to analyze the external factors that influencing marketing in business </a:t>
            </a:r>
          </a:p>
        </p:txBody>
      </p:sp>
      <p:pic>
        <p:nvPicPr>
          <p:cNvPr id="5" name="Content Placeholder 4">
            <a:extLst>
              <a:ext uri="{FF2B5EF4-FFF2-40B4-BE49-F238E27FC236}">
                <a16:creationId xmlns:a16="http://schemas.microsoft.com/office/drawing/2014/main" id="{100044C6-9D68-42AF-A747-BA2C7B7D1E1D}"/>
              </a:ext>
            </a:extLst>
          </p:cNvPr>
          <p:cNvPicPr>
            <a:picLocks noChangeAspect="1"/>
          </p:cNvPicPr>
          <p:nvPr/>
        </p:nvPicPr>
        <p:blipFill rotWithShape="1">
          <a:blip r:embed="rId2"/>
          <a:srcRect r="16969" b="265"/>
          <a:stretch/>
        </p:blipFill>
        <p:spPr>
          <a:xfrm>
            <a:off x="622371" y="1258349"/>
            <a:ext cx="6638400" cy="3737586"/>
          </a:xfrm>
          <a:prstGeom prst="rect">
            <a:avLst/>
          </a:prstGeom>
        </p:spPr>
      </p:pic>
    </p:spTree>
    <p:extLst>
      <p:ext uri="{BB962C8B-B14F-4D97-AF65-F5344CB8AC3E}">
        <p14:creationId xmlns:p14="http://schemas.microsoft.com/office/powerpoint/2010/main" val="421744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a:off x="6228772" y="529274"/>
            <a:ext cx="45719" cy="5242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pic>
        <p:nvPicPr>
          <p:cNvPr id="7" name="Picture 6">
            <a:extLst>
              <a:ext uri="{FF2B5EF4-FFF2-40B4-BE49-F238E27FC236}">
                <a16:creationId xmlns:a16="http://schemas.microsoft.com/office/drawing/2014/main" id="{B65E9EFC-646D-B844-FC26-352C2AB48125}"/>
              </a:ext>
            </a:extLst>
          </p:cNvPr>
          <p:cNvPicPr>
            <a:picLocks noChangeAspect="1"/>
          </p:cNvPicPr>
          <p:nvPr/>
        </p:nvPicPr>
        <p:blipFill rotWithShape="1">
          <a:blip r:embed="rId2"/>
          <a:srcRect l="34" t="14692" r="-315" b="16056"/>
          <a:stretch/>
        </p:blipFill>
        <p:spPr>
          <a:xfrm>
            <a:off x="77438" y="1062238"/>
            <a:ext cx="6018559" cy="2628055"/>
          </a:xfrm>
          <a:prstGeom prst="rect">
            <a:avLst/>
          </a:prstGeom>
        </p:spPr>
      </p:pic>
      <p:pic>
        <p:nvPicPr>
          <p:cNvPr id="9" name="Picture 8">
            <a:extLst>
              <a:ext uri="{FF2B5EF4-FFF2-40B4-BE49-F238E27FC236}">
                <a16:creationId xmlns:a16="http://schemas.microsoft.com/office/drawing/2014/main" id="{B9AFF64E-AF53-42D5-4341-C164B63F376E}"/>
              </a:ext>
            </a:extLst>
          </p:cNvPr>
          <p:cNvPicPr>
            <a:picLocks noChangeAspect="1"/>
          </p:cNvPicPr>
          <p:nvPr/>
        </p:nvPicPr>
        <p:blipFill rotWithShape="1">
          <a:blip r:embed="rId3"/>
          <a:srcRect l="1134" t="13257" r="2600" b="15842"/>
          <a:stretch/>
        </p:blipFill>
        <p:spPr>
          <a:xfrm>
            <a:off x="6407262" y="529274"/>
            <a:ext cx="5707300" cy="3161020"/>
          </a:xfrm>
          <a:prstGeom prst="rect">
            <a:avLst/>
          </a:prstGeom>
        </p:spPr>
      </p:pic>
      <p:pic>
        <p:nvPicPr>
          <p:cNvPr id="11" name="Picture 10">
            <a:extLst>
              <a:ext uri="{FF2B5EF4-FFF2-40B4-BE49-F238E27FC236}">
                <a16:creationId xmlns:a16="http://schemas.microsoft.com/office/drawing/2014/main" id="{BEBF9D37-EC4D-6B11-54EA-057028A9A655}"/>
              </a:ext>
            </a:extLst>
          </p:cNvPr>
          <p:cNvPicPr>
            <a:picLocks noChangeAspect="1"/>
          </p:cNvPicPr>
          <p:nvPr/>
        </p:nvPicPr>
        <p:blipFill rotWithShape="1">
          <a:blip r:embed="rId4"/>
          <a:srcRect l="802" t="13258" r="6363" b="14070"/>
          <a:stretch/>
        </p:blipFill>
        <p:spPr>
          <a:xfrm>
            <a:off x="77443" y="4000729"/>
            <a:ext cx="6018559" cy="1895827"/>
          </a:xfrm>
          <a:prstGeom prst="rect">
            <a:avLst/>
          </a:prstGeom>
        </p:spPr>
      </p:pic>
      <p:pic>
        <p:nvPicPr>
          <p:cNvPr id="12" name="Picture 11">
            <a:extLst>
              <a:ext uri="{FF2B5EF4-FFF2-40B4-BE49-F238E27FC236}">
                <a16:creationId xmlns:a16="http://schemas.microsoft.com/office/drawing/2014/main" id="{F808B70B-3628-B1D0-F358-099DADDA8383}"/>
              </a:ext>
            </a:extLst>
          </p:cNvPr>
          <p:cNvPicPr>
            <a:picLocks noChangeAspect="1"/>
          </p:cNvPicPr>
          <p:nvPr/>
        </p:nvPicPr>
        <p:blipFill rotWithShape="1">
          <a:blip r:embed="rId5"/>
          <a:srcRect t="19239" r="2601" b="10789"/>
          <a:stretch/>
        </p:blipFill>
        <p:spPr>
          <a:xfrm>
            <a:off x="6373964" y="4000729"/>
            <a:ext cx="5760899" cy="1770897"/>
          </a:xfrm>
          <a:prstGeom prst="rect">
            <a:avLst/>
          </a:prstGeom>
        </p:spPr>
      </p:pic>
    </p:spTree>
    <p:extLst>
      <p:ext uri="{BB962C8B-B14F-4D97-AF65-F5344CB8AC3E}">
        <p14:creationId xmlns:p14="http://schemas.microsoft.com/office/powerpoint/2010/main" val="2909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righ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ppt_x</p:attrName>
                                        </p:attrNameLst>
                                      </p:cBhvr>
                                      <p:tavLst>
                                        <p:tav tm="0">
                                          <p:val>
                                            <p:strVal val="#ppt_x-#ppt_w*1.125000"/>
                                          </p:val>
                                        </p:tav>
                                        <p:tav tm="100000">
                                          <p:val>
                                            <p:strVal val="#ppt_x"/>
                                          </p:val>
                                        </p:tav>
                                      </p:tavLst>
                                    </p:anim>
                                    <p:animEffect transition="in" filter="wipe(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ppt_x</p:attrName>
                                        </p:attrNameLst>
                                      </p:cBhvr>
                                      <p:tavLst>
                                        <p:tav tm="0">
                                          <p:val>
                                            <p:strVal val="#ppt_x-#ppt_w*1.125000"/>
                                          </p:val>
                                        </p:tav>
                                        <p:tav tm="100000">
                                          <p:val>
                                            <p:strVal val="#ppt_x"/>
                                          </p:val>
                                        </p:tav>
                                      </p:tavLst>
                                    </p:anim>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4E8737-C15E-4E7B-A831-D886C7C91D4B}"/>
              </a:ext>
            </a:extLst>
          </p:cNvPr>
          <p:cNvPicPr>
            <a:picLocks noChangeAspect="1"/>
          </p:cNvPicPr>
          <p:nvPr/>
        </p:nvPicPr>
        <p:blipFill>
          <a:blip r:embed="rId2"/>
          <a:stretch>
            <a:fillRect/>
          </a:stretch>
        </p:blipFill>
        <p:spPr>
          <a:xfrm>
            <a:off x="272465" y="1155032"/>
            <a:ext cx="11839575" cy="4763176"/>
          </a:xfrm>
          <a:prstGeom prst="rect">
            <a:avLst/>
          </a:prstGeom>
        </p:spPr>
      </p:pic>
    </p:spTree>
    <p:extLst>
      <p:ext uri="{BB962C8B-B14F-4D97-AF65-F5344CB8AC3E}">
        <p14:creationId xmlns:p14="http://schemas.microsoft.com/office/powerpoint/2010/main" val="2590058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C439C-7339-C5A9-3904-9CB96D00106F}"/>
              </a:ext>
            </a:extLst>
          </p:cNvPr>
          <p:cNvPicPr>
            <a:picLocks noChangeAspect="1"/>
          </p:cNvPicPr>
          <p:nvPr/>
        </p:nvPicPr>
        <p:blipFill>
          <a:blip r:embed="rId2"/>
          <a:stretch>
            <a:fillRect/>
          </a:stretch>
        </p:blipFill>
        <p:spPr>
          <a:xfrm>
            <a:off x="142769" y="1325461"/>
            <a:ext cx="11906461" cy="4258961"/>
          </a:xfrm>
          <a:prstGeom prst="rect">
            <a:avLst/>
          </a:prstGeom>
        </p:spPr>
      </p:pic>
    </p:spTree>
    <p:extLst>
      <p:ext uri="{BB962C8B-B14F-4D97-AF65-F5344CB8AC3E}">
        <p14:creationId xmlns:p14="http://schemas.microsoft.com/office/powerpoint/2010/main" val="18358681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B6746B-8279-B84E-BA4C-A8A5588729B5}"/>
              </a:ext>
            </a:extLst>
          </p:cNvPr>
          <p:cNvPicPr>
            <a:picLocks noChangeAspect="1"/>
          </p:cNvPicPr>
          <p:nvPr/>
        </p:nvPicPr>
        <p:blipFill>
          <a:blip r:embed="rId2"/>
          <a:stretch>
            <a:fillRect/>
          </a:stretch>
        </p:blipFill>
        <p:spPr>
          <a:xfrm>
            <a:off x="1816112" y="1185728"/>
            <a:ext cx="6557897" cy="3948353"/>
          </a:xfrm>
          <a:prstGeom prst="rect">
            <a:avLst/>
          </a:prstGeom>
        </p:spPr>
      </p:pic>
    </p:spTree>
    <p:extLst>
      <p:ext uri="{BB962C8B-B14F-4D97-AF65-F5344CB8AC3E}">
        <p14:creationId xmlns:p14="http://schemas.microsoft.com/office/powerpoint/2010/main" val="1239389108"/>
      </p:ext>
    </p:extLst>
  </p:cSld>
  <p:clrMapOvr>
    <a:masterClrMapping/>
  </p:clrMapOvr>
  <mc:AlternateContent xmlns:mc="http://schemas.openxmlformats.org/markup-compatibility/2006" xmlns:p14="http://schemas.microsoft.com/office/powerpoint/2010/main">
    <mc:Choice Requires="p14">
      <p:transition>
        <p14:flythrough/>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ank you slide Images, Stock Photos &amp; Vectors | Shutterstock">
            <a:extLst>
              <a:ext uri="{FF2B5EF4-FFF2-40B4-BE49-F238E27FC236}">
                <a16:creationId xmlns:a16="http://schemas.microsoft.com/office/drawing/2014/main" id="{8C10C84A-F2D6-CD4A-B846-1A26F83DB71C}"/>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618" r="-377" b="7700"/>
          <a:stretch/>
        </p:blipFill>
        <p:spPr bwMode="auto">
          <a:xfrm>
            <a:off x="788567" y="1719743"/>
            <a:ext cx="9852025" cy="3564141"/>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t Placeholder 8">
            <a:extLst>
              <a:ext uri="{FF2B5EF4-FFF2-40B4-BE49-F238E27FC236}">
                <a16:creationId xmlns:a16="http://schemas.microsoft.com/office/drawing/2014/main" id="{7DFE8C65-D95B-4BFB-8ED6-74DBBF8788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0155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85D10D-2846-1416-E24F-C7C6EBE8DFA1}"/>
              </a:ext>
            </a:extLst>
          </p:cNvPr>
          <p:cNvSpPr/>
          <p:nvPr/>
        </p:nvSpPr>
        <p:spPr>
          <a:xfrm flipH="1">
            <a:off x="6183053" y="571356"/>
            <a:ext cx="45719" cy="5409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sp>
        <p:nvSpPr>
          <p:cNvPr id="17" name="Rectangle 16">
            <a:extLst>
              <a:ext uri="{FF2B5EF4-FFF2-40B4-BE49-F238E27FC236}">
                <a16:creationId xmlns:a16="http://schemas.microsoft.com/office/drawing/2014/main" id="{195CD316-8D33-B209-D98A-E3007F0F6BAC}"/>
              </a:ext>
            </a:extLst>
          </p:cNvPr>
          <p:cNvSpPr/>
          <p:nvPr/>
        </p:nvSpPr>
        <p:spPr>
          <a:xfrm rot="16200000">
            <a:off x="6096520" y="-2211768"/>
            <a:ext cx="76405" cy="12114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SA">
              <a:solidFill>
                <a:prstClr val="white"/>
              </a:solidFill>
              <a:latin typeface="Rockwell" panose="02060603020205020403"/>
            </a:endParaRPr>
          </a:p>
        </p:txBody>
      </p:sp>
      <p:pic>
        <p:nvPicPr>
          <p:cNvPr id="2" name="Picture 1">
            <a:extLst>
              <a:ext uri="{FF2B5EF4-FFF2-40B4-BE49-F238E27FC236}">
                <a16:creationId xmlns:a16="http://schemas.microsoft.com/office/drawing/2014/main" id="{BEF20D03-61E4-996D-772F-FCF4AA0B9317}"/>
              </a:ext>
            </a:extLst>
          </p:cNvPr>
          <p:cNvPicPr>
            <a:picLocks noChangeAspect="1"/>
          </p:cNvPicPr>
          <p:nvPr/>
        </p:nvPicPr>
        <p:blipFill>
          <a:blip r:embed="rId2"/>
          <a:stretch>
            <a:fillRect/>
          </a:stretch>
        </p:blipFill>
        <p:spPr>
          <a:xfrm>
            <a:off x="246272" y="1165544"/>
            <a:ext cx="5625523" cy="2263456"/>
          </a:xfrm>
          <a:prstGeom prst="rect">
            <a:avLst/>
          </a:prstGeom>
        </p:spPr>
      </p:pic>
      <p:pic>
        <p:nvPicPr>
          <p:cNvPr id="4" name="Picture 3">
            <a:extLst>
              <a:ext uri="{FF2B5EF4-FFF2-40B4-BE49-F238E27FC236}">
                <a16:creationId xmlns:a16="http://schemas.microsoft.com/office/drawing/2014/main" id="{FDD658AB-7D8F-6787-8913-FE5B3BFC2479}"/>
              </a:ext>
            </a:extLst>
          </p:cNvPr>
          <p:cNvPicPr>
            <a:picLocks noChangeAspect="1"/>
          </p:cNvPicPr>
          <p:nvPr/>
        </p:nvPicPr>
        <p:blipFill rotWithShape="1">
          <a:blip r:embed="rId3"/>
          <a:srcRect l="1258" r="8802" b="17898"/>
          <a:stretch/>
        </p:blipFill>
        <p:spPr>
          <a:xfrm>
            <a:off x="6364866" y="707390"/>
            <a:ext cx="5749697" cy="3021914"/>
          </a:xfrm>
          <a:prstGeom prst="rect">
            <a:avLst/>
          </a:prstGeom>
        </p:spPr>
      </p:pic>
      <p:pic>
        <p:nvPicPr>
          <p:cNvPr id="3" name="Picture 2">
            <a:extLst>
              <a:ext uri="{FF2B5EF4-FFF2-40B4-BE49-F238E27FC236}">
                <a16:creationId xmlns:a16="http://schemas.microsoft.com/office/drawing/2014/main" id="{860637FB-A3A8-D670-B882-1E2BC20A16C3}"/>
              </a:ext>
            </a:extLst>
          </p:cNvPr>
          <p:cNvPicPr>
            <a:picLocks noChangeAspect="1"/>
          </p:cNvPicPr>
          <p:nvPr/>
        </p:nvPicPr>
        <p:blipFill>
          <a:blip r:embed="rId4"/>
          <a:stretch>
            <a:fillRect/>
          </a:stretch>
        </p:blipFill>
        <p:spPr>
          <a:xfrm>
            <a:off x="123160" y="3905529"/>
            <a:ext cx="5748635" cy="1783598"/>
          </a:xfrm>
          <a:prstGeom prst="rect">
            <a:avLst/>
          </a:prstGeom>
        </p:spPr>
      </p:pic>
      <p:pic>
        <p:nvPicPr>
          <p:cNvPr id="8" name="Picture 7">
            <a:extLst>
              <a:ext uri="{FF2B5EF4-FFF2-40B4-BE49-F238E27FC236}">
                <a16:creationId xmlns:a16="http://schemas.microsoft.com/office/drawing/2014/main" id="{46DC4580-A9C8-3FD9-AB19-7C7E719D4974}"/>
              </a:ext>
            </a:extLst>
          </p:cNvPr>
          <p:cNvPicPr>
            <a:picLocks noChangeAspect="1"/>
          </p:cNvPicPr>
          <p:nvPr/>
        </p:nvPicPr>
        <p:blipFill>
          <a:blip r:embed="rId5"/>
          <a:stretch>
            <a:fillRect/>
          </a:stretch>
        </p:blipFill>
        <p:spPr>
          <a:xfrm>
            <a:off x="6364864" y="3896764"/>
            <a:ext cx="5456299" cy="1954227"/>
          </a:xfrm>
          <a:prstGeom prst="rect">
            <a:avLst/>
          </a:prstGeom>
        </p:spPr>
      </p:pic>
    </p:spTree>
    <p:extLst>
      <p:ext uri="{BB962C8B-B14F-4D97-AF65-F5344CB8AC3E}">
        <p14:creationId xmlns:p14="http://schemas.microsoft.com/office/powerpoint/2010/main" val="343149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4"/>
          <p:cNvSpPr txBox="1">
            <a:spLocks noGrp="1"/>
          </p:cNvSpPr>
          <p:nvPr>
            <p:ph type="title" idx="4294967295"/>
          </p:nvPr>
        </p:nvSpPr>
        <p:spPr>
          <a:xfrm>
            <a:off x="8331449" y="670350"/>
            <a:ext cx="2862263" cy="1152525"/>
          </a:xfrm>
          <a:prstGeom prst="rect">
            <a:avLst/>
          </a:prstGeom>
          <a:solidFill>
            <a:schemeClr val="lt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0070C0"/>
              </a:buClr>
              <a:buSzPts val="4400"/>
              <a:buFont typeface="Arial"/>
              <a:buNone/>
            </a:pPr>
            <a:r>
              <a:rPr lang="en-US" sz="4400" dirty="0">
                <a:solidFill>
                  <a:srgbClr val="0070C0"/>
                </a:solidFill>
                <a:latin typeface="Arial"/>
                <a:ea typeface="Arial"/>
                <a:cs typeface="Arial"/>
                <a:sym typeface="Arial"/>
              </a:rPr>
              <a:t>Activity # 1 </a:t>
            </a:r>
            <a:endParaRPr dirty="0"/>
          </a:p>
        </p:txBody>
      </p:sp>
      <p:pic>
        <p:nvPicPr>
          <p:cNvPr id="800" name="Google Shape;800;p54" descr="Off School - good quality, fun activities and learning opportunities"/>
          <p:cNvPicPr preferRelativeResize="0">
            <a:picLocks noGrp="1"/>
          </p:cNvPicPr>
          <p:nvPr>
            <p:ph type="body" idx="4294967295"/>
          </p:nvPr>
        </p:nvPicPr>
        <p:blipFill rotWithShape="1">
          <a:blip r:embed="rId3">
            <a:alphaModFix/>
          </a:blip>
          <a:srcRect/>
          <a:stretch/>
        </p:blipFill>
        <p:spPr>
          <a:xfrm>
            <a:off x="8583118" y="1822875"/>
            <a:ext cx="2862263" cy="3463925"/>
          </a:xfrm>
          <a:prstGeom prst="rect">
            <a:avLst/>
          </a:prstGeom>
          <a:noFill/>
          <a:ln>
            <a:noFill/>
          </a:ln>
        </p:spPr>
      </p:pic>
      <p:pic>
        <p:nvPicPr>
          <p:cNvPr id="801" name="Google Shape;801;p54" descr="Story Box Library | Search Results"/>
          <p:cNvPicPr preferRelativeResize="0"/>
          <p:nvPr/>
        </p:nvPicPr>
        <p:blipFill rotWithShape="1">
          <a:blip r:embed="rId4">
            <a:alphaModFix/>
          </a:blip>
          <a:srcRect/>
          <a:stretch/>
        </p:blipFill>
        <p:spPr>
          <a:xfrm>
            <a:off x="98534" y="1351490"/>
            <a:ext cx="7075849" cy="4155019"/>
          </a:xfrm>
          <a:prstGeom prst="rect">
            <a:avLst/>
          </a:prstGeom>
          <a:noFill/>
          <a:ln>
            <a:noFill/>
          </a:ln>
        </p:spPr>
      </p:pic>
    </p:spTree>
  </p:cSld>
  <p:clrMapOvr>
    <a:masterClrMapping/>
  </p:clrMapOvr>
  <p:transition>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B69BA7-1C09-451D-910B-633AE9D144C0}"/>
              </a:ext>
            </a:extLst>
          </p:cNvPr>
          <p:cNvPicPr>
            <a:picLocks noChangeAspect="1"/>
          </p:cNvPicPr>
          <p:nvPr/>
        </p:nvPicPr>
        <p:blipFill>
          <a:blip r:embed="rId2"/>
          <a:stretch>
            <a:fillRect/>
          </a:stretch>
        </p:blipFill>
        <p:spPr>
          <a:xfrm>
            <a:off x="171450" y="1443789"/>
            <a:ext cx="11849100" cy="4302493"/>
          </a:xfrm>
          <a:prstGeom prst="rect">
            <a:avLst/>
          </a:prstGeom>
        </p:spPr>
      </p:pic>
    </p:spTree>
    <p:extLst>
      <p:ext uri="{BB962C8B-B14F-4D97-AF65-F5344CB8AC3E}">
        <p14:creationId xmlns:p14="http://schemas.microsoft.com/office/powerpoint/2010/main" val="5780524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3645</TotalTime>
  <Words>3440</Words>
  <Application>Microsoft Office PowerPoint</Application>
  <PresentationFormat>Widescreen</PresentationFormat>
  <Paragraphs>340</Paragraphs>
  <Slides>63</Slides>
  <Notes>34</Notes>
  <HiddenSlides>1</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63</vt:i4>
      </vt:variant>
    </vt:vector>
  </HeadingPairs>
  <TitlesOfParts>
    <vt:vector size="81" baseType="lpstr">
      <vt:lpstr>Abadi</vt:lpstr>
      <vt:lpstr>Adobe Arabic</vt:lpstr>
      <vt:lpstr>Arial</vt:lpstr>
      <vt:lpstr>Arial</vt:lpstr>
      <vt:lpstr>Book Antiqua</vt:lpstr>
      <vt:lpstr>Calibri</vt:lpstr>
      <vt:lpstr>Calibri Light</vt:lpstr>
      <vt:lpstr>Gill Sans MT</vt:lpstr>
      <vt:lpstr>Helvetica</vt:lpstr>
      <vt:lpstr>Impact</vt:lpstr>
      <vt:lpstr>Minion Pro</vt:lpstr>
      <vt:lpstr>Rockwell</vt:lpstr>
      <vt:lpstr>Segoe UI Web (Arabic)</vt:lpstr>
      <vt:lpstr>Tajawal</vt:lpstr>
      <vt:lpstr>Times New Roman</vt:lpstr>
      <vt:lpstr>Verdana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 1 </vt:lpstr>
      <vt:lpstr>PowerPoint Presentation</vt:lpstr>
      <vt:lpstr>PowerPoint Presentation</vt:lpstr>
      <vt:lpstr>PowerPoint Presentation</vt:lpstr>
      <vt:lpstr>PowerPoint Presentation</vt:lpstr>
      <vt:lpstr>PowerPoint Presentation</vt:lpstr>
      <vt:lpstr>PowerPoint Presentation</vt:lpstr>
      <vt:lpstr>Understanding of Marketing Concepts</vt:lpstr>
      <vt:lpstr>Marketing Concepts</vt:lpstr>
      <vt:lpstr>Production concept </vt:lpstr>
      <vt:lpstr>Product concept</vt:lpstr>
      <vt:lpstr>Marketing concept</vt:lpstr>
      <vt:lpstr>Selling concept</vt:lpstr>
      <vt:lpstr>Societal Marketing Concept</vt:lpstr>
      <vt:lpstr>PowerPoint Presentation</vt:lpstr>
      <vt:lpstr>Activity #2 </vt:lpstr>
      <vt:lpstr>PowerPoint Presentation</vt:lpstr>
      <vt:lpstr>PowerPoint Presentation</vt:lpstr>
      <vt:lpstr>PowerPoint Presentation</vt:lpstr>
      <vt:lpstr>What is strategic environmental analysis? why Firms should  do  it ? </vt:lpstr>
      <vt:lpstr>PowerPoint Presentation</vt:lpstr>
      <vt:lpstr>PowerPoint Presentation</vt:lpstr>
      <vt:lpstr>PowerPoint Presentation</vt:lpstr>
      <vt:lpstr>PowerPoint Presentation</vt:lpstr>
      <vt:lpstr>PowerPoint Presentation</vt:lpstr>
      <vt:lpstr> The  Customers</vt:lpstr>
      <vt:lpstr>The Company</vt:lpstr>
      <vt:lpstr>The Suppliers</vt:lpstr>
      <vt:lpstr>PowerPoint Presentation</vt:lpstr>
      <vt:lpstr>Marketing Intermediaries</vt:lpstr>
      <vt:lpstr>PowerPoint Presentation</vt:lpstr>
      <vt:lpstr>Competitors</vt:lpstr>
      <vt:lpstr>Market analysis</vt:lpstr>
      <vt:lpstr>Publics</vt:lpstr>
      <vt:lpstr>Porter’s Five Forces   </vt:lpstr>
      <vt:lpstr>Porter’s Five Forces   </vt:lpstr>
      <vt:lpstr>PowerPoint Presentation</vt:lpstr>
      <vt:lpstr>Activity #3 </vt:lpstr>
      <vt:lpstr>PowerPoint Presentation</vt:lpstr>
      <vt:lpstr>PowerPoint Presentation</vt:lpstr>
      <vt:lpstr>PowerPoint Presentation</vt:lpstr>
      <vt:lpstr>PowerPoint Presentation</vt:lpstr>
      <vt:lpstr>Major Forces in the Company’s Macroenvironment</vt:lpstr>
      <vt:lpstr>البيئة  الكلية</vt:lpstr>
      <vt:lpstr>Demographic Forces</vt:lpstr>
      <vt:lpstr>Cultural Forces</vt:lpstr>
      <vt:lpstr>Economic Forces</vt:lpstr>
      <vt:lpstr>Technological forces</vt:lpstr>
      <vt:lpstr>Natural Forces</vt:lpstr>
      <vt:lpstr>Socially Responsible Behavior</vt:lpstr>
      <vt:lpstr>Political Forces</vt:lpstr>
      <vt:lpstr>PESTEL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2 </dc:title>
  <dc:creator>Abdelrahman Saber</dc:creator>
  <cp:lastModifiedBy>Eman Arafa</cp:lastModifiedBy>
  <cp:revision>14</cp:revision>
  <dcterms:created xsi:type="dcterms:W3CDTF">2023-03-28T08:32:10Z</dcterms:created>
  <dcterms:modified xsi:type="dcterms:W3CDTF">2024-08-25T09:03:19Z</dcterms:modified>
</cp:coreProperties>
</file>